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517B2-2E34-4639-8EC8-1C77588AE01E}" type="datetimeFigureOut">
              <a:rPr lang="en-US" smtClean="0"/>
              <a:t>8/1/2023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49720-9424-4017-AB14-B3403F669F2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2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7198868"/>
              </p:ext>
            </p:extLst>
          </p:nvPr>
        </p:nvGraphicFramePr>
        <p:xfrm>
          <a:off x="928662" y="3643314"/>
          <a:ext cx="7000920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1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778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7156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668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668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6682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gency FB" pitchFamily="34" charset="0"/>
                        </a:rPr>
                        <a:t>M1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gency FB" pitchFamily="34" charset="0"/>
                        </a:rPr>
                        <a:t>Truncation  (M1)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gency FB" pitchFamily="34" charset="0"/>
                        </a:rPr>
                        <a:t>H1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gency FB" pitchFamily="34" charset="0"/>
                        </a:rPr>
                        <a:t>Pip Range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gency FB" pitchFamily="34" charset="0"/>
                        </a:rPr>
                        <a:t>H4 (Base)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Agency FB" pitchFamily="34" charset="0"/>
                        </a:rPr>
                        <a:t>Action Space 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EAB200"/>
                          </a:solidFill>
                          <a:latin typeface="Agency FB" pitchFamily="34" charset="0"/>
                        </a:rPr>
                        <a:t>G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G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W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Scalp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FLE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  <a:latin typeface="Agency FB" pitchFamily="34" charset="0"/>
                        </a:rPr>
                        <a:t>M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M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Y 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Super Scalp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W 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FLE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  <a:latin typeface="Agency FB" pitchFamily="34" charset="0"/>
                        </a:rPr>
                        <a:t>M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G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A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ID Trade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Y(2)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FLE/Breakout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  <a:latin typeface="Agency FB" pitchFamily="34" charset="0"/>
                        </a:rPr>
                        <a:t>M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G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G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ID</a:t>
                      </a:r>
                      <a:r>
                        <a:rPr lang="en-GB" sz="1600" baseline="0" dirty="0">
                          <a:latin typeface="Agency FB" pitchFamily="34" charset="0"/>
                        </a:rPr>
                        <a:t> </a:t>
                      </a:r>
                      <a:r>
                        <a:rPr lang="en-GB" sz="1600" dirty="0">
                          <a:latin typeface="Agency FB" pitchFamily="34" charset="0"/>
                        </a:rPr>
                        <a:t>Trade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A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Space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  <a:latin typeface="Agency FB" pitchFamily="34" charset="0"/>
                        </a:rPr>
                        <a:t>M(5)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G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M</a:t>
                      </a:r>
                      <a:r>
                        <a:rPr lang="en-GB" sz="1600" baseline="0" dirty="0">
                          <a:latin typeface="Agency FB" pitchFamily="34" charset="0"/>
                        </a:rPr>
                        <a:t> (5)</a:t>
                      </a:r>
                      <a:endParaRPr lang="en-GB" sz="1600" dirty="0">
                        <a:latin typeface="Agency FB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S Trade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G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Space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rgbClr val="7030A0"/>
                          </a:solidFill>
                          <a:latin typeface="Agency FB" pitchFamily="34" charset="0"/>
                        </a:rPr>
                        <a:t>M(5)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M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M</a:t>
                      </a:r>
                      <a:r>
                        <a:rPr lang="en-GB" sz="1600" baseline="0" dirty="0">
                          <a:latin typeface="Agency FB" pitchFamily="34" charset="0"/>
                        </a:rPr>
                        <a:t> (5)</a:t>
                      </a:r>
                      <a:endParaRPr lang="en-GB" sz="1600" dirty="0">
                        <a:latin typeface="Agency FB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P Trade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  <a:latin typeface="Agency FB" pitchFamily="34" charset="0"/>
                        </a:rPr>
                        <a:t>M (5)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gency FB" pitchFamily="34" charset="0"/>
                        </a:rPr>
                        <a:t>Space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2890" y="3969794"/>
            <a:ext cx="335759" cy="347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①</a:t>
            </a:r>
          </a:p>
        </p:txBody>
      </p:sp>
      <p:sp>
        <p:nvSpPr>
          <p:cNvPr id="7" name="Rectangle 6"/>
          <p:cNvSpPr/>
          <p:nvPr/>
        </p:nvSpPr>
        <p:spPr>
          <a:xfrm>
            <a:off x="415349" y="4370612"/>
            <a:ext cx="490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②</a:t>
            </a:r>
          </a:p>
        </p:txBody>
      </p:sp>
      <p:sp>
        <p:nvSpPr>
          <p:cNvPr id="8" name="Rectangle 7"/>
          <p:cNvSpPr/>
          <p:nvPr/>
        </p:nvSpPr>
        <p:spPr>
          <a:xfrm>
            <a:off x="415349" y="4786322"/>
            <a:ext cx="490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③</a:t>
            </a:r>
          </a:p>
        </p:txBody>
      </p:sp>
      <p:sp>
        <p:nvSpPr>
          <p:cNvPr id="9" name="Rectangle 8"/>
          <p:cNvSpPr/>
          <p:nvPr/>
        </p:nvSpPr>
        <p:spPr>
          <a:xfrm>
            <a:off x="415349" y="5125458"/>
            <a:ext cx="490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④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5349" y="5491675"/>
            <a:ext cx="490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⑤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5349" y="5857892"/>
            <a:ext cx="490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⑥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071670" y="6223549"/>
            <a:ext cx="8563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i="1" dirty="0">
                <a:latin typeface="Agency FB" pitchFamily="34" charset="0"/>
              </a:rPr>
              <a:t>Profit = $$</a:t>
            </a:r>
            <a:endParaRPr lang="en-GB" sz="1400" b="1" i="1" dirty="0"/>
          </a:p>
        </p:txBody>
      </p:sp>
      <p:grpSp>
        <p:nvGrpSpPr>
          <p:cNvPr id="3" name="Group 36"/>
          <p:cNvGrpSpPr/>
          <p:nvPr/>
        </p:nvGrpSpPr>
        <p:grpSpPr>
          <a:xfrm>
            <a:off x="357158" y="214290"/>
            <a:ext cx="8572560" cy="6447942"/>
            <a:chOff x="357158" y="214290"/>
            <a:chExt cx="8572560" cy="6447942"/>
          </a:xfrm>
        </p:grpSpPr>
        <p:sp>
          <p:nvSpPr>
            <p:cNvPr id="13" name="Rectangle 12"/>
            <p:cNvSpPr/>
            <p:nvPr/>
          </p:nvSpPr>
          <p:spPr>
            <a:xfrm>
              <a:off x="3929058" y="214290"/>
              <a:ext cx="4714908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600" i="1" dirty="0">
                  <a:latin typeface="Agency FB" pitchFamily="34" charset="0"/>
                </a:rPr>
                <a:t>The Market is like a Russian Doll only far more complex.  Because </a:t>
              </a:r>
              <a:r>
                <a:rPr lang="en-GB" sz="1600" b="1" i="1" dirty="0">
                  <a:latin typeface="Agency FB" pitchFamily="34" charset="0"/>
                </a:rPr>
                <a:t>pivots</a:t>
              </a:r>
              <a:r>
                <a:rPr lang="en-GB" sz="1600" i="1" dirty="0">
                  <a:latin typeface="Agency FB" pitchFamily="34" charset="0"/>
                </a:rPr>
                <a:t> are nested one inside another to infinity, and are all the same point at a time</a:t>
              </a:r>
              <a:r>
                <a:rPr lang="en-GB" sz="1600" i="1" dirty="0" smtClean="0">
                  <a:latin typeface="Agency FB" pitchFamily="34" charset="0"/>
                </a:rPr>
                <a:t>. So you can trade the market from any “Time Frame,”  because the trade/entry  points or Semaphores Match exactly</a:t>
              </a:r>
              <a:r>
                <a:rPr lang="en-GB" sz="1600" i="1" dirty="0" smtClean="0">
                  <a:latin typeface="Agency FB" pitchFamily="34" charset="0"/>
                </a:rPr>
                <a:t>.</a:t>
              </a:r>
              <a:r>
                <a:rPr lang="en-GB" sz="1600" i="1" dirty="0" smtClean="0">
                  <a:latin typeface="Agency FB" pitchFamily="34" charset="0"/>
                </a:rPr>
                <a:t> </a:t>
              </a:r>
              <a:endParaRPr lang="en-GB" sz="1600" i="1" dirty="0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929058" y="1309852"/>
              <a:ext cx="5000660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i="1" dirty="0" smtClean="0">
                  <a:latin typeface="Agency FB" pitchFamily="34" charset="0"/>
                </a:rPr>
                <a:t>Important to learn to  use the various important “tools” that make up Orbit the Tool which when properly understood influence and affect the outcomes allowed by the tool.  The </a:t>
              </a:r>
              <a:r>
                <a:rPr lang="en-GB" b="1" i="1" dirty="0" smtClean="0">
                  <a:solidFill>
                    <a:schemeClr val="accent2">
                      <a:lumMod val="75000"/>
                    </a:schemeClr>
                  </a:solidFill>
                  <a:latin typeface="Agency FB" pitchFamily="34" charset="0"/>
                </a:rPr>
                <a:t>Match </a:t>
              </a:r>
              <a:r>
                <a:rPr lang="en-GB" b="1" i="1" dirty="0" smtClean="0">
                  <a:solidFill>
                    <a:schemeClr val="accent2">
                      <a:lumMod val="75000"/>
                    </a:schemeClr>
                  </a:solidFill>
                  <a:latin typeface="Agency FB" pitchFamily="34" charset="0"/>
                </a:rPr>
                <a:t>M</a:t>
              </a:r>
              <a:r>
                <a:rPr lang="en-GB" b="1" i="1" dirty="0" smtClean="0">
                  <a:solidFill>
                    <a:schemeClr val="accent2">
                      <a:lumMod val="75000"/>
                    </a:schemeClr>
                  </a:solidFill>
                  <a:latin typeface="Agency FB" pitchFamily="34" charset="0"/>
                </a:rPr>
                <a:t>atrix </a:t>
              </a:r>
              <a:r>
                <a:rPr lang="en-GB" b="1" i="1" dirty="0" smtClean="0">
                  <a:latin typeface="Agency FB" pitchFamily="34" charset="0"/>
                </a:rPr>
                <a:t>in</a:t>
              </a:r>
              <a:r>
                <a:rPr lang="en-GB" b="1" i="1" dirty="0" smtClean="0">
                  <a:solidFill>
                    <a:schemeClr val="accent2">
                      <a:lumMod val="75000"/>
                    </a:schemeClr>
                  </a:solidFill>
                  <a:latin typeface="Agency FB" pitchFamily="34" charset="0"/>
                </a:rPr>
                <a:t> </a:t>
              </a:r>
              <a:r>
                <a:rPr lang="en-GB" b="1" i="1" dirty="0" smtClean="0">
                  <a:latin typeface="Agency FB" pitchFamily="34" charset="0"/>
                </a:rPr>
                <a:t>the </a:t>
              </a:r>
              <a:r>
                <a:rPr lang="en-GB" b="1" i="1" dirty="0" smtClean="0">
                  <a:solidFill>
                    <a:schemeClr val="accent2">
                      <a:lumMod val="75000"/>
                    </a:schemeClr>
                  </a:solidFill>
                  <a:latin typeface="Agency FB" pitchFamily="34" charset="0"/>
                </a:rPr>
                <a:t>ProPlay book</a:t>
              </a:r>
              <a:r>
                <a:rPr lang="en-GB" b="1" i="1" dirty="0" smtClean="0">
                  <a:latin typeface="Agency FB" pitchFamily="34" charset="0"/>
                </a:rPr>
                <a:t> is one such tool to  understand well so that in Orbit you are not just taking trades and scalps but calculated trades on which the trader predefines his/her objectives ever before entering a trade and also informs on  dynamic trade management decisions.</a:t>
              </a:r>
              <a:endParaRPr lang="en-GB" b="1" i="1" dirty="0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357158" y="214290"/>
              <a:ext cx="357189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i="1" dirty="0">
                  <a:latin typeface="Agency FB" pitchFamily="34" charset="0"/>
                </a:rPr>
                <a:t>The Market is a Nested </a:t>
              </a:r>
              <a:r>
                <a:rPr lang="en-GB" b="1" i="1" dirty="0" smtClean="0">
                  <a:latin typeface="Agency FB" pitchFamily="34" charset="0"/>
                </a:rPr>
                <a:t>System of </a:t>
              </a:r>
              <a:r>
                <a:rPr lang="en-GB" b="1" i="1" dirty="0">
                  <a:latin typeface="Agency FB" pitchFamily="34" charset="0"/>
                </a:rPr>
                <a:t>Pivots, and to make the most money per trade, we use a “Trick.”</a:t>
              </a:r>
              <a:endParaRPr lang="en-GB" b="1" i="1" dirty="0"/>
            </a:p>
          </p:txBody>
        </p:sp>
        <p:grpSp>
          <p:nvGrpSpPr>
            <p:cNvPr id="15" name="Group 35"/>
            <p:cNvGrpSpPr/>
            <p:nvPr/>
          </p:nvGrpSpPr>
          <p:grpSpPr>
            <a:xfrm>
              <a:off x="500034" y="835207"/>
              <a:ext cx="7309150" cy="5827025"/>
              <a:chOff x="500034" y="835207"/>
              <a:chExt cx="7309150" cy="5827025"/>
            </a:xfrm>
          </p:grpSpPr>
          <p:cxnSp>
            <p:nvCxnSpPr>
              <p:cNvPr id="20" name="Straight Connector 19"/>
              <p:cNvCxnSpPr/>
              <p:nvPr/>
            </p:nvCxnSpPr>
            <p:spPr>
              <a:xfrm rot="5400000">
                <a:off x="1321571" y="6482049"/>
                <a:ext cx="357190" cy="1588"/>
              </a:xfrm>
              <a:prstGeom prst="line">
                <a:avLst/>
              </a:prstGeom>
              <a:ln>
                <a:solidFill>
                  <a:schemeClr val="bg2">
                    <a:lumMod val="50000"/>
                  </a:schemeClr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 rot="5400000">
                <a:off x="1607323" y="6410611"/>
                <a:ext cx="214314" cy="1588"/>
              </a:xfrm>
              <a:prstGeom prst="line">
                <a:avLst/>
              </a:prstGeom>
              <a:ln>
                <a:solidFill>
                  <a:schemeClr val="bg2">
                    <a:lumMod val="50000"/>
                  </a:schemeClr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1714480" y="6517768"/>
                <a:ext cx="2071702" cy="1588"/>
              </a:xfrm>
              <a:prstGeom prst="line">
                <a:avLst/>
              </a:prstGeom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1500166" y="6660644"/>
                <a:ext cx="4714908" cy="1588"/>
              </a:xfrm>
              <a:prstGeom prst="line">
                <a:avLst/>
              </a:prstGeom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 rot="16200000" flipV="1">
                <a:off x="6035685" y="6481255"/>
                <a:ext cx="357190" cy="1588"/>
              </a:xfrm>
              <a:prstGeom prst="line">
                <a:avLst/>
              </a:prstGeom>
              <a:ln>
                <a:solidFill>
                  <a:schemeClr val="bg2">
                    <a:lumMod val="50000"/>
                  </a:schemeClr>
                </a:solidFill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rot="16200000" flipV="1">
                <a:off x="3679819" y="6409817"/>
                <a:ext cx="214314" cy="1588"/>
              </a:xfrm>
              <a:prstGeom prst="line">
                <a:avLst/>
              </a:prstGeom>
              <a:ln>
                <a:solidFill>
                  <a:schemeClr val="bg2">
                    <a:lumMod val="50000"/>
                  </a:schemeClr>
                </a:solidFill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Rectangle 28"/>
              <p:cNvSpPr/>
              <p:nvPr/>
            </p:nvSpPr>
            <p:spPr>
              <a:xfrm>
                <a:off x="670884" y="6352867"/>
                <a:ext cx="686406" cy="307777"/>
              </a:xfrm>
              <a:prstGeom prst="rect">
                <a:avLst/>
              </a:prstGeom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1400" i="1" dirty="0">
                    <a:latin typeface="Agency FB" pitchFamily="34" charset="0"/>
                  </a:rPr>
                  <a:t>Matches </a:t>
                </a:r>
                <a:endParaRPr lang="en-GB" sz="1400" i="1" dirty="0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4857752" y="6303454"/>
                <a:ext cx="1183337" cy="307777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:r>
                  <a:rPr lang="en-GB" sz="1400" b="1" i="1" dirty="0">
                    <a:latin typeface="Agency FB" pitchFamily="34" charset="0"/>
                  </a:rPr>
                  <a:t>Profit = $$$$$$</a:t>
                </a:r>
                <a:endParaRPr lang="en-GB" sz="1400" b="1" i="1" dirty="0"/>
              </a:p>
            </p:txBody>
          </p:sp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xmlns="" id="{32B82A39-B154-4D29-B932-FA4CACF34030}"/>
                  </a:ext>
                </a:extLst>
              </p:cNvPr>
              <p:cNvSpPr/>
              <p:nvPr/>
            </p:nvSpPr>
            <p:spPr>
              <a:xfrm>
                <a:off x="6804248" y="6309320"/>
                <a:ext cx="1004936" cy="307777"/>
              </a:xfrm>
              <a:prstGeom prst="rect">
                <a:avLst/>
              </a:prstGeom>
              <a:ln>
                <a:solidFill>
                  <a:schemeClr val="bg2">
                    <a:lumMod val="50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1400" b="1" i="1" dirty="0">
                    <a:latin typeface="Agency FB" pitchFamily="34" charset="0"/>
                  </a:rPr>
                  <a:t>Match Matrix </a:t>
                </a:r>
                <a:endParaRPr lang="en-GB" sz="1400" b="1" i="1" dirty="0"/>
              </a:p>
            </p:txBody>
          </p:sp>
          <p:pic>
            <p:nvPicPr>
              <p:cNvPr id="1026" name="Picture 2" descr="C:\Users\Darkdoji\Desktop\A_Paper Trades\End Behaviours High\Peter Corrections\Russian Dolls a nested set.jp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11927" y="1254442"/>
                <a:ext cx="3169920" cy="210312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  <p:sp>
            <p:nvSpPr>
              <p:cNvPr id="12" name="Rectangle 11"/>
              <p:cNvSpPr/>
              <p:nvPr/>
            </p:nvSpPr>
            <p:spPr>
              <a:xfrm>
                <a:off x="2012125" y="835207"/>
                <a:ext cx="609462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400" i="1" dirty="0">
                    <a:latin typeface="Agency FB" pitchFamily="34" charset="0"/>
                  </a:rPr>
                  <a:t>Nested </a:t>
                </a:r>
                <a:endParaRPr lang="en-GB" sz="1400" i="1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500034" y="3143248"/>
                <a:ext cx="869149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400" i="1" dirty="0">
                    <a:latin typeface="Agency FB" pitchFamily="34" charset="0"/>
                  </a:rPr>
                  <a:t>Russian Doll</a:t>
                </a:r>
                <a:endParaRPr lang="en-GB" sz="1400" i="1" dirty="0"/>
              </a:p>
            </p:txBody>
          </p:sp>
          <p:sp>
            <p:nvSpPr>
              <p:cNvPr id="34" name="Right Arrow 33"/>
              <p:cNvSpPr/>
              <p:nvPr/>
            </p:nvSpPr>
            <p:spPr>
              <a:xfrm>
                <a:off x="3214678" y="857232"/>
                <a:ext cx="285752" cy="214314"/>
              </a:xfrm>
              <a:prstGeom prst="rightArrow">
                <a:avLst/>
              </a:prstGeom>
              <a:solidFill>
                <a:srgbClr val="92D050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ED8D8D9-6939-8E18-4E7E-DEDA6F9DB613}"/>
              </a:ext>
            </a:extLst>
          </p:cNvPr>
          <p:cNvSpPr txBox="1"/>
          <p:nvPr/>
        </p:nvSpPr>
        <p:spPr>
          <a:xfrm>
            <a:off x="476698" y="3615560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i="1" dirty="0">
                <a:latin typeface="Agency FB" pitchFamily="34" charset="0"/>
              </a:rPr>
              <a:t>On</a:t>
            </a:r>
            <a:endParaRPr lang="en-GB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301</Words>
  <Application>Microsoft Office PowerPoint</Application>
  <PresentationFormat>On-screen Show (4:3)</PresentationFormat>
  <Paragraphs>58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1</cp:revision>
  <dcterms:created xsi:type="dcterms:W3CDTF">2023-08-01T08:56:17Z</dcterms:created>
  <dcterms:modified xsi:type="dcterms:W3CDTF">2023-08-01T08:59:41Z</dcterms:modified>
</cp:coreProperties>
</file>