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31"/>
  </p:notesMasterIdLst>
  <p:sldIdLst>
    <p:sldId id="326" r:id="rId2"/>
    <p:sldId id="367" r:id="rId3"/>
    <p:sldId id="368" r:id="rId4"/>
    <p:sldId id="357" r:id="rId5"/>
    <p:sldId id="336" r:id="rId6"/>
    <p:sldId id="358" r:id="rId7"/>
    <p:sldId id="329" r:id="rId8"/>
    <p:sldId id="342" r:id="rId9"/>
    <p:sldId id="343" r:id="rId10"/>
    <p:sldId id="362" r:id="rId11"/>
    <p:sldId id="345" r:id="rId12"/>
    <p:sldId id="325" r:id="rId13"/>
    <p:sldId id="311" r:id="rId14"/>
    <p:sldId id="314" r:id="rId15"/>
    <p:sldId id="317" r:id="rId16"/>
    <p:sldId id="319" r:id="rId17"/>
    <p:sldId id="321" r:id="rId18"/>
    <p:sldId id="292" r:id="rId19"/>
    <p:sldId id="275" r:id="rId20"/>
    <p:sldId id="278" r:id="rId21"/>
    <p:sldId id="281" r:id="rId22"/>
    <p:sldId id="271" r:id="rId23"/>
    <p:sldId id="360" r:id="rId24"/>
    <p:sldId id="282" r:id="rId25"/>
    <p:sldId id="328" r:id="rId26"/>
    <p:sldId id="366" r:id="rId27"/>
    <p:sldId id="365" r:id="rId28"/>
    <p:sldId id="359" r:id="rId29"/>
    <p:sldId id="338"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678" autoAdjust="0"/>
    <p:restoredTop sz="95477" autoAdjust="0"/>
  </p:normalViewPr>
  <p:slideViewPr>
    <p:cSldViewPr>
      <p:cViewPr varScale="1">
        <p:scale>
          <a:sx n="75" d="100"/>
          <a:sy n="75" d="100"/>
        </p:scale>
        <p:origin x="-1542"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0" d="100"/>
        <a:sy n="60" d="100"/>
      </p:scale>
      <p:origin x="0" y="0"/>
    </p:cViewPr>
  </p:sorterViewPr>
  <p:notesViewPr>
    <p:cSldViewPr>
      <p:cViewPr>
        <p:scale>
          <a:sx n="125" d="100"/>
          <a:sy n="125" d="100"/>
        </p:scale>
        <p:origin x="-1266" y="3102"/>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13905E-DD91-4387-B85A-255D04D47463}" type="doc">
      <dgm:prSet loTypeId="urn:microsoft.com/office/officeart/2005/8/layout/target3" loCatId="relationship" qsTypeId="urn:microsoft.com/office/officeart/2005/8/quickstyle/simple1" qsCatId="simple" csTypeId="urn:microsoft.com/office/officeart/2005/8/colors/accent3_1" csCatId="accent3" phldr="1"/>
      <dgm:spPr/>
      <dgm:t>
        <a:bodyPr/>
        <a:lstStyle/>
        <a:p>
          <a:endParaRPr lang="en-PH"/>
        </a:p>
      </dgm:t>
    </dgm:pt>
    <dgm:pt modelId="{F27B4D61-04BF-4A2F-98D2-04FD152BEB8A}">
      <dgm:prSet/>
      <dgm:spPr/>
      <dgm:t>
        <a:bodyPr/>
        <a:lstStyle/>
        <a:p>
          <a:pPr rtl="0"/>
          <a:r>
            <a:rPr lang="en-PH" b="1" baseline="0" dirty="0" smtClean="0">
              <a:solidFill>
                <a:schemeClr val="accent2">
                  <a:lumMod val="50000"/>
                </a:schemeClr>
              </a:solidFill>
              <a:latin typeface="Agency FB" pitchFamily="34" charset="0"/>
            </a:rPr>
            <a:t>Trend</a:t>
          </a:r>
          <a:r>
            <a:rPr lang="en-PH" baseline="0" dirty="0" smtClean="0">
              <a:solidFill>
                <a:schemeClr val="accent2">
                  <a:lumMod val="50000"/>
                </a:schemeClr>
              </a:solidFill>
              <a:latin typeface="Agency FB" pitchFamily="34" charset="0"/>
            </a:rPr>
            <a:t> is </a:t>
          </a:r>
          <a:r>
            <a:rPr lang="en-PH" b="1" baseline="0" dirty="0" smtClean="0">
              <a:solidFill>
                <a:schemeClr val="accent2">
                  <a:lumMod val="50000"/>
                </a:schemeClr>
              </a:solidFill>
              <a:latin typeface="Agency FB" pitchFamily="34" charset="0"/>
            </a:rPr>
            <a:t>NOT</a:t>
          </a:r>
          <a:r>
            <a:rPr lang="en-PH" baseline="0" dirty="0" smtClean="0">
              <a:solidFill>
                <a:schemeClr val="accent2">
                  <a:lumMod val="50000"/>
                </a:schemeClr>
              </a:solidFill>
              <a:latin typeface="Agency FB" pitchFamily="34" charset="0"/>
            </a:rPr>
            <a:t> your friend when the system is chaotic: consider the dynamic here where the points appear to be orbiting around and spiraling into a single point or </a:t>
          </a:r>
          <a:r>
            <a:rPr lang="en-PH" b="1" baseline="0" dirty="0" smtClean="0">
              <a:solidFill>
                <a:schemeClr val="accent2">
                  <a:lumMod val="50000"/>
                </a:schemeClr>
              </a:solidFill>
              <a:latin typeface="Agency FB" pitchFamily="34" charset="0"/>
            </a:rPr>
            <a:t>singularity</a:t>
          </a:r>
          <a:r>
            <a:rPr lang="en-PH" baseline="0" dirty="0" smtClean="0">
              <a:solidFill>
                <a:schemeClr val="accent2">
                  <a:lumMod val="50000"/>
                </a:schemeClr>
              </a:solidFill>
              <a:latin typeface="Agency FB" pitchFamily="34" charset="0"/>
            </a:rPr>
            <a:t>. Price dynamic is somewhat similar to these points on the Mandelbrot set attracted to a singularity. Measuring such dynamic for trend  is almost meaningless and referencing a specific time frame for trade control pointless. Much of what we have described to this point is exactly reflective of this kind of dynamic.</a:t>
          </a:r>
          <a:endParaRPr lang="en-PH" b="1" baseline="0" dirty="0">
            <a:solidFill>
              <a:schemeClr val="accent2">
                <a:lumMod val="50000"/>
              </a:schemeClr>
            </a:solidFill>
            <a:latin typeface="Agency FB" pitchFamily="34" charset="0"/>
          </a:endParaRPr>
        </a:p>
      </dgm:t>
    </dgm:pt>
    <dgm:pt modelId="{4AC649B5-862E-44A4-ACA6-7C0E767EAF48}" type="parTrans" cxnId="{515436A5-5F62-4E7D-87FB-EB826464B5B9}">
      <dgm:prSet/>
      <dgm:spPr/>
      <dgm:t>
        <a:bodyPr/>
        <a:lstStyle/>
        <a:p>
          <a:endParaRPr lang="en-PH"/>
        </a:p>
      </dgm:t>
    </dgm:pt>
    <dgm:pt modelId="{7C3F4635-03DA-4CE8-B147-4EC0A46A0CA8}" type="sibTrans" cxnId="{515436A5-5F62-4E7D-87FB-EB826464B5B9}">
      <dgm:prSet/>
      <dgm:spPr/>
      <dgm:t>
        <a:bodyPr/>
        <a:lstStyle/>
        <a:p>
          <a:endParaRPr lang="en-PH"/>
        </a:p>
      </dgm:t>
    </dgm:pt>
    <dgm:pt modelId="{9794C4BA-EE0B-454D-8CD3-2A7F014FBDA5}" type="pres">
      <dgm:prSet presAssocID="{2E13905E-DD91-4387-B85A-255D04D47463}" presName="Name0" presStyleCnt="0">
        <dgm:presLayoutVars>
          <dgm:chMax val="7"/>
          <dgm:dir/>
          <dgm:animLvl val="lvl"/>
          <dgm:resizeHandles val="exact"/>
        </dgm:presLayoutVars>
      </dgm:prSet>
      <dgm:spPr/>
      <dgm:t>
        <a:bodyPr/>
        <a:lstStyle/>
        <a:p>
          <a:endParaRPr lang="en-PH"/>
        </a:p>
      </dgm:t>
    </dgm:pt>
    <dgm:pt modelId="{6121DC5B-1D71-424D-958F-076F3DA7CDCF}" type="pres">
      <dgm:prSet presAssocID="{F27B4D61-04BF-4A2F-98D2-04FD152BEB8A}" presName="circle1" presStyleLbl="node1" presStyleIdx="0" presStyleCnt="1"/>
      <dgm:spPr/>
    </dgm:pt>
    <dgm:pt modelId="{956647D2-1B8D-4128-B2B5-D0AA8727F57F}" type="pres">
      <dgm:prSet presAssocID="{F27B4D61-04BF-4A2F-98D2-04FD152BEB8A}" presName="space" presStyleCnt="0"/>
      <dgm:spPr/>
    </dgm:pt>
    <dgm:pt modelId="{5D45AB13-77DA-40A9-8983-720F434C183C}" type="pres">
      <dgm:prSet presAssocID="{F27B4D61-04BF-4A2F-98D2-04FD152BEB8A}" presName="rect1" presStyleLbl="alignAcc1" presStyleIdx="0" presStyleCnt="1" custScaleX="114286"/>
      <dgm:spPr/>
      <dgm:t>
        <a:bodyPr/>
        <a:lstStyle/>
        <a:p>
          <a:endParaRPr lang="en-PH"/>
        </a:p>
      </dgm:t>
    </dgm:pt>
    <dgm:pt modelId="{7B1CDE78-FCEE-475F-B4B6-95AD94FF6EFE}" type="pres">
      <dgm:prSet presAssocID="{F27B4D61-04BF-4A2F-98D2-04FD152BEB8A}" presName="rect1ParTxNoCh" presStyleLbl="alignAcc1" presStyleIdx="0" presStyleCnt="1">
        <dgm:presLayoutVars>
          <dgm:chMax val="1"/>
          <dgm:bulletEnabled val="1"/>
        </dgm:presLayoutVars>
      </dgm:prSet>
      <dgm:spPr/>
      <dgm:t>
        <a:bodyPr/>
        <a:lstStyle/>
        <a:p>
          <a:endParaRPr lang="en-PH"/>
        </a:p>
      </dgm:t>
    </dgm:pt>
  </dgm:ptLst>
  <dgm:cxnLst>
    <dgm:cxn modelId="{515436A5-5F62-4E7D-87FB-EB826464B5B9}" srcId="{2E13905E-DD91-4387-B85A-255D04D47463}" destId="{F27B4D61-04BF-4A2F-98D2-04FD152BEB8A}" srcOrd="0" destOrd="0" parTransId="{4AC649B5-862E-44A4-ACA6-7C0E767EAF48}" sibTransId="{7C3F4635-03DA-4CE8-B147-4EC0A46A0CA8}"/>
    <dgm:cxn modelId="{42224893-788B-4932-8525-BC98AE509341}" type="presOf" srcId="{F27B4D61-04BF-4A2F-98D2-04FD152BEB8A}" destId="{5D45AB13-77DA-40A9-8983-720F434C183C}" srcOrd="0" destOrd="0" presId="urn:microsoft.com/office/officeart/2005/8/layout/target3"/>
    <dgm:cxn modelId="{10E66709-1A6B-4B90-8A6B-5CA3E9407A06}" type="presOf" srcId="{2E13905E-DD91-4387-B85A-255D04D47463}" destId="{9794C4BA-EE0B-454D-8CD3-2A7F014FBDA5}" srcOrd="0" destOrd="0" presId="urn:microsoft.com/office/officeart/2005/8/layout/target3"/>
    <dgm:cxn modelId="{F2EC8AEF-BEFD-4C78-AD0C-CEF70A89E9B5}" type="presOf" srcId="{F27B4D61-04BF-4A2F-98D2-04FD152BEB8A}" destId="{7B1CDE78-FCEE-475F-B4B6-95AD94FF6EFE}" srcOrd="1" destOrd="0" presId="urn:microsoft.com/office/officeart/2005/8/layout/target3"/>
    <dgm:cxn modelId="{8EAB38F5-77C5-4FE7-9DEF-5D5C3D48DF34}" type="presParOf" srcId="{9794C4BA-EE0B-454D-8CD3-2A7F014FBDA5}" destId="{6121DC5B-1D71-424D-958F-076F3DA7CDCF}" srcOrd="0" destOrd="0" presId="urn:microsoft.com/office/officeart/2005/8/layout/target3"/>
    <dgm:cxn modelId="{DD414650-533E-4B82-B8AD-991F96908507}" type="presParOf" srcId="{9794C4BA-EE0B-454D-8CD3-2A7F014FBDA5}" destId="{956647D2-1B8D-4128-B2B5-D0AA8727F57F}" srcOrd="1" destOrd="0" presId="urn:microsoft.com/office/officeart/2005/8/layout/target3"/>
    <dgm:cxn modelId="{122D8532-48AC-4621-915C-38A3128A61E8}" type="presParOf" srcId="{9794C4BA-EE0B-454D-8CD3-2A7F014FBDA5}" destId="{5D45AB13-77DA-40A9-8983-720F434C183C}" srcOrd="2" destOrd="0" presId="urn:microsoft.com/office/officeart/2005/8/layout/target3"/>
    <dgm:cxn modelId="{F46CE602-738B-4756-9EDD-7399473F0939}" type="presParOf" srcId="{9794C4BA-EE0B-454D-8CD3-2A7F014FBDA5}" destId="{7B1CDE78-FCEE-475F-B4B6-95AD94FF6EFE}" srcOrd="3" destOrd="0" presId="urn:microsoft.com/office/officeart/2005/8/layout/target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121DC5B-1D71-424D-958F-076F3DA7CDCF}">
      <dsp:nvSpPr>
        <dsp:cNvPr id="0" name=""/>
        <dsp:cNvSpPr/>
      </dsp:nvSpPr>
      <dsp:spPr>
        <a:xfrm>
          <a:off x="-99061" y="242441"/>
          <a:ext cx="2377440" cy="2377440"/>
        </a:xfrm>
        <a:prstGeom prst="pie">
          <a:avLst>
            <a:gd name="adj1" fmla="val 5400000"/>
            <a:gd name="adj2" fmla="val 16200000"/>
          </a:avLst>
        </a:prstGeom>
        <a:solidFill>
          <a:schemeClr val="lt1">
            <a:hueOff val="0"/>
            <a:satOff val="0"/>
            <a:lumOff val="0"/>
            <a:alphaOff val="0"/>
          </a:schemeClr>
        </a:solidFill>
        <a:ln w="25400" cap="flat" cmpd="sng" algn="ctr">
          <a:solidFill>
            <a:schemeClr val="accent3">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45AB13-77DA-40A9-8983-720F434C183C}">
      <dsp:nvSpPr>
        <dsp:cNvPr id="0" name=""/>
        <dsp:cNvSpPr/>
      </dsp:nvSpPr>
      <dsp:spPr>
        <a:xfrm>
          <a:off x="891534" y="242440"/>
          <a:ext cx="3169927" cy="2377440"/>
        </a:xfrm>
        <a:prstGeom prst="rect">
          <a:avLst/>
        </a:prstGeom>
        <a:solidFill>
          <a:schemeClr val="accent3">
            <a:alpha val="90000"/>
            <a:tint val="4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en-PH" sz="1500" b="1" kern="1200" baseline="0" dirty="0" smtClean="0">
              <a:solidFill>
                <a:schemeClr val="accent2">
                  <a:lumMod val="50000"/>
                </a:schemeClr>
              </a:solidFill>
              <a:latin typeface="Agency FB" pitchFamily="34" charset="0"/>
            </a:rPr>
            <a:t>Trend</a:t>
          </a:r>
          <a:r>
            <a:rPr lang="en-PH" sz="1500" kern="1200" baseline="0" dirty="0" smtClean="0">
              <a:solidFill>
                <a:schemeClr val="accent2">
                  <a:lumMod val="50000"/>
                </a:schemeClr>
              </a:solidFill>
              <a:latin typeface="Agency FB" pitchFamily="34" charset="0"/>
            </a:rPr>
            <a:t> is </a:t>
          </a:r>
          <a:r>
            <a:rPr lang="en-PH" sz="1500" b="1" kern="1200" baseline="0" dirty="0" smtClean="0">
              <a:solidFill>
                <a:schemeClr val="accent2">
                  <a:lumMod val="50000"/>
                </a:schemeClr>
              </a:solidFill>
              <a:latin typeface="Agency FB" pitchFamily="34" charset="0"/>
            </a:rPr>
            <a:t>NOT</a:t>
          </a:r>
          <a:r>
            <a:rPr lang="en-PH" sz="1500" kern="1200" baseline="0" dirty="0" smtClean="0">
              <a:solidFill>
                <a:schemeClr val="accent2">
                  <a:lumMod val="50000"/>
                </a:schemeClr>
              </a:solidFill>
              <a:latin typeface="Agency FB" pitchFamily="34" charset="0"/>
            </a:rPr>
            <a:t> your friend when the system is chaotic: consider the dynamic here where the points appear to be orbiting around and spiraling into a single point or </a:t>
          </a:r>
          <a:r>
            <a:rPr lang="en-PH" sz="1500" b="1" kern="1200" baseline="0" dirty="0" smtClean="0">
              <a:solidFill>
                <a:schemeClr val="accent2">
                  <a:lumMod val="50000"/>
                </a:schemeClr>
              </a:solidFill>
              <a:latin typeface="Agency FB" pitchFamily="34" charset="0"/>
            </a:rPr>
            <a:t>singularity</a:t>
          </a:r>
          <a:r>
            <a:rPr lang="en-PH" sz="1500" kern="1200" baseline="0" dirty="0" smtClean="0">
              <a:solidFill>
                <a:schemeClr val="accent2">
                  <a:lumMod val="50000"/>
                </a:schemeClr>
              </a:solidFill>
              <a:latin typeface="Agency FB" pitchFamily="34" charset="0"/>
            </a:rPr>
            <a:t>. Price dynamic is somewhat similar to these points on the Mandelbrot set attracted to a singularity. Measuring such dynamic for trend  is almost meaningless and referencing a specific time frame for trade control pointless. Much of what we have described to this point is exactly reflective of this kind of dynamic.</a:t>
          </a:r>
          <a:endParaRPr lang="en-PH" sz="1500" b="1" kern="1200" baseline="0" dirty="0">
            <a:solidFill>
              <a:schemeClr val="accent2">
                <a:lumMod val="50000"/>
              </a:schemeClr>
            </a:solidFill>
            <a:latin typeface="Agency FB" pitchFamily="34" charset="0"/>
          </a:endParaRPr>
        </a:p>
      </dsp:txBody>
      <dsp:txXfrm>
        <a:off x="891534" y="242440"/>
        <a:ext cx="3169927" cy="2377440"/>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PH"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8B7EC05-865C-43AA-AD06-87A1A8FE5500}" type="datetimeFigureOut">
              <a:rPr lang="en-US" smtClean="0"/>
              <a:pPr/>
              <a:t>2/27/2017</a:t>
            </a:fld>
            <a:endParaRPr lang="en-PH"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PH"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PH"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88E9DC9-07DA-4614-B091-CDE0528C02A3}" type="slidenum">
              <a:rPr lang="en-PH" smtClean="0"/>
              <a:pPr/>
              <a:t>‹#›</a:t>
            </a:fld>
            <a:endParaRPr lang="en-PH"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 CARTER" pitchFamily="2" charset="0"/>
        <a:ea typeface="+mn-ea"/>
        <a:cs typeface="+mn-cs"/>
      </a:defRPr>
    </a:lvl1pPr>
    <a:lvl2pPr marL="457200" algn="l" defTabSz="914400" rtl="0" eaLnBrk="1" latinLnBrk="0" hangingPunct="1">
      <a:defRPr sz="1200" kern="1200">
        <a:solidFill>
          <a:schemeClr val="tx1"/>
        </a:solidFill>
        <a:latin typeface="AR CARTER" pitchFamily="2" charset="0"/>
        <a:ea typeface="+mn-ea"/>
        <a:cs typeface="+mn-cs"/>
      </a:defRPr>
    </a:lvl2pPr>
    <a:lvl3pPr marL="914400" algn="l" defTabSz="914400" rtl="0" eaLnBrk="1" latinLnBrk="0" hangingPunct="1">
      <a:defRPr sz="1200" kern="1200">
        <a:solidFill>
          <a:schemeClr val="tx1"/>
        </a:solidFill>
        <a:latin typeface="AR CARTER" pitchFamily="2" charset="0"/>
        <a:ea typeface="+mn-ea"/>
        <a:cs typeface="+mn-cs"/>
      </a:defRPr>
    </a:lvl3pPr>
    <a:lvl4pPr marL="1371600" algn="l" defTabSz="914400" rtl="0" eaLnBrk="1" latinLnBrk="0" hangingPunct="1">
      <a:defRPr sz="1200" kern="1200">
        <a:solidFill>
          <a:schemeClr val="tx1"/>
        </a:solidFill>
        <a:latin typeface="AR CARTER" pitchFamily="2" charset="0"/>
        <a:ea typeface="+mn-ea"/>
        <a:cs typeface="+mn-cs"/>
      </a:defRPr>
    </a:lvl4pPr>
    <a:lvl5pPr marL="1828800" algn="l" defTabSz="914400" rtl="0" eaLnBrk="1" latinLnBrk="0" hangingPunct="1">
      <a:defRPr sz="1200" kern="1200">
        <a:solidFill>
          <a:schemeClr val="tx1"/>
        </a:solidFill>
        <a:latin typeface="AR CARTER"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PH" dirty="0"/>
          </a:p>
        </p:txBody>
      </p:sp>
      <p:sp>
        <p:nvSpPr>
          <p:cNvPr id="4" name="Slide Number Placeholder 3"/>
          <p:cNvSpPr>
            <a:spLocks noGrp="1"/>
          </p:cNvSpPr>
          <p:nvPr>
            <p:ph type="sldNum" sz="quarter" idx="10"/>
          </p:nvPr>
        </p:nvSpPr>
        <p:spPr/>
        <p:txBody>
          <a:bodyPr/>
          <a:lstStyle/>
          <a:p>
            <a:fld id="{688E9DC9-07DA-4614-B091-CDE0528C02A3}" type="slidenum">
              <a:rPr lang="en-PH" smtClean="0"/>
              <a:pPr/>
              <a:t>7</a:t>
            </a:fld>
            <a:endParaRPr lang="en-PH"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PH" dirty="0"/>
          </a:p>
        </p:txBody>
      </p:sp>
      <p:sp>
        <p:nvSpPr>
          <p:cNvPr id="4" name="Slide Number Placeholder 3"/>
          <p:cNvSpPr>
            <a:spLocks noGrp="1"/>
          </p:cNvSpPr>
          <p:nvPr>
            <p:ph type="sldNum" sz="quarter" idx="10"/>
          </p:nvPr>
        </p:nvSpPr>
        <p:spPr/>
        <p:txBody>
          <a:bodyPr/>
          <a:lstStyle/>
          <a:p>
            <a:fld id="{688E9DC9-07DA-4614-B091-CDE0528C02A3}" type="slidenum">
              <a:rPr lang="en-PH" smtClean="0"/>
              <a:pPr/>
              <a:t>11</a:t>
            </a:fld>
            <a:endParaRPr lang="en-PH"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 any electronically traded market, and regardless of how orders flow through the different dialects of the overall system, in the end there must be an order matching protocol that simplifies the overall interface. </a:t>
            </a:r>
          </a:p>
          <a:p>
            <a:endParaRPr lang="en-US" dirty="0" smtClean="0"/>
          </a:p>
          <a:p>
            <a:r>
              <a:rPr lang="en-US" dirty="0" smtClean="0"/>
              <a:t>Therefore, we can generalize to say that as orders reach the market place – they are matched such that the lowest </a:t>
            </a:r>
            <a:r>
              <a:rPr lang="en-US" b="1" dirty="0" smtClean="0"/>
              <a:t>offers</a:t>
            </a:r>
            <a:r>
              <a:rPr lang="en-US" dirty="0" smtClean="0"/>
              <a:t> frontend an inverted pyramid of sell orders to match a pyramid of buy orders – with the highest </a:t>
            </a:r>
            <a:r>
              <a:rPr lang="en-US" b="1" dirty="0" smtClean="0"/>
              <a:t>bids</a:t>
            </a:r>
            <a:r>
              <a:rPr lang="en-US" dirty="0" smtClean="0"/>
              <a:t> at the frontend. </a:t>
            </a:r>
          </a:p>
          <a:p>
            <a:endParaRPr lang="en-US" dirty="0" smtClean="0"/>
          </a:p>
          <a:p>
            <a:r>
              <a:rPr lang="en-US" dirty="0" smtClean="0"/>
              <a:t>When two matched arrays in range exhaust or clear, the next arrays are defined such that transactions either occur at a higher or lower price band than the immediate range, depending of course on market impetus and the availability of transactions</a:t>
            </a:r>
          </a:p>
          <a:p>
            <a:endParaRPr lang="en-US" dirty="0" smtClean="0"/>
          </a:p>
          <a:p>
            <a:endParaRPr lang="en-PH" dirty="0" smtClean="0"/>
          </a:p>
          <a:p>
            <a:endParaRPr lang="en-US" dirty="0" smtClean="0"/>
          </a:p>
          <a:p>
            <a:endParaRPr lang="en-PH" dirty="0" smtClean="0"/>
          </a:p>
          <a:p>
            <a:endParaRPr lang="en-PH" dirty="0"/>
          </a:p>
        </p:txBody>
      </p:sp>
      <p:sp>
        <p:nvSpPr>
          <p:cNvPr id="4" name="Slide Number Placeholder 3"/>
          <p:cNvSpPr>
            <a:spLocks noGrp="1"/>
          </p:cNvSpPr>
          <p:nvPr>
            <p:ph type="sldNum" sz="quarter" idx="10"/>
          </p:nvPr>
        </p:nvSpPr>
        <p:spPr/>
        <p:txBody>
          <a:bodyPr/>
          <a:lstStyle/>
          <a:p>
            <a:fld id="{688E9DC9-07DA-4614-B091-CDE0528C02A3}" type="slidenum">
              <a:rPr lang="en-PH" smtClean="0"/>
              <a:pPr/>
              <a:t>12</a:t>
            </a:fld>
            <a:endParaRPr lang="en-PH"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28600" indent="-228600">
              <a:buFont typeface="+mj-lt"/>
              <a:buAutoNum type="arabicParenR"/>
            </a:pPr>
            <a:r>
              <a:rPr lang="en-US" dirty="0" smtClean="0"/>
              <a:t>A pivot then is that </a:t>
            </a:r>
            <a:r>
              <a:rPr lang="en-US" b="1" dirty="0" smtClean="0"/>
              <a:t>market clearing price </a:t>
            </a:r>
            <a:r>
              <a:rPr lang="en-US" dirty="0" smtClean="0"/>
              <a:t>that exhausts two matched (oppositely signed) arrays where there are no further matches ahead in the current range or in such proximity as to sustain an initial direction. This is what causes price to </a:t>
            </a:r>
            <a:r>
              <a:rPr lang="en-US" b="1" dirty="0" smtClean="0"/>
              <a:t>reverse</a:t>
            </a:r>
            <a:r>
              <a:rPr lang="en-US" dirty="0" smtClean="0"/>
              <a:t> or change direction. </a:t>
            </a:r>
          </a:p>
          <a:p>
            <a:pPr marL="228600" indent="-228600">
              <a:buFont typeface="+mj-lt"/>
              <a:buAutoNum type="arabicParenR"/>
            </a:pPr>
            <a:endParaRPr lang="en-US" dirty="0" smtClean="0"/>
          </a:p>
          <a:p>
            <a:pPr marL="228600" indent="-228600">
              <a:buFont typeface="+mj-lt"/>
              <a:buAutoNum type="arabicParenR"/>
            </a:pPr>
            <a:r>
              <a:rPr lang="en-US" dirty="0" smtClean="0"/>
              <a:t>As long as a transaction range is actively populating with matched orders (i.e., queued either side of the market at stable bid and offer rates), the market is not cleared and a pivot is not established to enable a reversal in such a range. But an </a:t>
            </a:r>
            <a:r>
              <a:rPr lang="en-US" b="1" dirty="0" smtClean="0"/>
              <a:t>unbalance</a:t>
            </a:r>
            <a:r>
              <a:rPr lang="en-US" dirty="0" smtClean="0"/>
              <a:t> occurs if the market clears at a price point with </a:t>
            </a:r>
            <a:r>
              <a:rPr lang="en-US" b="1" dirty="0" smtClean="0"/>
              <a:t>momentum</a:t>
            </a:r>
            <a:r>
              <a:rPr lang="en-US" dirty="0" smtClean="0"/>
              <a:t> still on one side or the other to reach a proximate field of oppositely matched or signed orders – and this defines a pivot. This is because such one sided momentum in market time is now satisfied at a price point higher or lower than the given market clearing price and over a new range</a:t>
            </a:r>
          </a:p>
          <a:p>
            <a:pPr marL="228600" indent="-228600">
              <a:buFont typeface="+mj-lt"/>
              <a:buAutoNum type="arabicParenR"/>
            </a:pPr>
            <a:endParaRPr lang="en-US" dirty="0" smtClean="0"/>
          </a:p>
          <a:p>
            <a:pPr marL="228600" indent="-228600">
              <a:buFont typeface="+mj-lt"/>
              <a:buAutoNum type="arabicParenR"/>
            </a:pPr>
            <a:r>
              <a:rPr lang="en-US" dirty="0" smtClean="0"/>
              <a:t>This seemingly innocuous statement is vital to understanding the overriding importance or preeminence of momentum in our formulations and modeling. It is this rate of change we seek to capture and measure in such a way that on whatever scale it occurs we are alerted early enough to the changing order implied</a:t>
            </a:r>
            <a:endParaRPr lang="en-PH" dirty="0" smtClean="0"/>
          </a:p>
          <a:p>
            <a:pPr marL="228600" indent="-228600">
              <a:buFont typeface="+mj-lt"/>
              <a:buAutoNum type="arabicParenR"/>
            </a:pPr>
            <a:endParaRPr lang="en-PH" dirty="0" smtClean="0"/>
          </a:p>
          <a:p>
            <a:pPr marL="228600" indent="-228600">
              <a:buFont typeface="+mj-lt"/>
              <a:buAutoNum type="arabicParenR"/>
            </a:pPr>
            <a:endParaRPr lang="en-PH" dirty="0" smtClean="0"/>
          </a:p>
          <a:p>
            <a:endParaRPr lang="en-PH" dirty="0"/>
          </a:p>
        </p:txBody>
      </p:sp>
      <p:sp>
        <p:nvSpPr>
          <p:cNvPr id="4" name="Slide Number Placeholder 3"/>
          <p:cNvSpPr>
            <a:spLocks noGrp="1"/>
          </p:cNvSpPr>
          <p:nvPr>
            <p:ph type="sldNum" sz="quarter" idx="10"/>
          </p:nvPr>
        </p:nvSpPr>
        <p:spPr/>
        <p:txBody>
          <a:bodyPr/>
          <a:lstStyle/>
          <a:p>
            <a:fld id="{688E9DC9-07DA-4614-B091-CDE0528C02A3}" type="slidenum">
              <a:rPr lang="en-PH" smtClean="0"/>
              <a:pPr/>
              <a:t>14</a:t>
            </a:fld>
            <a:endParaRPr lang="en-PH"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P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PH"/>
          </a:p>
        </p:txBody>
      </p:sp>
      <p:sp>
        <p:nvSpPr>
          <p:cNvPr id="4" name="Date Placeholder 3"/>
          <p:cNvSpPr>
            <a:spLocks noGrp="1"/>
          </p:cNvSpPr>
          <p:nvPr>
            <p:ph type="dt" sz="half" idx="10"/>
          </p:nvPr>
        </p:nvSpPr>
        <p:spPr/>
        <p:txBody>
          <a:bodyPr/>
          <a:lstStyle/>
          <a:p>
            <a:fld id="{7D201ED4-8844-4EF5-B3C5-6B767F8EB931}" type="datetimeFigureOut">
              <a:rPr lang="en-US" smtClean="0"/>
              <a:pPr/>
              <a:t>2/27/2017</a:t>
            </a:fld>
            <a:endParaRPr lang="en-PH" dirty="0"/>
          </a:p>
        </p:txBody>
      </p:sp>
      <p:sp>
        <p:nvSpPr>
          <p:cNvPr id="5" name="Footer Placeholder 4"/>
          <p:cNvSpPr>
            <a:spLocks noGrp="1"/>
          </p:cNvSpPr>
          <p:nvPr>
            <p:ph type="ftr" sz="quarter" idx="11"/>
          </p:nvPr>
        </p:nvSpPr>
        <p:spPr/>
        <p:txBody>
          <a:bodyPr/>
          <a:lstStyle/>
          <a:p>
            <a:endParaRPr lang="en-PH" dirty="0"/>
          </a:p>
        </p:txBody>
      </p:sp>
      <p:sp>
        <p:nvSpPr>
          <p:cNvPr id="6" name="Slide Number Placeholder 5"/>
          <p:cNvSpPr>
            <a:spLocks noGrp="1"/>
          </p:cNvSpPr>
          <p:nvPr>
            <p:ph type="sldNum" sz="quarter" idx="12"/>
          </p:nvPr>
        </p:nvSpPr>
        <p:spPr/>
        <p:txBody>
          <a:bodyPr/>
          <a:lstStyle/>
          <a:p>
            <a:fld id="{9E3C8CD9-C052-47F8-9613-4A4DB8FE9114}" type="slidenum">
              <a:rPr lang="en-PH" smtClean="0"/>
              <a:pPr/>
              <a:t>‹#›</a:t>
            </a:fld>
            <a:endParaRPr lang="en-PH"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P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Date Placeholder 3"/>
          <p:cNvSpPr>
            <a:spLocks noGrp="1"/>
          </p:cNvSpPr>
          <p:nvPr>
            <p:ph type="dt" sz="half" idx="10"/>
          </p:nvPr>
        </p:nvSpPr>
        <p:spPr/>
        <p:txBody>
          <a:bodyPr/>
          <a:lstStyle/>
          <a:p>
            <a:fld id="{7D201ED4-8844-4EF5-B3C5-6B767F8EB931}" type="datetimeFigureOut">
              <a:rPr lang="en-US" smtClean="0"/>
              <a:pPr/>
              <a:t>2/27/2017</a:t>
            </a:fld>
            <a:endParaRPr lang="en-PH" dirty="0"/>
          </a:p>
        </p:txBody>
      </p:sp>
      <p:sp>
        <p:nvSpPr>
          <p:cNvPr id="5" name="Footer Placeholder 4"/>
          <p:cNvSpPr>
            <a:spLocks noGrp="1"/>
          </p:cNvSpPr>
          <p:nvPr>
            <p:ph type="ftr" sz="quarter" idx="11"/>
          </p:nvPr>
        </p:nvSpPr>
        <p:spPr/>
        <p:txBody>
          <a:bodyPr/>
          <a:lstStyle/>
          <a:p>
            <a:endParaRPr lang="en-PH" dirty="0"/>
          </a:p>
        </p:txBody>
      </p:sp>
      <p:sp>
        <p:nvSpPr>
          <p:cNvPr id="6" name="Slide Number Placeholder 5"/>
          <p:cNvSpPr>
            <a:spLocks noGrp="1"/>
          </p:cNvSpPr>
          <p:nvPr>
            <p:ph type="sldNum" sz="quarter" idx="12"/>
          </p:nvPr>
        </p:nvSpPr>
        <p:spPr/>
        <p:txBody>
          <a:bodyPr/>
          <a:lstStyle/>
          <a:p>
            <a:fld id="{9E3C8CD9-C052-47F8-9613-4A4DB8FE9114}" type="slidenum">
              <a:rPr lang="en-PH" smtClean="0"/>
              <a:pPr/>
              <a:t>‹#›</a:t>
            </a:fld>
            <a:endParaRPr lang="en-PH"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P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D201ED4-8844-4EF5-B3C5-6B767F8EB931}" type="datetimeFigureOut">
              <a:rPr lang="en-US" smtClean="0"/>
              <a:pPr/>
              <a:t>2/27/2017</a:t>
            </a:fld>
            <a:endParaRPr lang="en-PH" dirty="0"/>
          </a:p>
        </p:txBody>
      </p:sp>
      <p:sp>
        <p:nvSpPr>
          <p:cNvPr id="5" name="Footer Placeholder 4"/>
          <p:cNvSpPr>
            <a:spLocks noGrp="1"/>
          </p:cNvSpPr>
          <p:nvPr>
            <p:ph type="ftr" sz="quarter" idx="11"/>
          </p:nvPr>
        </p:nvSpPr>
        <p:spPr/>
        <p:txBody>
          <a:bodyPr/>
          <a:lstStyle/>
          <a:p>
            <a:endParaRPr lang="en-PH" dirty="0"/>
          </a:p>
        </p:txBody>
      </p:sp>
      <p:sp>
        <p:nvSpPr>
          <p:cNvPr id="6" name="Slide Number Placeholder 5"/>
          <p:cNvSpPr>
            <a:spLocks noGrp="1"/>
          </p:cNvSpPr>
          <p:nvPr>
            <p:ph type="sldNum" sz="quarter" idx="12"/>
          </p:nvPr>
        </p:nvSpPr>
        <p:spPr/>
        <p:txBody>
          <a:bodyPr/>
          <a:lstStyle/>
          <a:p>
            <a:fld id="{9E3C8CD9-C052-47F8-9613-4A4DB8FE9114}" type="slidenum">
              <a:rPr lang="en-PH" smtClean="0"/>
              <a:pPr/>
              <a:t>‹#›</a:t>
            </a:fld>
            <a:endParaRPr lang="en-PH"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P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5" name="Date Placeholder 4"/>
          <p:cNvSpPr>
            <a:spLocks noGrp="1"/>
          </p:cNvSpPr>
          <p:nvPr>
            <p:ph type="dt" sz="half" idx="10"/>
          </p:nvPr>
        </p:nvSpPr>
        <p:spPr/>
        <p:txBody>
          <a:bodyPr/>
          <a:lstStyle/>
          <a:p>
            <a:fld id="{7D201ED4-8844-4EF5-B3C5-6B767F8EB931}" type="datetimeFigureOut">
              <a:rPr lang="en-US" smtClean="0"/>
              <a:pPr/>
              <a:t>2/27/2017</a:t>
            </a:fld>
            <a:endParaRPr lang="en-PH" dirty="0"/>
          </a:p>
        </p:txBody>
      </p:sp>
      <p:sp>
        <p:nvSpPr>
          <p:cNvPr id="6" name="Footer Placeholder 5"/>
          <p:cNvSpPr>
            <a:spLocks noGrp="1"/>
          </p:cNvSpPr>
          <p:nvPr>
            <p:ph type="ftr" sz="quarter" idx="11"/>
          </p:nvPr>
        </p:nvSpPr>
        <p:spPr/>
        <p:txBody>
          <a:bodyPr/>
          <a:lstStyle/>
          <a:p>
            <a:endParaRPr lang="en-PH" dirty="0"/>
          </a:p>
        </p:txBody>
      </p:sp>
      <p:sp>
        <p:nvSpPr>
          <p:cNvPr id="7" name="Slide Number Placeholder 6"/>
          <p:cNvSpPr>
            <a:spLocks noGrp="1"/>
          </p:cNvSpPr>
          <p:nvPr>
            <p:ph type="sldNum" sz="quarter" idx="12"/>
          </p:nvPr>
        </p:nvSpPr>
        <p:spPr/>
        <p:txBody>
          <a:bodyPr/>
          <a:lstStyle/>
          <a:p>
            <a:fld id="{9E3C8CD9-C052-47F8-9613-4A4DB8FE9114}" type="slidenum">
              <a:rPr lang="en-PH" smtClean="0"/>
              <a:pPr/>
              <a:t>‹#›</a:t>
            </a:fld>
            <a:endParaRPr lang="en-PH"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P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7" name="Date Placeholder 6"/>
          <p:cNvSpPr>
            <a:spLocks noGrp="1"/>
          </p:cNvSpPr>
          <p:nvPr>
            <p:ph type="dt" sz="half" idx="10"/>
          </p:nvPr>
        </p:nvSpPr>
        <p:spPr/>
        <p:txBody>
          <a:bodyPr/>
          <a:lstStyle/>
          <a:p>
            <a:fld id="{7D201ED4-8844-4EF5-B3C5-6B767F8EB931}" type="datetimeFigureOut">
              <a:rPr lang="en-US" smtClean="0"/>
              <a:pPr/>
              <a:t>2/27/2017</a:t>
            </a:fld>
            <a:endParaRPr lang="en-PH" dirty="0"/>
          </a:p>
        </p:txBody>
      </p:sp>
      <p:sp>
        <p:nvSpPr>
          <p:cNvPr id="8" name="Footer Placeholder 7"/>
          <p:cNvSpPr>
            <a:spLocks noGrp="1"/>
          </p:cNvSpPr>
          <p:nvPr>
            <p:ph type="ftr" sz="quarter" idx="11"/>
          </p:nvPr>
        </p:nvSpPr>
        <p:spPr/>
        <p:txBody>
          <a:bodyPr/>
          <a:lstStyle/>
          <a:p>
            <a:endParaRPr lang="en-PH" dirty="0"/>
          </a:p>
        </p:txBody>
      </p:sp>
      <p:sp>
        <p:nvSpPr>
          <p:cNvPr id="9" name="Slide Number Placeholder 8"/>
          <p:cNvSpPr>
            <a:spLocks noGrp="1"/>
          </p:cNvSpPr>
          <p:nvPr>
            <p:ph type="sldNum" sz="quarter" idx="12"/>
          </p:nvPr>
        </p:nvSpPr>
        <p:spPr/>
        <p:txBody>
          <a:bodyPr/>
          <a:lstStyle/>
          <a:p>
            <a:fld id="{9E3C8CD9-C052-47F8-9613-4A4DB8FE9114}" type="slidenum">
              <a:rPr lang="en-PH" smtClean="0"/>
              <a:pPr/>
              <a:t>‹#›</a:t>
            </a:fld>
            <a:endParaRPr lang="en-PH"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PH"/>
          </a:p>
        </p:txBody>
      </p:sp>
      <p:sp>
        <p:nvSpPr>
          <p:cNvPr id="3" name="Date Placeholder 2"/>
          <p:cNvSpPr>
            <a:spLocks noGrp="1"/>
          </p:cNvSpPr>
          <p:nvPr>
            <p:ph type="dt" sz="half" idx="10"/>
          </p:nvPr>
        </p:nvSpPr>
        <p:spPr/>
        <p:txBody>
          <a:bodyPr/>
          <a:lstStyle/>
          <a:p>
            <a:fld id="{7D201ED4-8844-4EF5-B3C5-6B767F8EB931}" type="datetimeFigureOut">
              <a:rPr lang="en-US" smtClean="0"/>
              <a:pPr/>
              <a:t>2/27/2017</a:t>
            </a:fld>
            <a:endParaRPr lang="en-PH" dirty="0"/>
          </a:p>
        </p:txBody>
      </p:sp>
      <p:sp>
        <p:nvSpPr>
          <p:cNvPr id="4" name="Footer Placeholder 3"/>
          <p:cNvSpPr>
            <a:spLocks noGrp="1"/>
          </p:cNvSpPr>
          <p:nvPr>
            <p:ph type="ftr" sz="quarter" idx="11"/>
          </p:nvPr>
        </p:nvSpPr>
        <p:spPr/>
        <p:txBody>
          <a:bodyPr/>
          <a:lstStyle/>
          <a:p>
            <a:endParaRPr lang="en-PH" dirty="0"/>
          </a:p>
        </p:txBody>
      </p:sp>
      <p:sp>
        <p:nvSpPr>
          <p:cNvPr id="5" name="Slide Number Placeholder 4"/>
          <p:cNvSpPr>
            <a:spLocks noGrp="1"/>
          </p:cNvSpPr>
          <p:nvPr>
            <p:ph type="sldNum" sz="quarter" idx="12"/>
          </p:nvPr>
        </p:nvSpPr>
        <p:spPr/>
        <p:txBody>
          <a:bodyPr/>
          <a:lstStyle/>
          <a:p>
            <a:fld id="{9E3C8CD9-C052-47F8-9613-4A4DB8FE9114}" type="slidenum">
              <a:rPr lang="en-PH" smtClean="0"/>
              <a:pPr/>
              <a:t>‹#›</a:t>
            </a:fld>
            <a:endParaRPr lang="en-PH"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201ED4-8844-4EF5-B3C5-6B767F8EB931}" type="datetimeFigureOut">
              <a:rPr lang="en-US" smtClean="0"/>
              <a:pPr/>
              <a:t>2/27/2017</a:t>
            </a:fld>
            <a:endParaRPr lang="en-PH" dirty="0"/>
          </a:p>
        </p:txBody>
      </p:sp>
      <p:sp>
        <p:nvSpPr>
          <p:cNvPr id="3" name="Footer Placeholder 2"/>
          <p:cNvSpPr>
            <a:spLocks noGrp="1"/>
          </p:cNvSpPr>
          <p:nvPr>
            <p:ph type="ftr" sz="quarter" idx="11"/>
          </p:nvPr>
        </p:nvSpPr>
        <p:spPr/>
        <p:txBody>
          <a:bodyPr/>
          <a:lstStyle/>
          <a:p>
            <a:endParaRPr lang="en-PH" dirty="0"/>
          </a:p>
        </p:txBody>
      </p:sp>
      <p:sp>
        <p:nvSpPr>
          <p:cNvPr id="4" name="Slide Number Placeholder 3"/>
          <p:cNvSpPr>
            <a:spLocks noGrp="1"/>
          </p:cNvSpPr>
          <p:nvPr>
            <p:ph type="sldNum" sz="quarter" idx="12"/>
          </p:nvPr>
        </p:nvSpPr>
        <p:spPr/>
        <p:txBody>
          <a:bodyPr/>
          <a:lstStyle/>
          <a:p>
            <a:fld id="{9E3C8CD9-C052-47F8-9613-4A4DB8FE9114}" type="slidenum">
              <a:rPr lang="en-PH" smtClean="0"/>
              <a:pPr/>
              <a:t>‹#›</a:t>
            </a:fld>
            <a:endParaRPr lang="en-PH"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P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201ED4-8844-4EF5-B3C5-6B767F8EB931}" type="datetimeFigureOut">
              <a:rPr lang="en-US" smtClean="0"/>
              <a:pPr/>
              <a:t>2/27/2017</a:t>
            </a:fld>
            <a:endParaRPr lang="en-PH" dirty="0"/>
          </a:p>
        </p:txBody>
      </p:sp>
      <p:sp>
        <p:nvSpPr>
          <p:cNvPr id="6" name="Footer Placeholder 5"/>
          <p:cNvSpPr>
            <a:spLocks noGrp="1"/>
          </p:cNvSpPr>
          <p:nvPr>
            <p:ph type="ftr" sz="quarter" idx="11"/>
          </p:nvPr>
        </p:nvSpPr>
        <p:spPr/>
        <p:txBody>
          <a:bodyPr/>
          <a:lstStyle/>
          <a:p>
            <a:endParaRPr lang="en-PH" dirty="0"/>
          </a:p>
        </p:txBody>
      </p:sp>
      <p:sp>
        <p:nvSpPr>
          <p:cNvPr id="7" name="Slide Number Placeholder 6"/>
          <p:cNvSpPr>
            <a:spLocks noGrp="1"/>
          </p:cNvSpPr>
          <p:nvPr>
            <p:ph type="sldNum" sz="quarter" idx="12"/>
          </p:nvPr>
        </p:nvSpPr>
        <p:spPr/>
        <p:txBody>
          <a:bodyPr/>
          <a:lstStyle/>
          <a:p>
            <a:fld id="{9E3C8CD9-C052-47F8-9613-4A4DB8FE9114}" type="slidenum">
              <a:rPr lang="en-PH" smtClean="0"/>
              <a:pPr/>
              <a:t>‹#›</a:t>
            </a:fld>
            <a:endParaRPr lang="en-PH"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P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H"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201ED4-8844-4EF5-B3C5-6B767F8EB931}" type="datetimeFigureOut">
              <a:rPr lang="en-US" smtClean="0"/>
              <a:pPr/>
              <a:t>2/27/2017</a:t>
            </a:fld>
            <a:endParaRPr lang="en-PH" dirty="0"/>
          </a:p>
        </p:txBody>
      </p:sp>
      <p:sp>
        <p:nvSpPr>
          <p:cNvPr id="6" name="Footer Placeholder 5"/>
          <p:cNvSpPr>
            <a:spLocks noGrp="1"/>
          </p:cNvSpPr>
          <p:nvPr>
            <p:ph type="ftr" sz="quarter" idx="11"/>
          </p:nvPr>
        </p:nvSpPr>
        <p:spPr/>
        <p:txBody>
          <a:bodyPr/>
          <a:lstStyle/>
          <a:p>
            <a:endParaRPr lang="en-PH" dirty="0"/>
          </a:p>
        </p:txBody>
      </p:sp>
      <p:sp>
        <p:nvSpPr>
          <p:cNvPr id="7" name="Slide Number Placeholder 6"/>
          <p:cNvSpPr>
            <a:spLocks noGrp="1"/>
          </p:cNvSpPr>
          <p:nvPr>
            <p:ph type="sldNum" sz="quarter" idx="12"/>
          </p:nvPr>
        </p:nvSpPr>
        <p:spPr/>
        <p:txBody>
          <a:bodyPr/>
          <a:lstStyle/>
          <a:p>
            <a:fld id="{9E3C8CD9-C052-47F8-9613-4A4DB8FE9114}" type="slidenum">
              <a:rPr lang="en-PH" smtClean="0"/>
              <a:pPr/>
              <a:t>‹#›</a:t>
            </a:fld>
            <a:endParaRPr lang="en-PH"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P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Date Placeholder 3"/>
          <p:cNvSpPr>
            <a:spLocks noGrp="1"/>
          </p:cNvSpPr>
          <p:nvPr>
            <p:ph type="dt" sz="half" idx="10"/>
          </p:nvPr>
        </p:nvSpPr>
        <p:spPr/>
        <p:txBody>
          <a:bodyPr/>
          <a:lstStyle/>
          <a:p>
            <a:fld id="{7D201ED4-8844-4EF5-B3C5-6B767F8EB931}" type="datetimeFigureOut">
              <a:rPr lang="en-US" smtClean="0"/>
              <a:pPr/>
              <a:t>2/27/2017</a:t>
            </a:fld>
            <a:endParaRPr lang="en-PH" dirty="0"/>
          </a:p>
        </p:txBody>
      </p:sp>
      <p:sp>
        <p:nvSpPr>
          <p:cNvPr id="5" name="Footer Placeholder 4"/>
          <p:cNvSpPr>
            <a:spLocks noGrp="1"/>
          </p:cNvSpPr>
          <p:nvPr>
            <p:ph type="ftr" sz="quarter" idx="11"/>
          </p:nvPr>
        </p:nvSpPr>
        <p:spPr/>
        <p:txBody>
          <a:bodyPr/>
          <a:lstStyle/>
          <a:p>
            <a:endParaRPr lang="en-PH" dirty="0"/>
          </a:p>
        </p:txBody>
      </p:sp>
      <p:sp>
        <p:nvSpPr>
          <p:cNvPr id="6" name="Slide Number Placeholder 5"/>
          <p:cNvSpPr>
            <a:spLocks noGrp="1"/>
          </p:cNvSpPr>
          <p:nvPr>
            <p:ph type="sldNum" sz="quarter" idx="12"/>
          </p:nvPr>
        </p:nvSpPr>
        <p:spPr/>
        <p:txBody>
          <a:bodyPr/>
          <a:lstStyle/>
          <a:p>
            <a:fld id="{9E3C8CD9-C052-47F8-9613-4A4DB8FE9114}" type="slidenum">
              <a:rPr lang="en-PH" smtClean="0"/>
              <a:pPr/>
              <a:t>‹#›</a:t>
            </a:fld>
            <a:endParaRPr lang="en-PH"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P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Date Placeholder 3"/>
          <p:cNvSpPr>
            <a:spLocks noGrp="1"/>
          </p:cNvSpPr>
          <p:nvPr>
            <p:ph type="dt" sz="half" idx="10"/>
          </p:nvPr>
        </p:nvSpPr>
        <p:spPr/>
        <p:txBody>
          <a:bodyPr/>
          <a:lstStyle/>
          <a:p>
            <a:fld id="{7D201ED4-8844-4EF5-B3C5-6B767F8EB931}" type="datetimeFigureOut">
              <a:rPr lang="en-US" smtClean="0"/>
              <a:pPr/>
              <a:t>2/27/2017</a:t>
            </a:fld>
            <a:endParaRPr lang="en-PH" dirty="0"/>
          </a:p>
        </p:txBody>
      </p:sp>
      <p:sp>
        <p:nvSpPr>
          <p:cNvPr id="5" name="Footer Placeholder 4"/>
          <p:cNvSpPr>
            <a:spLocks noGrp="1"/>
          </p:cNvSpPr>
          <p:nvPr>
            <p:ph type="ftr" sz="quarter" idx="11"/>
          </p:nvPr>
        </p:nvSpPr>
        <p:spPr/>
        <p:txBody>
          <a:bodyPr/>
          <a:lstStyle/>
          <a:p>
            <a:endParaRPr lang="en-PH" dirty="0"/>
          </a:p>
        </p:txBody>
      </p:sp>
      <p:sp>
        <p:nvSpPr>
          <p:cNvPr id="6" name="Slide Number Placeholder 5"/>
          <p:cNvSpPr>
            <a:spLocks noGrp="1"/>
          </p:cNvSpPr>
          <p:nvPr>
            <p:ph type="sldNum" sz="quarter" idx="12"/>
          </p:nvPr>
        </p:nvSpPr>
        <p:spPr/>
        <p:txBody>
          <a:bodyPr/>
          <a:lstStyle/>
          <a:p>
            <a:fld id="{9E3C8CD9-C052-47F8-9613-4A4DB8FE9114}" type="slidenum">
              <a:rPr lang="en-PH" smtClean="0"/>
              <a:pPr/>
              <a:t>‹#›</a:t>
            </a:fld>
            <a:endParaRPr lang="en-PH"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P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P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201ED4-8844-4EF5-B3C5-6B767F8EB931}" type="datetimeFigureOut">
              <a:rPr lang="en-US" smtClean="0"/>
              <a:pPr/>
              <a:t>2/27/2017</a:t>
            </a:fld>
            <a:endParaRPr lang="en-PH"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PH"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3C8CD9-C052-47F8-9613-4A4DB8FE9114}" type="slidenum">
              <a:rPr lang="en-PH" smtClean="0"/>
              <a:pPr/>
              <a:t>‹#›</a:t>
            </a:fld>
            <a:endParaRPr lang="en-PH"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gif"/></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6.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4" descr="Image result for images for new business"/>
          <p:cNvPicPr>
            <a:picLocks noChangeAspect="1" noChangeArrowheads="1"/>
          </p:cNvPicPr>
          <p:nvPr/>
        </p:nvPicPr>
        <p:blipFill>
          <a:blip r:embed="rId2" cstate="print"/>
          <a:srcRect/>
          <a:stretch>
            <a:fillRect/>
          </a:stretch>
        </p:blipFill>
        <p:spPr bwMode="auto">
          <a:xfrm>
            <a:off x="5105400" y="4572000"/>
            <a:ext cx="2466975" cy="1847851"/>
          </a:xfrm>
          <a:prstGeom prst="rect">
            <a:avLst/>
          </a:prstGeom>
          <a:noFill/>
        </p:spPr>
      </p:pic>
      <p:pic>
        <p:nvPicPr>
          <p:cNvPr id="54274" name="Picture 2" descr="http://classes.yale.edu/fractals/Vlinders.gif"/>
          <p:cNvPicPr>
            <a:picLocks noChangeAspect="1" noChangeArrowheads="1"/>
          </p:cNvPicPr>
          <p:nvPr/>
        </p:nvPicPr>
        <p:blipFill>
          <a:blip r:embed="rId3" cstate="print">
            <a:duotone>
              <a:schemeClr val="accent2">
                <a:shade val="45000"/>
                <a:satMod val="135000"/>
              </a:schemeClr>
              <a:prstClr val="white"/>
            </a:duotone>
          </a:blip>
          <a:srcRect/>
          <a:stretch>
            <a:fillRect/>
          </a:stretch>
        </p:blipFill>
        <p:spPr bwMode="auto">
          <a:xfrm>
            <a:off x="5391150" y="381000"/>
            <a:ext cx="2914650" cy="2783205"/>
          </a:xfrm>
          <a:prstGeom prst="rect">
            <a:avLst/>
          </a:prstGeom>
          <a:noFill/>
        </p:spPr>
      </p:pic>
      <p:sp>
        <p:nvSpPr>
          <p:cNvPr id="3" name="Rectangle 2"/>
          <p:cNvSpPr/>
          <p:nvPr/>
        </p:nvSpPr>
        <p:spPr>
          <a:xfrm>
            <a:off x="304800" y="762000"/>
            <a:ext cx="4495800" cy="2862322"/>
          </a:xfrm>
          <a:prstGeom prst="rect">
            <a:avLst/>
          </a:prstGeom>
        </p:spPr>
        <p:txBody>
          <a:bodyPr wrap="square">
            <a:spAutoFit/>
          </a:bodyPr>
          <a:lstStyle/>
          <a:p>
            <a:r>
              <a:rPr lang="en-PH" sz="6000" dirty="0" smtClean="0">
                <a:solidFill>
                  <a:schemeClr val="accent2">
                    <a:lumMod val="50000"/>
                  </a:schemeClr>
                </a:solidFill>
                <a:latin typeface="AR BONNIE" pitchFamily="2" charset="0"/>
              </a:rPr>
              <a:t>(The</a:t>
            </a:r>
          </a:p>
          <a:p>
            <a:r>
              <a:rPr lang="en-PH" sz="6000" dirty="0" smtClean="0">
                <a:solidFill>
                  <a:schemeClr val="accent2">
                    <a:lumMod val="50000"/>
                  </a:schemeClr>
                </a:solidFill>
                <a:latin typeface="AR BONNIE" pitchFamily="2" charset="0"/>
              </a:rPr>
              <a:t>chaology of </a:t>
            </a:r>
          </a:p>
          <a:p>
            <a:pPr algn="r"/>
            <a:r>
              <a:rPr lang="en-PH" sz="6000" dirty="0" smtClean="0">
                <a:solidFill>
                  <a:schemeClr val="accent2">
                    <a:lumMod val="50000"/>
                  </a:schemeClr>
                </a:solidFill>
                <a:latin typeface="AR BONNIE" pitchFamily="2" charset="0"/>
              </a:rPr>
              <a:t>Markets) </a:t>
            </a:r>
            <a:r>
              <a:rPr lang="en-PH" sz="2000" dirty="0" smtClean="0">
                <a:solidFill>
                  <a:schemeClr val="accent2">
                    <a:lumMod val="50000"/>
                  </a:schemeClr>
                </a:solidFill>
                <a:latin typeface="AR BONNIE" pitchFamily="2" charset="0"/>
              </a:rPr>
              <a:t>A multifractal trading model</a:t>
            </a:r>
            <a:endParaRPr lang="en-PH" dirty="0" smtClean="0">
              <a:solidFill>
                <a:schemeClr val="accent2">
                  <a:lumMod val="50000"/>
                </a:schemeClr>
              </a:solidFill>
              <a:latin typeface="AR BONNIE" pitchFamily="2" charset="0"/>
            </a:endParaRPr>
          </a:p>
        </p:txBody>
      </p:sp>
      <p:sp>
        <p:nvSpPr>
          <p:cNvPr id="4" name="Rectangle 3"/>
          <p:cNvSpPr/>
          <p:nvPr/>
        </p:nvSpPr>
        <p:spPr>
          <a:xfrm>
            <a:off x="381000" y="4038600"/>
            <a:ext cx="7086600" cy="954107"/>
          </a:xfrm>
          <a:prstGeom prst="rect">
            <a:avLst/>
          </a:prstGeom>
        </p:spPr>
        <p:txBody>
          <a:bodyPr wrap="square">
            <a:spAutoFit/>
          </a:bodyPr>
          <a:lstStyle/>
          <a:p>
            <a:r>
              <a:rPr lang="en-PH" sz="2800" b="1" dirty="0" smtClean="0">
                <a:solidFill>
                  <a:schemeClr val="accent2">
                    <a:lumMod val="50000"/>
                  </a:schemeClr>
                </a:solidFill>
                <a:latin typeface="AR CARTER" pitchFamily="2" charset="0"/>
              </a:rPr>
              <a:t>“</a:t>
            </a:r>
            <a:r>
              <a:rPr lang="en-PH" sz="2800" dirty="0" smtClean="0">
                <a:solidFill>
                  <a:schemeClr val="accent2">
                    <a:lumMod val="50000"/>
                  </a:schemeClr>
                </a:solidFill>
                <a:latin typeface="AR CARTER" pitchFamily="2" charset="0"/>
              </a:rPr>
              <a:t>The whole can be broken into smaller parts, each an echo of the whole</a:t>
            </a:r>
            <a:r>
              <a:rPr lang="en-PH" sz="2800" b="1" dirty="0" smtClean="0">
                <a:solidFill>
                  <a:schemeClr val="accent2">
                    <a:lumMod val="50000"/>
                  </a:schemeClr>
                </a:solidFill>
                <a:latin typeface="AR CARTER" pitchFamily="2" charset="0"/>
              </a:rPr>
              <a:t>” -Benoit Mandelbrot</a:t>
            </a:r>
            <a:endParaRPr lang="en-PH" sz="2800" dirty="0" smtClean="0">
              <a:solidFill>
                <a:schemeClr val="accent2">
                  <a:lumMod val="50000"/>
                </a:schemeClr>
              </a:solidFill>
              <a:latin typeface="AR CARTER" pitchFamily="2" charset="0"/>
            </a:endParaRPr>
          </a:p>
        </p:txBody>
      </p:sp>
      <p:grpSp>
        <p:nvGrpSpPr>
          <p:cNvPr id="10" name="Group 9"/>
          <p:cNvGrpSpPr>
            <a:grpSpLocks noChangeAspect="1"/>
          </p:cNvGrpSpPr>
          <p:nvPr/>
        </p:nvGrpSpPr>
        <p:grpSpPr>
          <a:xfrm>
            <a:off x="609600" y="5867400"/>
            <a:ext cx="419100" cy="190500"/>
            <a:chOff x="609600" y="6096000"/>
            <a:chExt cx="838200" cy="381000"/>
          </a:xfrm>
        </p:grpSpPr>
        <p:sp>
          <p:nvSpPr>
            <p:cNvPr id="11" name="Oval 10"/>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2" name="Oval 11"/>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3" name="Oval 12"/>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pic>
        <p:nvPicPr>
          <p:cNvPr id="33794" name="Picture 2" descr="Image result for free images of candle stick charts"/>
          <p:cNvPicPr>
            <a:picLocks noChangeAspect="1" noChangeArrowheads="1"/>
          </p:cNvPicPr>
          <p:nvPr/>
        </p:nvPicPr>
        <p:blipFill>
          <a:blip r:embed="rId4" cstate="print"/>
          <a:srcRect/>
          <a:stretch>
            <a:fillRect/>
          </a:stretch>
        </p:blipFill>
        <p:spPr bwMode="auto">
          <a:xfrm>
            <a:off x="1841500" y="1905000"/>
            <a:ext cx="519546" cy="533928"/>
          </a:xfrm>
          <a:prstGeom prst="ellipse">
            <a:avLst/>
          </a:prstGeom>
          <a:ln w="9525" cap="rnd">
            <a:gradFill flip="none" rotWithShape="1">
              <a:gsLst>
                <a:gs pos="0">
                  <a:srgbClr val="FFF200"/>
                </a:gs>
                <a:gs pos="45000">
                  <a:srgbClr val="FF7A00"/>
                </a:gs>
                <a:gs pos="70000">
                  <a:srgbClr val="FF0300"/>
                </a:gs>
                <a:gs pos="100000">
                  <a:srgbClr val="4D0808"/>
                </a:gs>
              </a:gsLst>
              <a:path path="shape">
                <a:fillToRect l="50000" t="50000" r="50000" b="50000"/>
              </a:path>
              <a:tileRect/>
            </a:gra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2006600"/>
            <a:ext cx="8686800" cy="4624343"/>
          </a:xfrm>
          <a:prstGeom prst="rect">
            <a:avLst/>
          </a:prstGeom>
          <a:noFill/>
        </p:spPr>
        <p:txBody>
          <a:bodyPr wrap="square" rtlCol="0">
            <a:spAutoFit/>
          </a:bodyPr>
          <a:lstStyle/>
          <a:p>
            <a:pPr marL="342900" indent="-342900">
              <a:buFont typeface="+mj-lt"/>
              <a:buAutoNum type="arabicPeriod"/>
            </a:pPr>
            <a:r>
              <a:rPr lang="en-PH" sz="1550" dirty="0" smtClean="0">
                <a:solidFill>
                  <a:schemeClr val="accent2">
                    <a:lumMod val="50000"/>
                  </a:schemeClr>
                </a:solidFill>
                <a:latin typeface="BatangChe" pitchFamily="49" charset="-127"/>
                <a:ea typeface="BatangChe" pitchFamily="49" charset="-127"/>
              </a:rPr>
              <a:t>Any trader can understand the mathematics of chaos and how it relates to Stock markets, Forex markets, etc. In fact, it can be intuitive, where a trader trades with a need to understand exactly how price moves in real-time. As such, it is a powerful sense by which to understand market dynamics.</a:t>
            </a:r>
            <a:endParaRPr lang="en-PH" sz="1550" b="1" dirty="0" smtClean="0">
              <a:solidFill>
                <a:schemeClr val="accent2">
                  <a:lumMod val="50000"/>
                </a:schemeClr>
              </a:solidFill>
              <a:latin typeface="BatangChe" pitchFamily="49" charset="-127"/>
              <a:ea typeface="BatangChe" pitchFamily="49" charset="-127"/>
            </a:endParaRPr>
          </a:p>
          <a:p>
            <a:pPr marL="342900" indent="-342900">
              <a:buFont typeface="+mj-lt"/>
              <a:buAutoNum type="arabicPeriod"/>
            </a:pPr>
            <a:r>
              <a:rPr lang="en-PH" sz="1550" dirty="0" smtClean="0">
                <a:solidFill>
                  <a:schemeClr val="accent2">
                    <a:lumMod val="50000"/>
                  </a:schemeClr>
                </a:solidFill>
                <a:latin typeface="BatangChe" pitchFamily="49" charset="-127"/>
                <a:ea typeface="BatangChe" pitchFamily="49" charset="-127"/>
              </a:rPr>
              <a:t>It requires an understanding of a map called the logistic map and how it outputs logistic systems. By noting the behavior of iterates over different rates of change (systems), and the specific character of their fluctuations (using web diagrams), a set of classifications emerge that specify sequences of iterations by their period-doubling behavior, i.e. the number of iterations needed for some seed x to return to some specified marker or point in range. It is this period-doubling behavior in iterated sequences that leads to chaos. </a:t>
            </a:r>
          </a:p>
          <a:p>
            <a:pPr marL="342900" indent="-342900">
              <a:buFont typeface="+mj-lt"/>
              <a:buAutoNum type="arabicPeriod"/>
            </a:pPr>
            <a:r>
              <a:rPr lang="en-PH" sz="1550" dirty="0" smtClean="0">
                <a:solidFill>
                  <a:schemeClr val="accent2">
                    <a:lumMod val="50000"/>
                  </a:schemeClr>
                </a:solidFill>
                <a:latin typeface="BatangChe" pitchFamily="49" charset="-127"/>
                <a:ea typeface="BatangChe" pitchFamily="49" charset="-127"/>
              </a:rPr>
              <a:t>The underlying operation of the logistic map is one akin to the repeated folding and stretching of the space to which it maps, which leads to exponential divergence in the sequence of iterates. It is by this exponential divergence of sequences that we measure for chaos. So, bifurcation rates explain the relationship between chaos and unpredictability. This is clear if we consider that at high rates of exponential change, small errors multiply at exponential speeds.</a:t>
            </a:r>
            <a:r>
              <a:rPr lang="en-PH" sz="1550" dirty="0" smtClean="0"/>
              <a:t> </a:t>
            </a:r>
          </a:p>
          <a:p>
            <a:pPr marL="342900" indent="-342900">
              <a:buFont typeface="+mj-lt"/>
              <a:buAutoNum type="arabicPeriod"/>
            </a:pPr>
            <a:r>
              <a:rPr lang="en-PH" sz="1550" dirty="0" smtClean="0">
                <a:solidFill>
                  <a:schemeClr val="accent2">
                    <a:lumMod val="50000"/>
                  </a:schemeClr>
                </a:solidFill>
                <a:latin typeface="BatangChe" pitchFamily="49" charset="-127"/>
                <a:ea typeface="BatangChe" pitchFamily="49" charset="-127"/>
              </a:rPr>
              <a:t>The dynamics of logistic chaotic systems is summarized by a structural diagram called a bifurcation diagram. </a:t>
            </a:r>
            <a:endParaRPr lang="en-PH" sz="1550" dirty="0" smtClean="0">
              <a:solidFill>
                <a:schemeClr val="accent3">
                  <a:lumMod val="50000"/>
                </a:schemeClr>
              </a:solidFill>
              <a:latin typeface="BatangChe" pitchFamily="49" charset="-127"/>
              <a:ea typeface="BatangChe" pitchFamily="49" charset="-127"/>
            </a:endParaRPr>
          </a:p>
        </p:txBody>
      </p:sp>
      <p:pic>
        <p:nvPicPr>
          <p:cNvPr id="1026" name="Picture 2" descr="https://upload.wikimedia.org/wikipedia/commons/thumb/e/ed/LogisticCobwebChaos.gif/220px-LogisticCobwebChaos.gif"/>
          <p:cNvPicPr>
            <a:picLocks noChangeAspect="1" noChangeArrowheads="1" noCrop="1"/>
          </p:cNvPicPr>
          <p:nvPr/>
        </p:nvPicPr>
        <p:blipFill>
          <a:blip r:embed="rId2" cstate="print"/>
          <a:srcRect/>
          <a:stretch>
            <a:fillRect/>
          </a:stretch>
        </p:blipFill>
        <p:spPr bwMode="auto">
          <a:xfrm>
            <a:off x="6248400" y="114299"/>
            <a:ext cx="1885950" cy="1885950"/>
          </a:xfrm>
          <a:prstGeom prst="rect">
            <a:avLst/>
          </a:prstGeom>
          <a:noFill/>
        </p:spPr>
      </p:pic>
      <p:grpSp>
        <p:nvGrpSpPr>
          <p:cNvPr id="4" name="Group 3"/>
          <p:cNvGrpSpPr>
            <a:grpSpLocks noChangeAspect="1"/>
          </p:cNvGrpSpPr>
          <p:nvPr/>
        </p:nvGrpSpPr>
        <p:grpSpPr>
          <a:xfrm>
            <a:off x="1828800" y="381000"/>
            <a:ext cx="419100" cy="190500"/>
            <a:chOff x="609600" y="6096000"/>
            <a:chExt cx="838200" cy="381000"/>
          </a:xfrm>
        </p:grpSpPr>
        <p:sp>
          <p:nvSpPr>
            <p:cNvPr id="5" name="Oval 4"/>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6" name="Oval 5"/>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7" name="Oval 6"/>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
        <p:nvSpPr>
          <p:cNvPr id="8" name="Rectangle 7"/>
          <p:cNvSpPr/>
          <p:nvPr/>
        </p:nvSpPr>
        <p:spPr>
          <a:xfrm>
            <a:off x="4648200" y="228600"/>
            <a:ext cx="1615487" cy="923330"/>
          </a:xfrm>
          <a:prstGeom prst="rect">
            <a:avLst/>
          </a:prstGeom>
        </p:spPr>
        <p:txBody>
          <a:bodyPr wrap="square">
            <a:spAutoFit/>
          </a:bodyPr>
          <a:lstStyle/>
          <a:p>
            <a:pPr marL="342900" indent="-342900">
              <a:buFont typeface="+mj-lt"/>
              <a:buAutoNum type="arabicParenR" startAt="2"/>
            </a:pPr>
            <a:r>
              <a:rPr lang="pt-BR" dirty="0" smtClean="0">
                <a:latin typeface="AR BLANCA" pitchFamily="2" charset="0"/>
              </a:rPr>
              <a:t>Logistic Chaos: web diagram</a:t>
            </a:r>
            <a:endParaRPr lang="en-PH" dirty="0">
              <a:latin typeface="AR BLANCA" pitchFamily="2" charset="0"/>
            </a:endParaRPr>
          </a:p>
        </p:txBody>
      </p:sp>
      <p:sp>
        <p:nvSpPr>
          <p:cNvPr id="9" name="Rectangle 8"/>
          <p:cNvSpPr/>
          <p:nvPr/>
        </p:nvSpPr>
        <p:spPr>
          <a:xfrm>
            <a:off x="685801" y="1143000"/>
            <a:ext cx="2590799" cy="646331"/>
          </a:xfrm>
          <a:prstGeom prst="rect">
            <a:avLst/>
          </a:prstGeom>
        </p:spPr>
        <p:txBody>
          <a:bodyPr wrap="square">
            <a:spAutoFit/>
          </a:bodyPr>
          <a:lstStyle/>
          <a:p>
            <a:pPr marL="342900" indent="-342900"/>
            <a:r>
              <a:rPr lang="pt-BR" dirty="0" smtClean="0">
                <a:latin typeface="AR BLANCA" pitchFamily="2" charset="0"/>
              </a:rPr>
              <a:t> Logistic Map:</a:t>
            </a:r>
          </a:p>
          <a:p>
            <a:pPr marL="342900" indent="-342900"/>
            <a:r>
              <a:rPr lang="pt-BR" dirty="0" smtClean="0">
                <a:latin typeface="AR BLANCA" pitchFamily="2" charset="0"/>
              </a:rPr>
              <a:t>  Xn+1 = RXn (1 - Xn) </a:t>
            </a:r>
            <a:endParaRPr lang="en-PH" dirty="0" smtClean="0">
              <a:latin typeface="AR BLANCA" pitchFamily="2" charset="0"/>
            </a:endParaRPr>
          </a:p>
        </p:txBody>
      </p:sp>
      <p:sp>
        <p:nvSpPr>
          <p:cNvPr id="11" name="TextBox 10"/>
          <p:cNvSpPr txBox="1"/>
          <p:nvPr/>
        </p:nvSpPr>
        <p:spPr>
          <a:xfrm>
            <a:off x="533400" y="279042"/>
            <a:ext cx="2057400" cy="369332"/>
          </a:xfrm>
          <a:prstGeom prst="rect">
            <a:avLst/>
          </a:prstGeom>
          <a:noFill/>
        </p:spPr>
        <p:txBody>
          <a:bodyPr wrap="square" rtlCol="0">
            <a:spAutoFit/>
          </a:bodyPr>
          <a:lstStyle/>
          <a:p>
            <a:r>
              <a:rPr lang="en-PH" dirty="0" smtClean="0">
                <a:latin typeface="AR BONNIE" pitchFamily="2" charset="0"/>
              </a:rPr>
              <a:t>Background 1</a:t>
            </a:r>
            <a:endParaRPr lang="en-PH" dirty="0">
              <a:latin typeface="AR BONNIE" pitchFamily="2"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descr="https://upload.wikimedia.org/wikipedia/commons/thumb/5/50/Logistic_Bifurcation_map_High_Resolution.png/800px-Logistic_Bifurcation_map_High_Resolution.png"/>
          <p:cNvPicPr>
            <a:picLocks noChangeAspect="1" noChangeArrowheads="1"/>
          </p:cNvPicPr>
          <p:nvPr/>
        </p:nvPicPr>
        <p:blipFill>
          <a:blip r:embed="rId2" cstate="print">
            <a:duotone>
              <a:schemeClr val="accent2">
                <a:shade val="45000"/>
                <a:satMod val="135000"/>
              </a:schemeClr>
              <a:prstClr val="white"/>
            </a:duotone>
          </a:blip>
          <a:srcRect/>
          <a:stretch>
            <a:fillRect/>
          </a:stretch>
        </p:blipFill>
        <p:spPr bwMode="auto">
          <a:xfrm>
            <a:off x="3556508" y="152400"/>
            <a:ext cx="4673092" cy="2794830"/>
          </a:xfrm>
          <a:prstGeom prst="rect">
            <a:avLst/>
          </a:prstGeom>
          <a:noFill/>
        </p:spPr>
      </p:pic>
      <p:sp>
        <p:nvSpPr>
          <p:cNvPr id="4" name="TextBox 3"/>
          <p:cNvSpPr txBox="1"/>
          <p:nvPr/>
        </p:nvSpPr>
        <p:spPr>
          <a:xfrm>
            <a:off x="228600" y="3048000"/>
            <a:ext cx="8686800" cy="3293209"/>
          </a:xfrm>
          <a:prstGeom prst="rect">
            <a:avLst/>
          </a:prstGeom>
          <a:noFill/>
        </p:spPr>
        <p:txBody>
          <a:bodyPr wrap="square" rtlCol="0">
            <a:spAutoFit/>
          </a:bodyPr>
          <a:lstStyle/>
          <a:p>
            <a:pPr marL="342900" indent="-342900">
              <a:buFont typeface="+mj-lt"/>
              <a:buAutoNum type="arabicPeriod"/>
            </a:pPr>
            <a:r>
              <a:rPr lang="en-PH" sz="1550" dirty="0" smtClean="0">
                <a:solidFill>
                  <a:schemeClr val="accent2">
                    <a:lumMod val="50000"/>
                  </a:schemeClr>
                </a:solidFill>
                <a:latin typeface="BatangChe" pitchFamily="49" charset="-127"/>
                <a:ea typeface="BatangChe" pitchFamily="49" charset="-127"/>
              </a:rPr>
              <a:t>The bifurcation diagram plots the end behaviors of different systems (i.e. the end behaviors of iterated sequences at different intrinsic rates of change) against a measure of change in the dependent variable. It shows the period doubling route to chaos and thus the structure of a chaotic system.</a:t>
            </a:r>
          </a:p>
          <a:p>
            <a:pPr marL="342900" indent="-342900">
              <a:buFont typeface="+mj-lt"/>
              <a:buAutoNum type="arabicPeriod"/>
            </a:pPr>
            <a:r>
              <a:rPr lang="en-PH" sz="1550" dirty="0" smtClean="0">
                <a:solidFill>
                  <a:schemeClr val="accent2">
                    <a:lumMod val="50000"/>
                  </a:schemeClr>
                </a:solidFill>
                <a:latin typeface="BatangChe" pitchFamily="49" charset="-127"/>
                <a:ea typeface="BatangChe" pitchFamily="49" charset="-127"/>
              </a:rPr>
              <a:t>This diagram tells us important things that help us better understand market dynamics on a structural level (i.e. given that markets are deterministic, chaotic and nonlinear). </a:t>
            </a:r>
          </a:p>
          <a:p>
            <a:pPr marL="342900" indent="-342900">
              <a:buFont typeface="+mj-lt"/>
              <a:buAutoNum type="arabicPeriod"/>
            </a:pPr>
            <a:r>
              <a:rPr lang="en-PH" sz="1550" dirty="0" smtClean="0">
                <a:solidFill>
                  <a:schemeClr val="accent2">
                    <a:lumMod val="50000"/>
                  </a:schemeClr>
                </a:solidFill>
                <a:latin typeface="BatangChe" pitchFamily="49" charset="-127"/>
                <a:ea typeface="BatangChe" pitchFamily="49" charset="-127"/>
              </a:rPr>
              <a:t>One such important piece of information it provides is </a:t>
            </a:r>
            <a:r>
              <a:rPr lang="en-PH" sz="1400" dirty="0" smtClean="0">
                <a:solidFill>
                  <a:schemeClr val="accent2">
                    <a:lumMod val="50000"/>
                  </a:schemeClr>
                </a:solidFill>
                <a:latin typeface="BatangChe" pitchFamily="49" charset="-127"/>
                <a:ea typeface="BatangChe" pitchFamily="49" charset="-127"/>
              </a:rPr>
              <a:t>that chaotic systems are fractal in structure, and so we can equate chaotic behavior to fractal behavior (the bifurcation diagram is self-similar, i.e. fractal). This means that an understanding of fractals and fractal behavior enables measurement and control of the fundamental dynamics of the system.</a:t>
            </a:r>
          </a:p>
          <a:p>
            <a:pPr marL="342900" indent="-342900">
              <a:buFont typeface="+mj-lt"/>
              <a:buAutoNum type="arabicPeriod"/>
            </a:pPr>
            <a:r>
              <a:rPr lang="en-PH" sz="1400" dirty="0" smtClean="0">
                <a:solidFill>
                  <a:schemeClr val="accent2">
                    <a:lumMod val="50000"/>
                  </a:schemeClr>
                </a:solidFill>
                <a:latin typeface="BatangChe" pitchFamily="49" charset="-127"/>
                <a:ea typeface="BatangChe" pitchFamily="49" charset="-127"/>
              </a:rPr>
              <a:t>This is important because fractal behavior is less abstract in concept and can be read by the pattern of point displacement in a given system. </a:t>
            </a:r>
            <a:r>
              <a:rPr lang="en-PH" sz="1550" dirty="0" smtClean="0">
                <a:solidFill>
                  <a:schemeClr val="accent2">
                    <a:lumMod val="50000"/>
                  </a:schemeClr>
                </a:solidFill>
                <a:latin typeface="BatangChe" pitchFamily="49" charset="-127"/>
                <a:ea typeface="BatangChe" pitchFamily="49" charset="-127"/>
              </a:rPr>
              <a:t>The chaos game for instance.</a:t>
            </a:r>
            <a:endParaRPr lang="en-PH" sz="1550" dirty="0" smtClean="0">
              <a:solidFill>
                <a:schemeClr val="accent3">
                  <a:lumMod val="50000"/>
                </a:schemeClr>
              </a:solidFill>
              <a:latin typeface="BatangChe" pitchFamily="49" charset="-127"/>
              <a:ea typeface="BatangChe" pitchFamily="49" charset="-127"/>
            </a:endParaRPr>
          </a:p>
        </p:txBody>
      </p:sp>
      <p:sp>
        <p:nvSpPr>
          <p:cNvPr id="6" name="Rectangle 5"/>
          <p:cNvSpPr/>
          <p:nvPr/>
        </p:nvSpPr>
        <p:spPr>
          <a:xfrm>
            <a:off x="838200" y="1295400"/>
            <a:ext cx="1981199" cy="923330"/>
          </a:xfrm>
          <a:prstGeom prst="rect">
            <a:avLst/>
          </a:prstGeom>
        </p:spPr>
        <p:txBody>
          <a:bodyPr wrap="square">
            <a:spAutoFit/>
          </a:bodyPr>
          <a:lstStyle/>
          <a:p>
            <a:pPr marL="342900" indent="-342900" algn="r"/>
            <a:r>
              <a:rPr lang="pt-BR" dirty="0" smtClean="0">
                <a:solidFill>
                  <a:schemeClr val="accent2">
                    <a:lumMod val="60000"/>
                    <a:lumOff val="40000"/>
                  </a:schemeClr>
                </a:solidFill>
                <a:latin typeface="AR BLANCA" pitchFamily="2" charset="0"/>
              </a:rPr>
              <a:t> The Logistic Bifurcation Diagram</a:t>
            </a:r>
            <a:endParaRPr lang="en-PH" dirty="0" smtClean="0">
              <a:solidFill>
                <a:schemeClr val="accent2">
                  <a:lumMod val="60000"/>
                  <a:lumOff val="40000"/>
                </a:schemeClr>
              </a:solidFill>
              <a:latin typeface="AR BLANCA" pitchFamily="2" charset="0"/>
            </a:endParaRPr>
          </a:p>
        </p:txBody>
      </p:sp>
      <p:sp>
        <p:nvSpPr>
          <p:cNvPr id="7" name="TextBox 6"/>
          <p:cNvSpPr txBox="1"/>
          <p:nvPr/>
        </p:nvSpPr>
        <p:spPr>
          <a:xfrm>
            <a:off x="533400" y="279042"/>
            <a:ext cx="1676400" cy="369332"/>
          </a:xfrm>
          <a:prstGeom prst="rect">
            <a:avLst/>
          </a:prstGeom>
          <a:noFill/>
        </p:spPr>
        <p:txBody>
          <a:bodyPr wrap="square" rtlCol="0">
            <a:spAutoFit/>
          </a:bodyPr>
          <a:lstStyle/>
          <a:p>
            <a:r>
              <a:rPr lang="en-PH" dirty="0" smtClean="0">
                <a:latin typeface="AR BONNIE" pitchFamily="2" charset="0"/>
              </a:rPr>
              <a:t>Background 2</a:t>
            </a:r>
            <a:endParaRPr lang="en-PH" dirty="0">
              <a:latin typeface="AR BONNIE" pitchFamily="2" charset="0"/>
            </a:endParaRPr>
          </a:p>
        </p:txBody>
      </p:sp>
      <p:grpSp>
        <p:nvGrpSpPr>
          <p:cNvPr id="8" name="Group 7"/>
          <p:cNvGrpSpPr>
            <a:grpSpLocks noChangeAspect="1"/>
          </p:cNvGrpSpPr>
          <p:nvPr/>
        </p:nvGrpSpPr>
        <p:grpSpPr>
          <a:xfrm>
            <a:off x="1828800" y="381000"/>
            <a:ext cx="419100" cy="190500"/>
            <a:chOff x="609600" y="6096000"/>
            <a:chExt cx="838200" cy="381000"/>
          </a:xfrm>
        </p:grpSpPr>
        <p:sp>
          <p:nvSpPr>
            <p:cNvPr id="9" name="Oval 8"/>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 name="Oval 9"/>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1" name="Oval 10"/>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2" cstate="print"/>
          <a:srcRect/>
          <a:stretch>
            <a:fillRect/>
          </a:stretch>
        </p:blipFill>
        <p:spPr bwMode="auto">
          <a:xfrm>
            <a:off x="5105400" y="152400"/>
            <a:ext cx="2450805" cy="1761897"/>
          </a:xfrm>
          <a:prstGeom prst="rect">
            <a:avLst/>
          </a:prstGeom>
          <a:noFill/>
          <a:ln w="9525">
            <a:noFill/>
            <a:miter lim="800000"/>
            <a:headEnd/>
            <a:tailEnd/>
          </a:ln>
          <a:effectLst/>
        </p:spPr>
      </p:pic>
      <p:sp>
        <p:nvSpPr>
          <p:cNvPr id="3" name="TextBox 2"/>
          <p:cNvSpPr txBox="1"/>
          <p:nvPr/>
        </p:nvSpPr>
        <p:spPr>
          <a:xfrm>
            <a:off x="304800" y="1952685"/>
            <a:ext cx="8534400" cy="4524315"/>
          </a:xfrm>
          <a:prstGeom prst="rect">
            <a:avLst/>
          </a:prstGeom>
          <a:noFill/>
        </p:spPr>
        <p:txBody>
          <a:bodyPr wrap="square" rtlCol="0">
            <a:spAutoFit/>
          </a:bodyPr>
          <a:lstStyle/>
          <a:p>
            <a:pPr marL="342900" indent="-342900">
              <a:buFont typeface="+mj-lt"/>
              <a:buAutoNum type="arabicPeriod"/>
            </a:pPr>
            <a:r>
              <a:rPr lang="en-PH" sz="1550" dirty="0" smtClean="0">
                <a:solidFill>
                  <a:schemeClr val="accent2">
                    <a:lumMod val="50000"/>
                  </a:schemeClr>
                </a:solidFill>
                <a:latin typeface="BatangChe" pitchFamily="49" charset="-127"/>
                <a:ea typeface="BatangChe" pitchFamily="49" charset="-127"/>
              </a:rPr>
              <a:t>There are several important (rational, even somewhat moral) implications arising from the knowledge that markets are </a:t>
            </a:r>
            <a:r>
              <a:rPr lang="en-PH" sz="1550" b="1" dirty="0" smtClean="0">
                <a:solidFill>
                  <a:schemeClr val="accent2">
                    <a:lumMod val="50000"/>
                  </a:schemeClr>
                </a:solidFill>
                <a:latin typeface="BatangChe" pitchFamily="49" charset="-127"/>
                <a:ea typeface="BatangChe" pitchFamily="49" charset="-127"/>
              </a:rPr>
              <a:t>nonlinear </a:t>
            </a:r>
            <a:r>
              <a:rPr lang="en-PH" sz="1550" dirty="0" smtClean="0">
                <a:solidFill>
                  <a:schemeClr val="accent2">
                    <a:lumMod val="50000"/>
                  </a:schemeClr>
                </a:solidFill>
                <a:latin typeface="BatangChe" pitchFamily="49" charset="-127"/>
                <a:ea typeface="BatangChe" pitchFamily="49" charset="-127"/>
              </a:rPr>
              <a:t>and chaotic</a:t>
            </a:r>
            <a:r>
              <a:rPr lang="en-PH" sz="1550" b="1" dirty="0" smtClean="0">
                <a:solidFill>
                  <a:schemeClr val="accent2">
                    <a:lumMod val="50000"/>
                  </a:schemeClr>
                </a:solidFill>
                <a:latin typeface="BatangChe" pitchFamily="49" charset="-127"/>
                <a:ea typeface="BatangChe" pitchFamily="49" charset="-127"/>
              </a:rPr>
              <a:t>.</a:t>
            </a:r>
            <a:endParaRPr lang="en-PH" sz="1550" dirty="0" smtClean="0">
              <a:solidFill>
                <a:schemeClr val="accent2">
                  <a:lumMod val="50000"/>
                </a:schemeClr>
              </a:solidFill>
              <a:latin typeface="BatangChe" pitchFamily="49" charset="-127"/>
              <a:ea typeface="BatangChe" pitchFamily="49" charset="-127"/>
            </a:endParaRPr>
          </a:p>
          <a:p>
            <a:pPr marL="342900" indent="-342900">
              <a:buFont typeface="+mj-lt"/>
              <a:buAutoNum type="arabicPeriod"/>
            </a:pPr>
            <a:r>
              <a:rPr lang="en-PH" sz="1550" dirty="0" smtClean="0">
                <a:solidFill>
                  <a:schemeClr val="accent2">
                    <a:lumMod val="50000"/>
                  </a:schemeClr>
                </a:solidFill>
                <a:latin typeface="BatangChe" pitchFamily="49" charset="-127"/>
                <a:ea typeface="BatangChe" pitchFamily="49" charset="-127"/>
              </a:rPr>
              <a:t>One crucial implication is that a key premise on which technical analysis (TA) is based (history repeats itself) is fallacious. Another key implication is that no linear model of the market is suited to explaining price except in very partial terms (of which both so-called “fundamental” analysis (FA) and technical analysis (TA) are examples). This is because the chaotic variable (price in this case) evolves in nonlinear ways.</a:t>
            </a:r>
          </a:p>
          <a:p>
            <a:pPr marL="342900" indent="-342900">
              <a:buFont typeface="+mj-lt"/>
              <a:buAutoNum type="arabicPeriod"/>
            </a:pPr>
            <a:r>
              <a:rPr lang="en-PH" sz="1550" dirty="0" smtClean="0">
                <a:solidFill>
                  <a:schemeClr val="accent2">
                    <a:lumMod val="50000"/>
                  </a:schemeClr>
                </a:solidFill>
                <a:latin typeface="BatangChe" pitchFamily="49" charset="-127"/>
                <a:ea typeface="BatangChe" pitchFamily="49" charset="-127"/>
              </a:rPr>
              <a:t>But even more significant is that the absence of nonlinearity in a model describing the market is problematical because chaos needs nonlinearity. </a:t>
            </a:r>
            <a:r>
              <a:rPr lang="en-PH" sz="1550" b="1" dirty="0" smtClean="0">
                <a:solidFill>
                  <a:schemeClr val="accent2">
                    <a:lumMod val="50000"/>
                  </a:schemeClr>
                </a:solidFill>
                <a:latin typeface="BatangChe" pitchFamily="49" charset="-127"/>
                <a:ea typeface="BatangChe" pitchFamily="49" charset="-127"/>
              </a:rPr>
              <a:t>Nonlinearity</a:t>
            </a:r>
            <a:r>
              <a:rPr lang="en-PH" sz="1550" dirty="0" smtClean="0">
                <a:solidFill>
                  <a:schemeClr val="accent2">
                    <a:lumMod val="50000"/>
                  </a:schemeClr>
                </a:solidFill>
                <a:latin typeface="BatangChe" pitchFamily="49" charset="-127"/>
                <a:ea typeface="BatangChe" pitchFamily="49" charset="-127"/>
              </a:rPr>
              <a:t> is really what helps to make a chaotic system meaningful because that is what constrains its dynamics to be within the limits they express and as such explain how the parts of the system relate in order to be.</a:t>
            </a:r>
          </a:p>
          <a:p>
            <a:pPr marL="342900" indent="-342900">
              <a:buFont typeface="+mj-lt"/>
              <a:buAutoNum type="arabicPeriod"/>
            </a:pPr>
            <a:r>
              <a:rPr lang="en-PH" sz="1550" dirty="0" smtClean="0">
                <a:solidFill>
                  <a:schemeClr val="accent2">
                    <a:lumMod val="50000"/>
                  </a:schemeClr>
                </a:solidFill>
                <a:latin typeface="BatangChe" pitchFamily="49" charset="-127"/>
                <a:ea typeface="BatangChe" pitchFamily="49" charset="-127"/>
              </a:rPr>
              <a:t>In direct terms therefore, the basic reason why TA and FA remain widely employed (and the market wickedly impossible to “master” by them), is that those </a:t>
            </a:r>
            <a:r>
              <a:rPr lang="en-PH" sz="1550" b="1" dirty="0" smtClean="0">
                <a:solidFill>
                  <a:schemeClr val="accent2">
                    <a:lumMod val="50000"/>
                  </a:schemeClr>
                </a:solidFill>
                <a:latin typeface="BatangChe" pitchFamily="49" charset="-127"/>
                <a:ea typeface="BatangChe" pitchFamily="49" charset="-127"/>
              </a:rPr>
              <a:t>disciplines </a:t>
            </a:r>
            <a:r>
              <a:rPr lang="en-PH" sz="1550" dirty="0" smtClean="0">
                <a:solidFill>
                  <a:schemeClr val="accent2">
                    <a:lumMod val="50000"/>
                  </a:schemeClr>
                </a:solidFill>
                <a:latin typeface="BatangChe" pitchFamily="49" charset="-127"/>
                <a:ea typeface="BatangChe" pitchFamily="49" charset="-127"/>
              </a:rPr>
              <a:t>(and their variants in OFT and even algorithmic trading) reflect the limits of understanding generally available to market participants (with respect to the </a:t>
            </a:r>
            <a:r>
              <a:rPr lang="en-PH" sz="1550" b="1" dirty="0" smtClean="0">
                <a:solidFill>
                  <a:schemeClr val="accent2">
                    <a:lumMod val="50000"/>
                  </a:schemeClr>
                </a:solidFill>
                <a:latin typeface="BatangChe" pitchFamily="49" charset="-127"/>
                <a:ea typeface="BatangChe" pitchFamily="49" charset="-127"/>
              </a:rPr>
              <a:t>dynamical structure </a:t>
            </a:r>
            <a:r>
              <a:rPr lang="en-PH" sz="1550" dirty="0" smtClean="0">
                <a:solidFill>
                  <a:schemeClr val="accent2">
                    <a:lumMod val="50000"/>
                  </a:schemeClr>
                </a:solidFill>
                <a:latin typeface="BatangChe" pitchFamily="49" charset="-127"/>
                <a:ea typeface="BatangChe" pitchFamily="49" charset="-127"/>
              </a:rPr>
              <a:t>of markets). </a:t>
            </a:r>
          </a:p>
        </p:txBody>
      </p:sp>
      <p:sp>
        <p:nvSpPr>
          <p:cNvPr id="4" name="TextBox 3"/>
          <p:cNvSpPr txBox="1"/>
          <p:nvPr/>
        </p:nvSpPr>
        <p:spPr>
          <a:xfrm>
            <a:off x="533400" y="381000"/>
            <a:ext cx="2057400" cy="369332"/>
          </a:xfrm>
          <a:prstGeom prst="rect">
            <a:avLst/>
          </a:prstGeom>
          <a:noFill/>
        </p:spPr>
        <p:txBody>
          <a:bodyPr wrap="square" rtlCol="0">
            <a:spAutoFit/>
          </a:bodyPr>
          <a:lstStyle/>
          <a:p>
            <a:r>
              <a:rPr lang="en-PH" dirty="0" smtClean="0">
                <a:latin typeface="AR BONNIE" pitchFamily="2" charset="0"/>
              </a:rPr>
              <a:t>Background 3</a:t>
            </a:r>
            <a:endParaRPr lang="en-PH" dirty="0">
              <a:latin typeface="AR BONNIE" pitchFamily="2" charset="0"/>
            </a:endParaRPr>
          </a:p>
        </p:txBody>
      </p:sp>
      <p:grpSp>
        <p:nvGrpSpPr>
          <p:cNvPr id="5" name="Group 4"/>
          <p:cNvGrpSpPr>
            <a:grpSpLocks noChangeAspect="1"/>
          </p:cNvGrpSpPr>
          <p:nvPr/>
        </p:nvGrpSpPr>
        <p:grpSpPr>
          <a:xfrm>
            <a:off x="8229600" y="533400"/>
            <a:ext cx="419100" cy="190500"/>
            <a:chOff x="609600" y="6096000"/>
            <a:chExt cx="838200" cy="381000"/>
          </a:xfrm>
        </p:grpSpPr>
        <p:sp>
          <p:nvSpPr>
            <p:cNvPr id="6" name="Oval 5"/>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7" name="Oval 6"/>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8" name="Oval 7"/>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s://s-media-cache-ak0.pinimg.com/236x/2b/88/7a/2b887a11fbddd3b41656146acf6c3a11.jpg"/>
          <p:cNvPicPr>
            <a:picLocks noChangeAspect="1" noChangeArrowheads="1"/>
          </p:cNvPicPr>
          <p:nvPr/>
        </p:nvPicPr>
        <p:blipFill>
          <a:blip r:embed="rId2" cstate="print"/>
          <a:srcRect/>
          <a:stretch>
            <a:fillRect/>
          </a:stretch>
        </p:blipFill>
        <p:spPr bwMode="auto">
          <a:xfrm>
            <a:off x="7162800" y="113253"/>
            <a:ext cx="1371219" cy="1371219"/>
          </a:xfrm>
          <a:prstGeom prst="rect">
            <a:avLst/>
          </a:prstGeom>
          <a:noFill/>
        </p:spPr>
      </p:pic>
      <p:pic>
        <p:nvPicPr>
          <p:cNvPr id="3" name="Picture 2"/>
          <p:cNvPicPr>
            <a:picLocks noChangeAspect="1" noChangeArrowheads="1"/>
          </p:cNvPicPr>
          <p:nvPr/>
        </p:nvPicPr>
        <p:blipFill>
          <a:blip r:embed="rId3" cstate="print"/>
          <a:srcRect/>
          <a:stretch>
            <a:fillRect/>
          </a:stretch>
        </p:blipFill>
        <p:spPr bwMode="auto">
          <a:xfrm>
            <a:off x="4343400" y="798672"/>
            <a:ext cx="1715563" cy="1233328"/>
          </a:xfrm>
          <a:prstGeom prst="rect">
            <a:avLst/>
          </a:prstGeom>
          <a:noFill/>
          <a:ln w="9525">
            <a:noFill/>
            <a:miter lim="800000"/>
            <a:headEnd/>
            <a:tailEnd/>
          </a:ln>
          <a:effectLst/>
        </p:spPr>
      </p:pic>
      <p:sp>
        <p:nvSpPr>
          <p:cNvPr id="4" name="TextBox 3"/>
          <p:cNvSpPr txBox="1"/>
          <p:nvPr/>
        </p:nvSpPr>
        <p:spPr>
          <a:xfrm>
            <a:off x="152400" y="1879600"/>
            <a:ext cx="8839200" cy="4862870"/>
          </a:xfrm>
          <a:prstGeom prst="rect">
            <a:avLst/>
          </a:prstGeom>
          <a:noFill/>
        </p:spPr>
        <p:txBody>
          <a:bodyPr wrap="square" rtlCol="0">
            <a:spAutoFit/>
          </a:bodyPr>
          <a:lstStyle/>
          <a:p>
            <a:pPr marL="342900" indent="-342900">
              <a:buFont typeface="+mj-lt"/>
              <a:buAutoNum type="arabicPeriod"/>
            </a:pPr>
            <a:r>
              <a:rPr lang="en-PH" sz="1550" dirty="0" smtClean="0">
                <a:solidFill>
                  <a:schemeClr val="accent2">
                    <a:lumMod val="50000"/>
                  </a:schemeClr>
                </a:solidFill>
                <a:latin typeface="BatangChe" pitchFamily="49" charset="-127"/>
                <a:ea typeface="BatangChe" pitchFamily="49" charset="-127"/>
              </a:rPr>
              <a:t>In order to trade a chaotic system and be consistently successful, it must be obvious to the trader what the </a:t>
            </a:r>
            <a:r>
              <a:rPr lang="en-PH" sz="1550" b="1" dirty="0" smtClean="0">
                <a:solidFill>
                  <a:schemeClr val="accent2">
                    <a:lumMod val="50000"/>
                  </a:schemeClr>
                </a:solidFill>
                <a:latin typeface="BatangChe" pitchFamily="49" charset="-127"/>
                <a:ea typeface="BatangChe" pitchFamily="49" charset="-127"/>
              </a:rPr>
              <a:t>local limits </a:t>
            </a:r>
            <a:r>
              <a:rPr lang="en-PH" sz="1550" dirty="0" smtClean="0">
                <a:solidFill>
                  <a:schemeClr val="accent2">
                    <a:lumMod val="50000"/>
                  </a:schemeClr>
                </a:solidFill>
                <a:latin typeface="BatangChe" pitchFamily="49" charset="-127"/>
                <a:ea typeface="BatangChe" pitchFamily="49" charset="-127"/>
              </a:rPr>
              <a:t>are in a </a:t>
            </a:r>
            <a:r>
              <a:rPr lang="en-PH" sz="1550" b="1" dirty="0" smtClean="0">
                <a:solidFill>
                  <a:schemeClr val="accent2">
                    <a:lumMod val="50000"/>
                  </a:schemeClr>
                </a:solidFill>
                <a:latin typeface="BatangChe" pitchFamily="49" charset="-127"/>
                <a:ea typeface="BatangChe" pitchFamily="49" charset="-127"/>
              </a:rPr>
              <a:t>global frame </a:t>
            </a:r>
            <a:r>
              <a:rPr lang="en-PH" sz="1550" dirty="0" smtClean="0">
                <a:solidFill>
                  <a:schemeClr val="accent2">
                    <a:lumMod val="50000"/>
                  </a:schemeClr>
                </a:solidFill>
                <a:latin typeface="BatangChe" pitchFamily="49" charset="-127"/>
                <a:ea typeface="BatangChe" pitchFamily="49" charset="-127"/>
              </a:rPr>
              <a:t>that suggests the largest </a:t>
            </a:r>
            <a:r>
              <a:rPr lang="en-PH" sz="1550" b="1" dirty="0" smtClean="0">
                <a:solidFill>
                  <a:schemeClr val="accent2">
                    <a:lumMod val="50000"/>
                  </a:schemeClr>
                </a:solidFill>
                <a:latin typeface="BatangChe" pitchFamily="49" charset="-127"/>
                <a:ea typeface="BatangChe" pitchFamily="49" charset="-127"/>
              </a:rPr>
              <a:t>immediate</a:t>
            </a:r>
            <a:r>
              <a:rPr lang="en-PH" sz="1550" dirty="0" smtClean="0">
                <a:solidFill>
                  <a:schemeClr val="accent2">
                    <a:lumMod val="50000"/>
                  </a:schemeClr>
                </a:solidFill>
                <a:latin typeface="BatangChe" pitchFamily="49" charset="-127"/>
                <a:ea typeface="BatangChe" pitchFamily="49" charset="-127"/>
              </a:rPr>
              <a:t> objective of the market (each trade). Without this kind of knowledge (structure) in a linearly unstable system, it becomes a gamble to action reads. The trader is simply not sure of what is going on and everything soon begins to appear random. Because the trader observes sequences in fast non-monotonic evolution, the trader requires the specialized knowledge of chaotic dynamics and a setup that militates against the confusion arising from chaotic properties of the variable price to read an emergent fractal structure per period.</a:t>
            </a:r>
          </a:p>
          <a:p>
            <a:pPr marL="342900" indent="-342900">
              <a:buFont typeface="+mj-lt"/>
              <a:buAutoNum type="arabicPeriod"/>
            </a:pPr>
            <a:r>
              <a:rPr lang="en-PH" sz="1550" dirty="0" smtClean="0">
                <a:solidFill>
                  <a:schemeClr val="accent2">
                    <a:lumMod val="50000"/>
                  </a:schemeClr>
                </a:solidFill>
                <a:latin typeface="BatangChe" pitchFamily="49" charset="-127"/>
                <a:ea typeface="BatangChe" pitchFamily="49" charset="-127"/>
              </a:rPr>
              <a:t>Therefore, if a dynamical market system is </a:t>
            </a:r>
            <a:r>
              <a:rPr lang="en-PH" sz="1550" b="1" dirty="0" smtClean="0">
                <a:solidFill>
                  <a:schemeClr val="accent2">
                    <a:lumMod val="50000"/>
                  </a:schemeClr>
                </a:solidFill>
                <a:latin typeface="BatangChe" pitchFamily="49" charset="-127"/>
                <a:ea typeface="BatangChe" pitchFamily="49" charset="-127"/>
              </a:rPr>
              <a:t>deterministic </a:t>
            </a:r>
            <a:r>
              <a:rPr lang="en-PH" sz="1550" dirty="0" smtClean="0">
                <a:solidFill>
                  <a:schemeClr val="accent2">
                    <a:lumMod val="50000"/>
                  </a:schemeClr>
                </a:solidFill>
                <a:latin typeface="BatangChe" pitchFamily="49" charset="-127"/>
                <a:ea typeface="BatangChe" pitchFamily="49" charset="-127"/>
              </a:rPr>
              <a:t>but</a:t>
            </a:r>
            <a:r>
              <a:rPr lang="en-PH" sz="1550" b="1" dirty="0" smtClean="0">
                <a:solidFill>
                  <a:schemeClr val="accent2">
                    <a:lumMod val="50000"/>
                  </a:schemeClr>
                </a:solidFill>
                <a:latin typeface="BatangChe" pitchFamily="49" charset="-127"/>
                <a:ea typeface="BatangChe" pitchFamily="49" charset="-127"/>
              </a:rPr>
              <a:t> generally unpredictable; </a:t>
            </a:r>
            <a:r>
              <a:rPr lang="en-PH" sz="1550" dirty="0" smtClean="0">
                <a:solidFill>
                  <a:schemeClr val="accent2">
                    <a:lumMod val="50000"/>
                  </a:schemeClr>
                </a:solidFill>
                <a:latin typeface="BatangChe" pitchFamily="49" charset="-127"/>
                <a:ea typeface="BatangChe" pitchFamily="49" charset="-127"/>
              </a:rPr>
              <a:t>and if in addition it evolves by persistent </a:t>
            </a:r>
            <a:r>
              <a:rPr lang="en-PH" sz="1550" b="1" dirty="0" smtClean="0">
                <a:solidFill>
                  <a:schemeClr val="accent2">
                    <a:lumMod val="50000"/>
                  </a:schemeClr>
                </a:solidFill>
                <a:latin typeface="BatangChe" pitchFamily="49" charset="-127"/>
                <a:ea typeface="BatangChe" pitchFamily="49" charset="-127"/>
              </a:rPr>
              <a:t>cyclic</a:t>
            </a:r>
            <a:r>
              <a:rPr lang="en-PH" sz="1550" dirty="0" smtClean="0">
                <a:solidFill>
                  <a:schemeClr val="accent2">
                    <a:lumMod val="50000"/>
                  </a:schemeClr>
                </a:solidFill>
                <a:latin typeface="BatangChe" pitchFamily="49" charset="-127"/>
                <a:ea typeface="BatangChe" pitchFamily="49" charset="-127"/>
              </a:rPr>
              <a:t> trends, and is also known to have a </a:t>
            </a:r>
            <a:r>
              <a:rPr lang="en-PH" sz="1550" b="1" dirty="0" smtClean="0">
                <a:solidFill>
                  <a:schemeClr val="accent2">
                    <a:lumMod val="50000"/>
                  </a:schemeClr>
                </a:solidFill>
                <a:latin typeface="BatangChe" pitchFamily="49" charset="-127"/>
                <a:ea typeface="BatangChe" pitchFamily="49" charset="-127"/>
              </a:rPr>
              <a:t>fractal structure;</a:t>
            </a:r>
            <a:r>
              <a:rPr lang="en-PH" sz="1550" dirty="0" smtClean="0">
                <a:solidFill>
                  <a:schemeClr val="accent2">
                    <a:lumMod val="50000"/>
                  </a:schemeClr>
                </a:solidFill>
                <a:latin typeface="BatangChe" pitchFamily="49" charset="-127"/>
                <a:ea typeface="BatangChe" pitchFamily="49" charset="-127"/>
              </a:rPr>
              <a:t> </a:t>
            </a:r>
          </a:p>
          <a:p>
            <a:pPr marL="342900" lvl="0" indent="-342900">
              <a:buFont typeface="+mj-lt"/>
              <a:buAutoNum type="arabicPeriod"/>
            </a:pPr>
            <a:r>
              <a:rPr lang="en-PH" sz="1550" dirty="0" smtClean="0">
                <a:solidFill>
                  <a:schemeClr val="accent2">
                    <a:lumMod val="50000"/>
                  </a:schemeClr>
                </a:solidFill>
                <a:latin typeface="BatangChe" pitchFamily="49" charset="-127"/>
                <a:ea typeface="BatangChe" pitchFamily="49" charset="-127"/>
              </a:rPr>
              <a:t>Then it is possible to prescribe an </a:t>
            </a:r>
            <a:r>
              <a:rPr lang="en-PH" sz="1550" b="1" dirty="0" smtClean="0">
                <a:solidFill>
                  <a:schemeClr val="accent2">
                    <a:lumMod val="50000"/>
                  </a:schemeClr>
                </a:solidFill>
                <a:latin typeface="BatangChe" pitchFamily="49" charset="-127"/>
                <a:ea typeface="BatangChe" pitchFamily="49" charset="-127"/>
              </a:rPr>
              <a:t>interpolative model </a:t>
            </a:r>
            <a:r>
              <a:rPr lang="en-PH" sz="1550" dirty="0" smtClean="0">
                <a:solidFill>
                  <a:schemeClr val="accent2">
                    <a:lumMod val="50000"/>
                  </a:schemeClr>
                </a:solidFill>
                <a:latin typeface="BatangChe" pitchFamily="49" charset="-127"/>
                <a:ea typeface="BatangChe" pitchFamily="49" charset="-127"/>
              </a:rPr>
              <a:t>(exceeding the criteria in “1”) that is a </a:t>
            </a:r>
            <a:r>
              <a:rPr lang="en-PH" sz="1550" b="1" dirty="0" smtClean="0">
                <a:solidFill>
                  <a:schemeClr val="accent2">
                    <a:lumMod val="50000"/>
                  </a:schemeClr>
                </a:solidFill>
                <a:latin typeface="BatangChe" pitchFamily="49" charset="-127"/>
                <a:ea typeface="BatangChe" pitchFamily="49" charset="-127"/>
              </a:rPr>
              <a:t>general model </a:t>
            </a:r>
            <a:r>
              <a:rPr lang="en-PH" sz="1550" dirty="0" smtClean="0">
                <a:solidFill>
                  <a:schemeClr val="accent2">
                    <a:lumMod val="50000"/>
                  </a:schemeClr>
                </a:solidFill>
                <a:latin typeface="BatangChe" pitchFamily="49" charset="-127"/>
                <a:ea typeface="BatangChe" pitchFamily="49" charset="-127"/>
              </a:rPr>
              <a:t>of the market and that will exploit it </a:t>
            </a:r>
            <a:r>
              <a:rPr lang="en-PH" sz="1550" b="1" dirty="0" smtClean="0">
                <a:solidFill>
                  <a:schemeClr val="accent2">
                    <a:lumMod val="50000"/>
                  </a:schemeClr>
                </a:solidFill>
                <a:latin typeface="BatangChe" pitchFamily="49" charset="-127"/>
                <a:ea typeface="BatangChe" pitchFamily="49" charset="-127"/>
              </a:rPr>
              <a:t>consistently. </a:t>
            </a:r>
            <a:r>
              <a:rPr lang="en-PH" sz="1550" dirty="0" smtClean="0">
                <a:solidFill>
                  <a:schemeClr val="accent2">
                    <a:lumMod val="50000"/>
                  </a:schemeClr>
                </a:solidFill>
                <a:latin typeface="BatangChe" pitchFamily="49" charset="-127"/>
                <a:ea typeface="BatangChe" pitchFamily="49" charset="-127"/>
              </a:rPr>
              <a:t>This</a:t>
            </a:r>
            <a:r>
              <a:rPr lang="en-PH" sz="1550" b="1" dirty="0" smtClean="0">
                <a:solidFill>
                  <a:schemeClr val="accent2">
                    <a:lumMod val="50000"/>
                  </a:schemeClr>
                </a:solidFill>
                <a:latin typeface="BatangChe" pitchFamily="49" charset="-127"/>
                <a:ea typeface="BatangChe" pitchFamily="49" charset="-127"/>
              </a:rPr>
              <a:t> </a:t>
            </a:r>
            <a:r>
              <a:rPr lang="en-PH" sz="1550" dirty="0" smtClean="0">
                <a:solidFill>
                  <a:schemeClr val="accent2">
                    <a:lumMod val="50000"/>
                  </a:schemeClr>
                </a:solidFill>
                <a:latin typeface="BatangChe" pitchFamily="49" charset="-127"/>
                <a:ea typeface="BatangChe" pitchFamily="49" charset="-127"/>
              </a:rPr>
              <a:t>means that based on the knowledge of how such a market is dynamically ordered, it is possible to </a:t>
            </a:r>
            <a:r>
              <a:rPr lang="en-PH" sz="1550" b="1" dirty="0" smtClean="0">
                <a:solidFill>
                  <a:schemeClr val="accent2">
                    <a:lumMod val="50000"/>
                  </a:schemeClr>
                </a:solidFill>
                <a:latin typeface="BatangChe" pitchFamily="49" charset="-127"/>
                <a:ea typeface="BatangChe" pitchFamily="49" charset="-127"/>
              </a:rPr>
              <a:t>read</a:t>
            </a:r>
            <a:r>
              <a:rPr lang="en-PH" sz="1550" dirty="0" smtClean="0">
                <a:solidFill>
                  <a:schemeClr val="accent2">
                    <a:lumMod val="50000"/>
                  </a:schemeClr>
                </a:solidFill>
                <a:latin typeface="BatangChe" pitchFamily="49" charset="-127"/>
                <a:ea typeface="BatangChe" pitchFamily="49" charset="-127"/>
              </a:rPr>
              <a:t> and </a:t>
            </a:r>
            <a:r>
              <a:rPr lang="en-PH" sz="1550" b="1" dirty="0" smtClean="0">
                <a:solidFill>
                  <a:schemeClr val="accent2">
                    <a:lumMod val="50000"/>
                  </a:schemeClr>
                </a:solidFill>
                <a:latin typeface="BatangChe" pitchFamily="49" charset="-127"/>
                <a:ea typeface="BatangChe" pitchFamily="49" charset="-127"/>
              </a:rPr>
              <a:t>trade</a:t>
            </a:r>
            <a:r>
              <a:rPr lang="en-PH" sz="1550" dirty="0" smtClean="0">
                <a:solidFill>
                  <a:schemeClr val="accent2">
                    <a:lumMod val="50000"/>
                  </a:schemeClr>
                </a:solidFill>
                <a:latin typeface="BatangChe" pitchFamily="49" charset="-127"/>
                <a:ea typeface="BatangChe" pitchFamily="49" charset="-127"/>
              </a:rPr>
              <a:t> such a market with a consistency of result that demonstrably outperforms the market.</a:t>
            </a:r>
          </a:p>
          <a:p>
            <a:pPr marL="342900" indent="-342900">
              <a:buFont typeface="+mj-lt"/>
              <a:buAutoNum type="arabicPeriod"/>
            </a:pPr>
            <a:r>
              <a:rPr lang="en-PH" sz="1550" dirty="0" smtClean="0">
                <a:solidFill>
                  <a:schemeClr val="accent2">
                    <a:lumMod val="50000"/>
                  </a:schemeClr>
                </a:solidFill>
                <a:latin typeface="BatangChe" pitchFamily="49" charset="-127"/>
                <a:ea typeface="BatangChe" pitchFamily="49" charset="-127"/>
              </a:rPr>
              <a:t>As such, the </a:t>
            </a:r>
            <a:r>
              <a:rPr lang="en-PH" sz="1550" b="1" dirty="0" smtClean="0">
                <a:solidFill>
                  <a:schemeClr val="accent2">
                    <a:lumMod val="50000"/>
                  </a:schemeClr>
                </a:solidFill>
                <a:latin typeface="BatangChe" pitchFamily="49" charset="-127"/>
                <a:ea typeface="BatangChe" pitchFamily="49" charset="-127"/>
              </a:rPr>
              <a:t>market model</a:t>
            </a:r>
            <a:r>
              <a:rPr lang="en-PH" sz="1550" dirty="0" smtClean="0">
                <a:solidFill>
                  <a:schemeClr val="accent2">
                    <a:lumMod val="50000"/>
                  </a:schemeClr>
                </a:solidFill>
                <a:latin typeface="BatangChe" pitchFamily="49" charset="-127"/>
                <a:ea typeface="BatangChe" pitchFamily="49" charset="-127"/>
              </a:rPr>
              <a:t> can be shown, not just to be more effective than any predictive linear models of the same market, but to be the correct general trading model of the market.</a:t>
            </a:r>
          </a:p>
        </p:txBody>
      </p:sp>
      <p:sp>
        <p:nvSpPr>
          <p:cNvPr id="6" name="TextBox 5"/>
          <p:cNvSpPr txBox="1"/>
          <p:nvPr/>
        </p:nvSpPr>
        <p:spPr>
          <a:xfrm>
            <a:off x="533400" y="381000"/>
            <a:ext cx="2057400" cy="369332"/>
          </a:xfrm>
          <a:prstGeom prst="rect">
            <a:avLst/>
          </a:prstGeom>
          <a:noFill/>
        </p:spPr>
        <p:txBody>
          <a:bodyPr wrap="square" rtlCol="0">
            <a:spAutoFit/>
          </a:bodyPr>
          <a:lstStyle/>
          <a:p>
            <a:r>
              <a:rPr lang="en-PH" dirty="0" smtClean="0">
                <a:latin typeface="AR BONNIE" pitchFamily="2" charset="0"/>
              </a:rPr>
              <a:t>Background 4</a:t>
            </a:r>
            <a:endParaRPr lang="en-PH" dirty="0">
              <a:latin typeface="AR BONNIE" pitchFamily="2" charset="0"/>
            </a:endParaRPr>
          </a:p>
        </p:txBody>
      </p:sp>
      <p:pic>
        <p:nvPicPr>
          <p:cNvPr id="10" name="Picture 9" descr="Image result for images for new business"/>
          <p:cNvPicPr>
            <a:picLocks noChangeAspect="1" noChangeArrowheads="1"/>
          </p:cNvPicPr>
          <p:nvPr/>
        </p:nvPicPr>
        <p:blipFill>
          <a:blip r:embed="rId4" cstate="print"/>
          <a:srcRect/>
          <a:stretch>
            <a:fillRect/>
          </a:stretch>
        </p:blipFill>
        <p:spPr bwMode="auto">
          <a:xfrm>
            <a:off x="6248400" y="951072"/>
            <a:ext cx="1067900" cy="906213"/>
          </a:xfrm>
          <a:prstGeom prst="rect">
            <a:avLst/>
          </a:prstGeom>
          <a:noFill/>
        </p:spPr>
      </p:pic>
      <p:grpSp>
        <p:nvGrpSpPr>
          <p:cNvPr id="7" name="Group 6"/>
          <p:cNvGrpSpPr>
            <a:grpSpLocks noChangeAspect="1"/>
          </p:cNvGrpSpPr>
          <p:nvPr/>
        </p:nvGrpSpPr>
        <p:grpSpPr>
          <a:xfrm>
            <a:off x="8153400" y="1524000"/>
            <a:ext cx="419100" cy="190500"/>
            <a:chOff x="609600" y="6096000"/>
            <a:chExt cx="838200" cy="381000"/>
          </a:xfrm>
        </p:grpSpPr>
        <p:sp>
          <p:nvSpPr>
            <p:cNvPr id="8" name="Oval 7"/>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9" name="Oval 8"/>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1" name="Oval 10"/>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355600" y="3124200"/>
            <a:ext cx="8432800" cy="32932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PH" sz="1550" dirty="0" smtClean="0">
                <a:solidFill>
                  <a:schemeClr val="accent2">
                    <a:lumMod val="50000"/>
                  </a:schemeClr>
                </a:solidFill>
                <a:latin typeface="BatangChe" pitchFamily="49" charset="-127"/>
                <a:ea typeface="BatangChe" pitchFamily="49" charset="-127"/>
              </a:rPr>
              <a:t>The </a:t>
            </a:r>
            <a:r>
              <a:rPr lang="en-PH" sz="1550" b="1" dirty="0" smtClean="0">
                <a:solidFill>
                  <a:schemeClr val="accent2">
                    <a:lumMod val="50000"/>
                  </a:schemeClr>
                </a:solidFill>
                <a:latin typeface="BatangChe" pitchFamily="49" charset="-127"/>
                <a:ea typeface="BatangChe" pitchFamily="49" charset="-127"/>
              </a:rPr>
              <a:t>“predictability”</a:t>
            </a:r>
            <a:r>
              <a:rPr lang="en-PH" sz="1550" dirty="0" smtClean="0">
                <a:solidFill>
                  <a:schemeClr val="accent2">
                    <a:lumMod val="50000"/>
                  </a:schemeClr>
                </a:solidFill>
                <a:latin typeface="BatangChe" pitchFamily="49" charset="-127"/>
                <a:ea typeface="BatangChe" pitchFamily="49" charset="-127"/>
              </a:rPr>
              <a:t> of any </a:t>
            </a:r>
            <a:r>
              <a:rPr lang="en-PH" sz="1550" b="1" dirty="0" smtClean="0">
                <a:solidFill>
                  <a:schemeClr val="accent2">
                    <a:lumMod val="50000"/>
                  </a:schemeClr>
                </a:solidFill>
                <a:latin typeface="BatangChe" pitchFamily="49" charset="-127"/>
                <a:ea typeface="BatangChe" pitchFamily="49" charset="-127"/>
              </a:rPr>
              <a:t>chaotic</a:t>
            </a:r>
            <a:r>
              <a:rPr lang="en-PH" sz="1550" dirty="0" smtClean="0">
                <a:solidFill>
                  <a:schemeClr val="accent2">
                    <a:lumMod val="50000"/>
                  </a:schemeClr>
                </a:solidFill>
                <a:latin typeface="BatangChe" pitchFamily="49" charset="-127"/>
                <a:ea typeface="BatangChe" pitchFamily="49" charset="-127"/>
              </a:rPr>
              <a:t> system depends on (1) how much error or uncertainty we are willing to tolerate in a given forecast or future estimate of the chaotic variable (2) how accurately we are able to measure a system’s current state, and (3) Lyapunov time (a time scale reflecting the time from initial conditions to the point when a chaotic system becomes </a:t>
            </a:r>
            <a:r>
              <a:rPr lang="en-PH" sz="1550" b="1" dirty="0" smtClean="0">
                <a:solidFill>
                  <a:schemeClr val="accent2">
                    <a:lumMod val="50000"/>
                  </a:schemeClr>
                </a:solidFill>
                <a:latin typeface="BatangChe" pitchFamily="49" charset="-127"/>
                <a:ea typeface="BatangChe" pitchFamily="49" charset="-127"/>
              </a:rPr>
              <a:t>unpredictable</a:t>
            </a:r>
            <a:r>
              <a:rPr lang="en-PH" sz="1550" dirty="0" smtClean="0">
                <a:solidFill>
                  <a:schemeClr val="accent2">
                    <a:lumMod val="50000"/>
                  </a:schemeClr>
                </a:solidFill>
                <a:latin typeface="BatangChe" pitchFamily="49" charset="-127"/>
                <a:ea typeface="BatangChe" pitchFamily="49" charset="-127"/>
              </a:rPr>
              <a:t>). Therefore, these provide a basis by which to judge the </a:t>
            </a:r>
            <a:r>
              <a:rPr lang="en-PH" sz="1550" b="1" dirty="0" smtClean="0">
                <a:solidFill>
                  <a:schemeClr val="accent2">
                    <a:lumMod val="50000"/>
                  </a:schemeClr>
                </a:solidFill>
                <a:latin typeface="BatangChe" pitchFamily="49" charset="-127"/>
                <a:ea typeface="BatangChe" pitchFamily="49" charset="-127"/>
              </a:rPr>
              <a:t>“predictivity”</a:t>
            </a:r>
            <a:r>
              <a:rPr lang="en-PH" sz="1550" dirty="0" smtClean="0">
                <a:solidFill>
                  <a:schemeClr val="accent2">
                    <a:lumMod val="50000"/>
                  </a:schemeClr>
                </a:solidFill>
                <a:latin typeface="BatangChe" pitchFamily="49" charset="-127"/>
                <a:ea typeface="BatangChe" pitchFamily="49" charset="-127"/>
              </a:rPr>
              <a:t> of different approaches on a comparative scale. </a:t>
            </a:r>
          </a:p>
          <a:p>
            <a:r>
              <a:rPr lang="en-PH" sz="1550" dirty="0" smtClean="0">
                <a:solidFill>
                  <a:schemeClr val="accent2">
                    <a:lumMod val="50000"/>
                  </a:schemeClr>
                </a:solidFill>
                <a:latin typeface="BatangChe" pitchFamily="49" charset="-127"/>
                <a:ea typeface="BatangChe" pitchFamily="49" charset="-127"/>
              </a:rPr>
              <a:t>The claim here is that it is possible to improve current “predictability” of markets from say 1/2 to say 1/20 in terms of 1 and 2 above, and as such, greatly clarify the empirical sense of Lyapunov time per interval in the case of 3. This model relies on applying the tenets of Fractal Geometry and Chaos theory to reading and trading markets, i.e. it directly employs real-time </a:t>
            </a:r>
            <a:r>
              <a:rPr lang="en-PH" sz="1550" b="1" dirty="0" smtClean="0">
                <a:solidFill>
                  <a:schemeClr val="accent2">
                    <a:lumMod val="50000"/>
                  </a:schemeClr>
                </a:solidFill>
                <a:latin typeface="BatangChe" pitchFamily="49" charset="-127"/>
                <a:ea typeface="BatangChe" pitchFamily="49" charset="-127"/>
              </a:rPr>
              <a:t>Fractal Analysis </a:t>
            </a:r>
            <a:r>
              <a:rPr lang="en-PH" sz="1550" dirty="0" smtClean="0">
                <a:solidFill>
                  <a:schemeClr val="accent2">
                    <a:lumMod val="50000"/>
                  </a:schemeClr>
                </a:solidFill>
                <a:latin typeface="BatangChe" pitchFamily="49" charset="-127"/>
                <a:ea typeface="BatangChe" pitchFamily="49" charset="-127"/>
              </a:rPr>
              <a:t>of markets. </a:t>
            </a:r>
          </a:p>
        </p:txBody>
      </p:sp>
      <p:sp>
        <p:nvSpPr>
          <p:cNvPr id="4" name="TextBox 3"/>
          <p:cNvSpPr txBox="1"/>
          <p:nvPr/>
        </p:nvSpPr>
        <p:spPr>
          <a:xfrm>
            <a:off x="533400" y="469900"/>
            <a:ext cx="2057400" cy="369332"/>
          </a:xfrm>
          <a:prstGeom prst="rect">
            <a:avLst/>
          </a:prstGeom>
          <a:noFill/>
        </p:spPr>
        <p:txBody>
          <a:bodyPr wrap="square" rtlCol="0">
            <a:spAutoFit/>
          </a:bodyPr>
          <a:lstStyle/>
          <a:p>
            <a:r>
              <a:rPr lang="en-PH" dirty="0" smtClean="0">
                <a:latin typeface="AR BONNIE" pitchFamily="2" charset="0"/>
              </a:rPr>
              <a:t>Background 5</a:t>
            </a:r>
            <a:endParaRPr lang="en-PH" dirty="0">
              <a:latin typeface="AR BONNIE" pitchFamily="2" charset="0"/>
            </a:endParaRPr>
          </a:p>
        </p:txBody>
      </p:sp>
      <p:pic>
        <p:nvPicPr>
          <p:cNvPr id="5" name="Picture 4"/>
          <p:cNvPicPr>
            <a:picLocks noChangeAspect="1" noChangeArrowheads="1"/>
          </p:cNvPicPr>
          <p:nvPr/>
        </p:nvPicPr>
        <p:blipFill>
          <a:blip r:embed="rId2" cstate="print"/>
          <a:srcRect/>
          <a:stretch>
            <a:fillRect/>
          </a:stretch>
        </p:blipFill>
        <p:spPr bwMode="auto">
          <a:xfrm>
            <a:off x="1820471" y="215900"/>
            <a:ext cx="4656529" cy="3347603"/>
          </a:xfrm>
          <a:prstGeom prst="rect">
            <a:avLst/>
          </a:prstGeom>
          <a:noFill/>
          <a:ln w="9525">
            <a:noFill/>
            <a:miter lim="800000"/>
            <a:headEnd/>
            <a:tailEnd/>
          </a:ln>
          <a:effectLst/>
        </p:spPr>
      </p:pic>
      <p:pic>
        <p:nvPicPr>
          <p:cNvPr id="6" name="Picture 8" descr="Image result for images for risk"/>
          <p:cNvPicPr>
            <a:picLocks noChangeAspect="1" noChangeArrowheads="1"/>
          </p:cNvPicPr>
          <p:nvPr/>
        </p:nvPicPr>
        <p:blipFill>
          <a:blip r:embed="rId3" cstate="print"/>
          <a:srcRect/>
          <a:stretch>
            <a:fillRect/>
          </a:stretch>
        </p:blipFill>
        <p:spPr bwMode="auto">
          <a:xfrm>
            <a:off x="6400800" y="1074303"/>
            <a:ext cx="2194560" cy="1333500"/>
          </a:xfrm>
          <a:prstGeom prst="rect">
            <a:avLst/>
          </a:prstGeom>
          <a:noFill/>
        </p:spPr>
      </p:pic>
      <p:sp>
        <p:nvSpPr>
          <p:cNvPr id="7" name="TextBox 6"/>
          <p:cNvSpPr txBox="1"/>
          <p:nvPr/>
        </p:nvSpPr>
        <p:spPr>
          <a:xfrm>
            <a:off x="6858000" y="2369703"/>
            <a:ext cx="1600200" cy="307777"/>
          </a:xfrm>
          <a:prstGeom prst="rect">
            <a:avLst/>
          </a:prstGeom>
          <a:noFill/>
        </p:spPr>
        <p:txBody>
          <a:bodyPr wrap="square" rtlCol="0">
            <a:spAutoFit/>
          </a:bodyPr>
          <a:lstStyle/>
          <a:p>
            <a:pPr algn="ctr"/>
            <a:r>
              <a:rPr lang="en-PH" sz="1400" dirty="0" smtClean="0">
                <a:solidFill>
                  <a:schemeClr val="bg2">
                    <a:lumMod val="50000"/>
                  </a:schemeClr>
                </a:solidFill>
                <a:latin typeface="Agency FB" pitchFamily="34" charset="0"/>
              </a:rPr>
              <a:t>Reset the odds</a:t>
            </a:r>
            <a:endParaRPr lang="en-PH" sz="1400" dirty="0">
              <a:solidFill>
                <a:schemeClr val="bg2">
                  <a:lumMod val="50000"/>
                </a:schemeClr>
              </a:solidFill>
              <a:latin typeface="Agency FB" pitchFamily="34" charset="0"/>
            </a:endParaRPr>
          </a:p>
        </p:txBody>
      </p:sp>
      <p:grpSp>
        <p:nvGrpSpPr>
          <p:cNvPr id="8" name="Group 7"/>
          <p:cNvGrpSpPr>
            <a:grpSpLocks noChangeAspect="1"/>
          </p:cNvGrpSpPr>
          <p:nvPr/>
        </p:nvGrpSpPr>
        <p:grpSpPr>
          <a:xfrm>
            <a:off x="8115300" y="495300"/>
            <a:ext cx="419100" cy="190500"/>
            <a:chOff x="609600" y="6096000"/>
            <a:chExt cx="838200" cy="381000"/>
          </a:xfrm>
        </p:grpSpPr>
        <p:sp>
          <p:nvSpPr>
            <p:cNvPr id="9" name="Oval 8"/>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 name="Oval 9"/>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1" name="Oval 10"/>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3000" y="2800052"/>
            <a:ext cx="6400800" cy="2000548"/>
          </a:xfrm>
          <a:prstGeom prst="rect">
            <a:avLst/>
          </a:prstGeom>
        </p:spPr>
        <p:txBody>
          <a:bodyPr wrap="square">
            <a:spAutoFit/>
          </a:bodyPr>
          <a:lstStyle/>
          <a:p>
            <a:r>
              <a:rPr lang="en-PH" sz="1550" dirty="0" smtClean="0">
                <a:solidFill>
                  <a:schemeClr val="accent2">
                    <a:lumMod val="50000"/>
                  </a:schemeClr>
                </a:solidFill>
                <a:latin typeface="BatangChe" pitchFamily="49" charset="-127"/>
                <a:ea typeface="BatangChe" pitchFamily="49" charset="-127"/>
              </a:rPr>
              <a:t>A </a:t>
            </a:r>
            <a:r>
              <a:rPr lang="en-PH" sz="1550" b="1" dirty="0" smtClean="0">
                <a:solidFill>
                  <a:schemeClr val="accent2">
                    <a:lumMod val="50000"/>
                  </a:schemeClr>
                </a:solidFill>
                <a:latin typeface="BatangChe" pitchFamily="49" charset="-127"/>
                <a:ea typeface="BatangChe" pitchFamily="49" charset="-127"/>
              </a:rPr>
              <a:t>fractal</a:t>
            </a:r>
            <a:r>
              <a:rPr lang="en-PH" sz="1550" dirty="0" smtClean="0">
                <a:solidFill>
                  <a:schemeClr val="accent2">
                    <a:lumMod val="50000"/>
                  </a:schemeClr>
                </a:solidFill>
                <a:latin typeface="BatangChe" pitchFamily="49" charset="-127"/>
                <a:ea typeface="BatangChe" pitchFamily="49" charset="-127"/>
              </a:rPr>
              <a:t> is a never-ending pattern. </a:t>
            </a:r>
            <a:r>
              <a:rPr lang="en-PH" sz="1550" b="1" dirty="0" smtClean="0">
                <a:solidFill>
                  <a:schemeClr val="accent2">
                    <a:lumMod val="50000"/>
                  </a:schemeClr>
                </a:solidFill>
                <a:latin typeface="BatangChe" pitchFamily="49" charset="-127"/>
                <a:ea typeface="BatangChe" pitchFamily="49" charset="-127"/>
              </a:rPr>
              <a:t>Fractals</a:t>
            </a:r>
            <a:r>
              <a:rPr lang="en-PH" sz="1550" dirty="0" smtClean="0">
                <a:solidFill>
                  <a:schemeClr val="accent2">
                    <a:lumMod val="50000"/>
                  </a:schemeClr>
                </a:solidFill>
                <a:latin typeface="BatangChe" pitchFamily="49" charset="-127"/>
                <a:ea typeface="BatangChe" pitchFamily="49" charset="-127"/>
              </a:rPr>
              <a:t> are infinitely complex patterns that are self-similar processes across different scales. They are created (i.e. computer generated models of fractals) by repeating a </a:t>
            </a:r>
            <a:r>
              <a:rPr lang="en-PH" sz="1550" b="1" dirty="0" smtClean="0">
                <a:solidFill>
                  <a:schemeClr val="accent2">
                    <a:lumMod val="50000"/>
                  </a:schemeClr>
                </a:solidFill>
                <a:latin typeface="BatangChe" pitchFamily="49" charset="-127"/>
                <a:ea typeface="BatangChe" pitchFamily="49" charset="-127"/>
              </a:rPr>
              <a:t>simple</a:t>
            </a:r>
            <a:r>
              <a:rPr lang="en-PH" sz="1550" dirty="0" smtClean="0">
                <a:solidFill>
                  <a:schemeClr val="accent2">
                    <a:lumMod val="50000"/>
                  </a:schemeClr>
                </a:solidFill>
                <a:latin typeface="BatangChe" pitchFamily="49" charset="-127"/>
                <a:ea typeface="BatangChe" pitchFamily="49" charset="-127"/>
              </a:rPr>
              <a:t> process indefinitely in an ongoing feedback loop. Mathematically, any real system that describes the same kinds of functions is a fractal. We can say that </a:t>
            </a:r>
            <a:r>
              <a:rPr lang="en-PH" sz="1550" b="1" dirty="0" smtClean="0">
                <a:solidFill>
                  <a:schemeClr val="accent2">
                    <a:lumMod val="50000"/>
                  </a:schemeClr>
                </a:solidFill>
                <a:latin typeface="BatangChe" pitchFamily="49" charset="-127"/>
                <a:ea typeface="BatangChe" pitchFamily="49" charset="-127"/>
              </a:rPr>
              <a:t>fractal geometry </a:t>
            </a:r>
            <a:r>
              <a:rPr lang="en-PH" sz="1550" dirty="0" smtClean="0">
                <a:solidFill>
                  <a:schemeClr val="accent2">
                    <a:lumMod val="50000"/>
                  </a:schemeClr>
                </a:solidFill>
                <a:latin typeface="BatangChe" pitchFamily="49" charset="-127"/>
                <a:ea typeface="BatangChe" pitchFamily="49" charset="-127"/>
              </a:rPr>
              <a:t>is to </a:t>
            </a:r>
            <a:r>
              <a:rPr lang="en-PH" sz="1550" b="1" dirty="0" smtClean="0">
                <a:solidFill>
                  <a:schemeClr val="accent2">
                    <a:lumMod val="50000"/>
                  </a:schemeClr>
                </a:solidFill>
                <a:latin typeface="BatangChe" pitchFamily="49" charset="-127"/>
                <a:ea typeface="BatangChe" pitchFamily="49" charset="-127"/>
              </a:rPr>
              <a:t>chaos theory </a:t>
            </a:r>
            <a:r>
              <a:rPr lang="en-PH" sz="1550" dirty="0" smtClean="0">
                <a:solidFill>
                  <a:schemeClr val="accent2">
                    <a:lumMod val="50000"/>
                  </a:schemeClr>
                </a:solidFill>
                <a:latin typeface="BatangChe" pitchFamily="49" charset="-127"/>
                <a:ea typeface="BatangChe" pitchFamily="49" charset="-127"/>
              </a:rPr>
              <a:t>what geometry is to algebra in expressing</a:t>
            </a:r>
            <a:r>
              <a:rPr lang="en-PH" sz="1550" b="1" dirty="0" smtClean="0">
                <a:solidFill>
                  <a:schemeClr val="accent2">
                    <a:lumMod val="50000"/>
                  </a:schemeClr>
                </a:solidFill>
                <a:latin typeface="BatangChe" pitchFamily="49" charset="-127"/>
                <a:ea typeface="BatangChe" pitchFamily="49" charset="-127"/>
              </a:rPr>
              <a:t> </a:t>
            </a:r>
            <a:r>
              <a:rPr lang="en-PH" sz="1550" dirty="0" smtClean="0">
                <a:solidFill>
                  <a:schemeClr val="accent2">
                    <a:lumMod val="50000"/>
                  </a:schemeClr>
                </a:solidFill>
                <a:latin typeface="BatangChe" pitchFamily="49" charset="-127"/>
                <a:ea typeface="BatangChe" pitchFamily="49" charset="-127"/>
              </a:rPr>
              <a:t>the</a:t>
            </a:r>
            <a:r>
              <a:rPr lang="en-PH" sz="1550" b="1" dirty="0" smtClean="0">
                <a:solidFill>
                  <a:schemeClr val="accent2">
                    <a:lumMod val="50000"/>
                  </a:schemeClr>
                </a:solidFill>
                <a:latin typeface="BatangChe" pitchFamily="49" charset="-127"/>
                <a:ea typeface="BatangChe" pitchFamily="49" charset="-127"/>
              </a:rPr>
              <a:t> mathematics </a:t>
            </a:r>
            <a:r>
              <a:rPr lang="en-PH" sz="1550" dirty="0" smtClean="0">
                <a:solidFill>
                  <a:schemeClr val="accent2">
                    <a:lumMod val="50000"/>
                  </a:schemeClr>
                </a:solidFill>
                <a:latin typeface="BatangChe" pitchFamily="49" charset="-127"/>
                <a:ea typeface="BatangChe" pitchFamily="49" charset="-127"/>
              </a:rPr>
              <a:t>of chaos.</a:t>
            </a:r>
            <a:endParaRPr lang="en-PH" sz="1550" dirty="0">
              <a:solidFill>
                <a:schemeClr val="accent2">
                  <a:lumMod val="50000"/>
                </a:schemeClr>
              </a:solidFill>
              <a:latin typeface="BatangChe" pitchFamily="49" charset="-127"/>
              <a:ea typeface="BatangChe" pitchFamily="49" charset="-127"/>
            </a:endParaRPr>
          </a:p>
        </p:txBody>
      </p:sp>
      <p:pic>
        <p:nvPicPr>
          <p:cNvPr id="3" name="Picture 2" descr="Image result"/>
          <p:cNvPicPr>
            <a:picLocks noChangeAspect="1" noChangeArrowheads="1" noCrop="1"/>
          </p:cNvPicPr>
          <p:nvPr/>
        </p:nvPicPr>
        <p:blipFill>
          <a:blip r:embed="rId3" cstate="print"/>
          <a:srcRect/>
          <a:stretch>
            <a:fillRect/>
          </a:stretch>
        </p:blipFill>
        <p:spPr bwMode="auto">
          <a:xfrm>
            <a:off x="1438275" y="1142999"/>
            <a:ext cx="1762125" cy="1524001"/>
          </a:xfrm>
          <a:prstGeom prst="ellipse">
            <a:avLst/>
          </a:prstGeom>
          <a:ln w="63500" cap="rnd">
            <a:gradFill flip="none" rotWithShape="1">
              <a:gsLst>
                <a:gs pos="0">
                  <a:srgbClr val="000082"/>
                </a:gs>
                <a:gs pos="30000">
                  <a:srgbClr val="66008F"/>
                </a:gs>
                <a:gs pos="64999">
                  <a:srgbClr val="BA0066"/>
                </a:gs>
                <a:gs pos="89999">
                  <a:srgbClr val="FF0000"/>
                </a:gs>
                <a:gs pos="100000">
                  <a:srgbClr val="FF8200"/>
                </a:gs>
              </a:gsLst>
              <a:lin ang="5400000" scaled="0"/>
              <a:tileRect/>
            </a:gra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Picture 3" descr="Image result"/>
          <p:cNvPicPr>
            <a:picLocks noChangeAspect="1" noChangeArrowheads="1" noCrop="1"/>
          </p:cNvPicPr>
          <p:nvPr/>
        </p:nvPicPr>
        <p:blipFill>
          <a:blip r:embed="rId3" cstate="print"/>
          <a:srcRect/>
          <a:stretch>
            <a:fillRect/>
          </a:stretch>
        </p:blipFill>
        <p:spPr bwMode="auto">
          <a:xfrm flipV="1">
            <a:off x="6162675" y="4724399"/>
            <a:ext cx="1762125" cy="1524001"/>
          </a:xfrm>
          <a:prstGeom prst="ellipse">
            <a:avLst/>
          </a:prstGeom>
          <a:ln w="63500" cap="rnd">
            <a:gradFill flip="none" rotWithShape="1">
              <a:gsLst>
                <a:gs pos="0">
                  <a:srgbClr val="000082"/>
                </a:gs>
                <a:gs pos="30000">
                  <a:srgbClr val="66008F"/>
                </a:gs>
                <a:gs pos="64999">
                  <a:srgbClr val="BA0066"/>
                </a:gs>
                <a:gs pos="89999">
                  <a:srgbClr val="FF0000"/>
                </a:gs>
                <a:gs pos="100000">
                  <a:srgbClr val="FF8200"/>
                </a:gs>
              </a:gsLst>
              <a:lin ang="5400000" scaled="0"/>
              <a:tileRect/>
            </a:gra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TextBox 4"/>
          <p:cNvSpPr txBox="1"/>
          <p:nvPr/>
        </p:nvSpPr>
        <p:spPr>
          <a:xfrm>
            <a:off x="533400" y="457200"/>
            <a:ext cx="2057400" cy="369332"/>
          </a:xfrm>
          <a:prstGeom prst="rect">
            <a:avLst/>
          </a:prstGeom>
          <a:noFill/>
        </p:spPr>
        <p:txBody>
          <a:bodyPr wrap="square" rtlCol="0">
            <a:spAutoFit/>
          </a:bodyPr>
          <a:lstStyle/>
          <a:p>
            <a:r>
              <a:rPr lang="en-PH" dirty="0" smtClean="0">
                <a:latin typeface="AR BONNIE" pitchFamily="2" charset="0"/>
              </a:rPr>
              <a:t>Background 6</a:t>
            </a:r>
            <a:endParaRPr lang="en-PH" dirty="0">
              <a:latin typeface="AR BONNIE" pitchFamily="2" charset="0"/>
            </a:endParaRPr>
          </a:p>
        </p:txBody>
      </p:sp>
      <p:grpSp>
        <p:nvGrpSpPr>
          <p:cNvPr id="6" name="Group 5"/>
          <p:cNvGrpSpPr>
            <a:grpSpLocks noChangeAspect="1"/>
          </p:cNvGrpSpPr>
          <p:nvPr/>
        </p:nvGrpSpPr>
        <p:grpSpPr>
          <a:xfrm>
            <a:off x="7886700" y="609600"/>
            <a:ext cx="419100" cy="190500"/>
            <a:chOff x="609600" y="6096000"/>
            <a:chExt cx="838200" cy="381000"/>
          </a:xfrm>
        </p:grpSpPr>
        <p:sp>
          <p:nvSpPr>
            <p:cNvPr id="7" name="Oval 6"/>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8" name="Oval 7"/>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9" name="Oval 8"/>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Image result for images of sierpinski fractals"/>
          <p:cNvPicPr>
            <a:picLocks noChangeAspect="1" noChangeArrowheads="1" noCrop="1"/>
          </p:cNvPicPr>
          <p:nvPr/>
        </p:nvPicPr>
        <p:blipFill>
          <a:blip r:embed="rId2" cstate="print"/>
          <a:srcRect/>
          <a:stretch>
            <a:fillRect/>
          </a:stretch>
        </p:blipFill>
        <p:spPr bwMode="auto">
          <a:xfrm>
            <a:off x="209550" y="336550"/>
            <a:ext cx="2914650" cy="2914650"/>
          </a:xfrm>
          <a:prstGeom prst="rect">
            <a:avLst/>
          </a:prstGeom>
          <a:noFill/>
        </p:spPr>
      </p:pic>
      <p:sp>
        <p:nvSpPr>
          <p:cNvPr id="3" name="TextBox 2"/>
          <p:cNvSpPr txBox="1"/>
          <p:nvPr/>
        </p:nvSpPr>
        <p:spPr>
          <a:xfrm>
            <a:off x="3086100" y="838200"/>
            <a:ext cx="5753100" cy="2308324"/>
          </a:xfrm>
          <a:prstGeom prst="rect">
            <a:avLst/>
          </a:prstGeom>
          <a:noFill/>
        </p:spPr>
        <p:txBody>
          <a:bodyPr wrap="square" rtlCol="0">
            <a:spAutoFit/>
          </a:bodyPr>
          <a:lstStyle/>
          <a:p>
            <a:r>
              <a:rPr lang="en-PH" sz="1550" dirty="0" smtClean="0">
                <a:solidFill>
                  <a:schemeClr val="accent2">
                    <a:lumMod val="50000"/>
                  </a:schemeClr>
                </a:solidFill>
                <a:latin typeface="BatangChe" pitchFamily="49" charset="-127"/>
                <a:ea typeface="BatangChe" pitchFamily="49" charset="-127"/>
              </a:rPr>
              <a:t>On the left is the</a:t>
            </a:r>
            <a:r>
              <a:rPr lang="en-PH" sz="1550" dirty="0">
                <a:solidFill>
                  <a:schemeClr val="accent2">
                    <a:lumMod val="50000"/>
                  </a:schemeClr>
                </a:solidFill>
                <a:latin typeface="BatangChe" pitchFamily="49" charset="-127"/>
                <a:ea typeface="BatangChe" pitchFamily="49" charset="-127"/>
              </a:rPr>
              <a:t> </a:t>
            </a:r>
            <a:r>
              <a:rPr lang="en-PH" sz="1550" b="1" dirty="0" smtClean="0">
                <a:solidFill>
                  <a:schemeClr val="accent2">
                    <a:lumMod val="50000"/>
                  </a:schemeClr>
                </a:solidFill>
                <a:latin typeface="BatangChe" pitchFamily="49" charset="-127"/>
                <a:ea typeface="BatangChe" pitchFamily="49" charset="-127"/>
              </a:rPr>
              <a:t>Sierpinski</a:t>
            </a:r>
            <a:r>
              <a:rPr lang="en-PH" sz="1550" dirty="0" smtClean="0">
                <a:solidFill>
                  <a:schemeClr val="accent2">
                    <a:lumMod val="50000"/>
                  </a:schemeClr>
                </a:solidFill>
                <a:latin typeface="BatangChe" pitchFamily="49" charset="-127"/>
                <a:ea typeface="BatangChe" pitchFamily="49" charset="-127"/>
              </a:rPr>
              <a:t> Gasket (again): to generate </a:t>
            </a:r>
            <a:r>
              <a:rPr lang="en-PH" sz="1550" dirty="0">
                <a:solidFill>
                  <a:schemeClr val="accent2">
                    <a:lumMod val="50000"/>
                  </a:schemeClr>
                </a:solidFill>
                <a:latin typeface="BatangChe" pitchFamily="49" charset="-127"/>
                <a:ea typeface="BatangChe" pitchFamily="49" charset="-127"/>
              </a:rPr>
              <a:t>it, we </a:t>
            </a:r>
            <a:r>
              <a:rPr lang="en-PH" sz="1550" dirty="0" smtClean="0">
                <a:solidFill>
                  <a:schemeClr val="accent2">
                    <a:lumMod val="50000"/>
                  </a:schemeClr>
                </a:solidFill>
                <a:latin typeface="BatangChe" pitchFamily="49" charset="-127"/>
                <a:ea typeface="BatangChe" pitchFamily="49" charset="-127"/>
              </a:rPr>
              <a:t>start with a triangle or the</a:t>
            </a:r>
            <a:r>
              <a:rPr lang="en-PH" sz="1550" b="1" dirty="0" smtClean="0">
                <a:solidFill>
                  <a:schemeClr val="accent2">
                    <a:lumMod val="50000"/>
                  </a:schemeClr>
                </a:solidFill>
                <a:latin typeface="BatangChe" pitchFamily="49" charset="-127"/>
                <a:ea typeface="BatangChe" pitchFamily="49" charset="-127"/>
              </a:rPr>
              <a:t> initiator </a:t>
            </a:r>
            <a:r>
              <a:rPr lang="en-PH" sz="1550" dirty="0" smtClean="0">
                <a:solidFill>
                  <a:schemeClr val="accent2">
                    <a:lumMod val="50000"/>
                  </a:schemeClr>
                </a:solidFill>
                <a:latin typeface="BatangChe" pitchFamily="49" charset="-127"/>
                <a:ea typeface="BatangChe" pitchFamily="49" charset="-127"/>
              </a:rPr>
              <a:t>as in </a:t>
            </a:r>
            <a:r>
              <a:rPr lang="en-PH" sz="1550" b="1" dirty="0" smtClean="0">
                <a:solidFill>
                  <a:schemeClr val="accent2">
                    <a:lumMod val="50000"/>
                  </a:schemeClr>
                </a:solidFill>
                <a:latin typeface="BatangChe" pitchFamily="49" charset="-127"/>
                <a:ea typeface="BatangChe" pitchFamily="49" charset="-127"/>
              </a:rPr>
              <a:t>(1)</a:t>
            </a:r>
            <a:r>
              <a:rPr lang="en-PH" sz="1550" dirty="0" smtClean="0">
                <a:solidFill>
                  <a:schemeClr val="accent2">
                    <a:lumMod val="50000"/>
                  </a:schemeClr>
                </a:solidFill>
                <a:latin typeface="BatangChe" pitchFamily="49" charset="-127"/>
                <a:ea typeface="BatangChe" pitchFamily="49" charset="-127"/>
              </a:rPr>
              <a:t>. We then draw lines </a:t>
            </a:r>
            <a:r>
              <a:rPr lang="en-PH" sz="1550" dirty="0">
                <a:solidFill>
                  <a:schemeClr val="accent2">
                    <a:lumMod val="50000"/>
                  </a:schemeClr>
                </a:solidFill>
                <a:latin typeface="BatangChe" pitchFamily="49" charset="-127"/>
                <a:ea typeface="BatangChe" pitchFamily="49" charset="-127"/>
              </a:rPr>
              <a:t>connecting the midpoints of the three sides and remove the </a:t>
            </a:r>
            <a:r>
              <a:rPr lang="en-PH" sz="1550" dirty="0" smtClean="0">
                <a:solidFill>
                  <a:schemeClr val="accent2">
                    <a:lumMod val="50000"/>
                  </a:schemeClr>
                </a:solidFill>
                <a:latin typeface="BatangChe" pitchFamily="49" charset="-127"/>
                <a:ea typeface="BatangChe" pitchFamily="49" charset="-127"/>
              </a:rPr>
              <a:t>resulting center triangle to gain the </a:t>
            </a:r>
            <a:r>
              <a:rPr lang="en-PH" sz="1550" b="1" dirty="0" smtClean="0">
                <a:solidFill>
                  <a:schemeClr val="accent2">
                    <a:lumMod val="50000"/>
                  </a:schemeClr>
                </a:solidFill>
                <a:latin typeface="BatangChe" pitchFamily="49" charset="-127"/>
                <a:ea typeface="BatangChe" pitchFamily="49" charset="-127"/>
              </a:rPr>
              <a:t>generator </a:t>
            </a:r>
            <a:r>
              <a:rPr lang="en-PH" sz="1550" dirty="0" smtClean="0">
                <a:solidFill>
                  <a:schemeClr val="accent2">
                    <a:lumMod val="50000"/>
                  </a:schemeClr>
                </a:solidFill>
                <a:latin typeface="BatangChe" pitchFamily="49" charset="-127"/>
                <a:ea typeface="BatangChe" pitchFamily="49" charset="-127"/>
              </a:rPr>
              <a:t>as in </a:t>
            </a:r>
            <a:r>
              <a:rPr lang="en-PH" sz="1550" b="1" dirty="0" smtClean="0">
                <a:solidFill>
                  <a:schemeClr val="accent2">
                    <a:lumMod val="50000"/>
                  </a:schemeClr>
                </a:solidFill>
                <a:latin typeface="BatangChe" pitchFamily="49" charset="-127"/>
                <a:ea typeface="BatangChe" pitchFamily="49" charset="-127"/>
              </a:rPr>
              <a:t>(2)</a:t>
            </a:r>
            <a:r>
              <a:rPr lang="en-PH" sz="1550" dirty="0" smtClean="0">
                <a:solidFill>
                  <a:schemeClr val="accent2">
                    <a:lumMod val="50000"/>
                  </a:schemeClr>
                </a:solidFill>
                <a:latin typeface="BatangChe" pitchFamily="49" charset="-127"/>
                <a:ea typeface="BatangChe" pitchFamily="49" charset="-127"/>
              </a:rPr>
              <a:t>. The rules of </a:t>
            </a:r>
            <a:r>
              <a:rPr lang="en-PH" sz="1550" b="1" dirty="0" smtClean="0">
                <a:solidFill>
                  <a:schemeClr val="accent2">
                    <a:lumMod val="50000"/>
                  </a:schemeClr>
                </a:solidFill>
                <a:latin typeface="BatangChe" pitchFamily="49" charset="-127"/>
                <a:ea typeface="BatangChe" pitchFamily="49" charset="-127"/>
              </a:rPr>
              <a:t>recursion</a:t>
            </a:r>
            <a:r>
              <a:rPr lang="en-PH" sz="1550" dirty="0" smtClean="0">
                <a:solidFill>
                  <a:schemeClr val="accent2">
                    <a:lumMod val="50000"/>
                  </a:schemeClr>
                </a:solidFill>
                <a:latin typeface="BatangChe" pitchFamily="49" charset="-127"/>
                <a:ea typeface="BatangChe" pitchFamily="49" charset="-127"/>
              </a:rPr>
              <a:t> </a:t>
            </a:r>
            <a:r>
              <a:rPr lang="en-PH" sz="1550" b="1" dirty="0" smtClean="0">
                <a:solidFill>
                  <a:schemeClr val="accent2">
                    <a:lumMod val="50000"/>
                  </a:schemeClr>
                </a:solidFill>
                <a:latin typeface="BatangChe" pitchFamily="49" charset="-127"/>
                <a:ea typeface="BatangChe" pitchFamily="49" charset="-127"/>
              </a:rPr>
              <a:t>(3) </a:t>
            </a:r>
            <a:r>
              <a:rPr lang="en-PH" sz="1550" dirty="0" smtClean="0">
                <a:solidFill>
                  <a:schemeClr val="accent2">
                    <a:lumMod val="50000"/>
                  </a:schemeClr>
                </a:solidFill>
                <a:latin typeface="BatangChe" pitchFamily="49" charset="-127"/>
                <a:ea typeface="BatangChe" pitchFamily="49" charset="-127"/>
              </a:rPr>
              <a:t>simply require the generator to iterate to infinity. And so, as with all fractals, we see </a:t>
            </a:r>
            <a:r>
              <a:rPr lang="en-PH" sz="1550" b="1" dirty="0" smtClean="0">
                <a:solidFill>
                  <a:schemeClr val="accent2">
                    <a:lumMod val="50000"/>
                  </a:schemeClr>
                </a:solidFill>
                <a:latin typeface="BatangChe" pitchFamily="49" charset="-127"/>
                <a:ea typeface="BatangChe" pitchFamily="49" charset="-127"/>
              </a:rPr>
              <a:t>simplicity</a:t>
            </a:r>
            <a:r>
              <a:rPr lang="en-PH" sz="1550" dirty="0" smtClean="0">
                <a:solidFill>
                  <a:schemeClr val="accent2">
                    <a:lumMod val="50000"/>
                  </a:schemeClr>
                </a:solidFill>
                <a:latin typeface="BatangChe" pitchFamily="49" charset="-127"/>
                <a:ea typeface="BatangChe" pitchFamily="49" charset="-127"/>
              </a:rPr>
              <a:t> and </a:t>
            </a:r>
            <a:r>
              <a:rPr lang="en-PH" sz="1550" b="1" dirty="0" smtClean="0">
                <a:solidFill>
                  <a:schemeClr val="accent2">
                    <a:lumMod val="50000"/>
                  </a:schemeClr>
                </a:solidFill>
                <a:latin typeface="BatangChe" pitchFamily="49" charset="-127"/>
                <a:ea typeface="BatangChe" pitchFamily="49" charset="-127"/>
              </a:rPr>
              <a:t>recursion</a:t>
            </a:r>
            <a:r>
              <a:rPr lang="en-PH" sz="1550" dirty="0" smtClean="0">
                <a:solidFill>
                  <a:schemeClr val="accent2">
                    <a:lumMod val="50000"/>
                  </a:schemeClr>
                </a:solidFill>
                <a:latin typeface="BatangChe" pitchFamily="49" charset="-127"/>
                <a:ea typeface="BatangChe" pitchFamily="49" charset="-127"/>
              </a:rPr>
              <a:t> combine to create incredible complexity or the appearance of it. </a:t>
            </a:r>
            <a:endParaRPr lang="en-PH" sz="1550" dirty="0">
              <a:solidFill>
                <a:schemeClr val="accent2">
                  <a:lumMod val="50000"/>
                </a:schemeClr>
              </a:solidFill>
              <a:latin typeface="BatangChe" pitchFamily="49" charset="-127"/>
              <a:ea typeface="BatangChe" pitchFamily="49" charset="-127"/>
            </a:endParaRPr>
          </a:p>
        </p:txBody>
      </p:sp>
      <p:sp>
        <p:nvSpPr>
          <p:cNvPr id="10" name="TextBox 9"/>
          <p:cNvSpPr txBox="1"/>
          <p:nvPr/>
        </p:nvSpPr>
        <p:spPr>
          <a:xfrm>
            <a:off x="152400" y="3124200"/>
            <a:ext cx="3276600" cy="1323439"/>
          </a:xfrm>
          <a:prstGeom prst="rect">
            <a:avLst/>
          </a:prstGeom>
          <a:noFill/>
        </p:spPr>
        <p:txBody>
          <a:bodyPr wrap="square" rtlCol="0">
            <a:spAutoFit/>
          </a:bodyPr>
          <a:lstStyle/>
          <a:p>
            <a:r>
              <a:rPr lang="en-PH" sz="1550" dirty="0" smtClean="0">
                <a:solidFill>
                  <a:schemeClr val="accent2">
                    <a:lumMod val="50000"/>
                  </a:schemeClr>
                </a:solidFill>
                <a:latin typeface="BatangChe" pitchFamily="49" charset="-127"/>
                <a:ea typeface="BatangChe" pitchFamily="49" charset="-127"/>
              </a:rPr>
              <a:t>As such, the</a:t>
            </a:r>
            <a:r>
              <a:rPr lang="en-PH" sz="1550" dirty="0">
                <a:solidFill>
                  <a:schemeClr val="accent2">
                    <a:lumMod val="50000"/>
                  </a:schemeClr>
                </a:solidFill>
                <a:latin typeface="BatangChe" pitchFamily="49" charset="-127"/>
                <a:ea typeface="BatangChe" pitchFamily="49" charset="-127"/>
              </a:rPr>
              <a:t> </a:t>
            </a:r>
            <a:r>
              <a:rPr lang="en-PH" sz="1550" b="1" dirty="0" smtClean="0">
                <a:solidFill>
                  <a:schemeClr val="accent2">
                    <a:lumMod val="50000"/>
                  </a:schemeClr>
                </a:solidFill>
                <a:latin typeface="BatangChe" pitchFamily="49" charset="-127"/>
                <a:ea typeface="BatangChe" pitchFamily="49" charset="-127"/>
              </a:rPr>
              <a:t> Sierpinski</a:t>
            </a:r>
            <a:r>
              <a:rPr lang="en-PH" sz="1550" dirty="0" smtClean="0">
                <a:solidFill>
                  <a:schemeClr val="accent2">
                    <a:lumMod val="50000"/>
                  </a:schemeClr>
                </a:solidFill>
                <a:latin typeface="BatangChe" pitchFamily="49" charset="-127"/>
                <a:ea typeface="BatangChe" pitchFamily="49" charset="-127"/>
              </a:rPr>
              <a:t> </a:t>
            </a:r>
            <a:r>
              <a:rPr lang="en-PH" sz="1550" i="1" dirty="0" smtClean="0">
                <a:solidFill>
                  <a:schemeClr val="accent2">
                    <a:lumMod val="50000"/>
                  </a:schemeClr>
                </a:solidFill>
                <a:latin typeface="BatangChe" pitchFamily="49" charset="-127"/>
                <a:ea typeface="BatangChe" pitchFamily="49" charset="-127"/>
              </a:rPr>
              <a:t>Gasket</a:t>
            </a:r>
            <a:r>
              <a:rPr lang="en-PH" sz="1550" dirty="0">
                <a:solidFill>
                  <a:schemeClr val="accent2">
                    <a:lumMod val="50000"/>
                  </a:schemeClr>
                </a:solidFill>
                <a:latin typeface="BatangChe" pitchFamily="49" charset="-127"/>
                <a:ea typeface="BatangChe" pitchFamily="49" charset="-127"/>
              </a:rPr>
              <a:t> is the limiting case that results when </a:t>
            </a:r>
            <a:r>
              <a:rPr lang="en-PH" sz="1550" dirty="0" smtClean="0">
                <a:solidFill>
                  <a:schemeClr val="accent2">
                    <a:lumMod val="50000"/>
                  </a:schemeClr>
                </a:solidFill>
                <a:latin typeface="BatangChe" pitchFamily="49" charset="-127"/>
                <a:ea typeface="BatangChe" pitchFamily="49" charset="-127"/>
              </a:rPr>
              <a:t>iterations of the </a:t>
            </a:r>
            <a:r>
              <a:rPr lang="en-PH" sz="1550" b="1" dirty="0" smtClean="0">
                <a:solidFill>
                  <a:schemeClr val="accent2">
                    <a:lumMod val="50000"/>
                  </a:schemeClr>
                </a:solidFill>
                <a:latin typeface="BatangChe" pitchFamily="49" charset="-127"/>
                <a:ea typeface="BatangChe" pitchFamily="49" charset="-127"/>
              </a:rPr>
              <a:t>generator</a:t>
            </a:r>
            <a:r>
              <a:rPr lang="en-PH" sz="1550" dirty="0" smtClean="0">
                <a:solidFill>
                  <a:schemeClr val="accent2">
                    <a:lumMod val="50000"/>
                  </a:schemeClr>
                </a:solidFill>
                <a:latin typeface="BatangChe" pitchFamily="49" charset="-127"/>
                <a:ea typeface="BatangChe" pitchFamily="49" charset="-127"/>
              </a:rPr>
              <a:t> (2) are </a:t>
            </a:r>
            <a:r>
              <a:rPr lang="en-PH" sz="1550" dirty="0">
                <a:solidFill>
                  <a:schemeClr val="accent2">
                    <a:lumMod val="50000"/>
                  </a:schemeClr>
                </a:solidFill>
                <a:latin typeface="BatangChe" pitchFamily="49" charset="-127"/>
                <a:ea typeface="BatangChe" pitchFamily="49" charset="-127"/>
              </a:rPr>
              <a:t>continued out to </a:t>
            </a:r>
            <a:r>
              <a:rPr lang="en-PH" sz="1550" b="1" dirty="0">
                <a:solidFill>
                  <a:schemeClr val="accent2">
                    <a:lumMod val="50000"/>
                  </a:schemeClr>
                </a:solidFill>
                <a:latin typeface="BatangChe" pitchFamily="49" charset="-127"/>
                <a:ea typeface="BatangChe" pitchFamily="49" charset="-127"/>
              </a:rPr>
              <a:t>infinity</a:t>
            </a:r>
            <a:r>
              <a:rPr lang="en-PH" sz="1550" dirty="0">
                <a:solidFill>
                  <a:schemeClr val="accent2">
                    <a:lumMod val="50000"/>
                  </a:schemeClr>
                </a:solidFill>
                <a:latin typeface="BatangChe" pitchFamily="49" charset="-127"/>
                <a:ea typeface="BatangChe" pitchFamily="49" charset="-127"/>
              </a:rPr>
              <a:t>. </a:t>
            </a:r>
          </a:p>
        </p:txBody>
      </p:sp>
      <p:sp>
        <p:nvSpPr>
          <p:cNvPr id="13" name="TextBox 12"/>
          <p:cNvSpPr txBox="1"/>
          <p:nvPr/>
        </p:nvSpPr>
        <p:spPr>
          <a:xfrm>
            <a:off x="508000" y="4813300"/>
            <a:ext cx="2438400" cy="1569660"/>
          </a:xfrm>
          <a:prstGeom prst="rect">
            <a:avLst/>
          </a:prstGeom>
          <a:noFill/>
        </p:spPr>
        <p:txBody>
          <a:bodyPr wrap="square" rtlCol="0">
            <a:spAutoFit/>
          </a:bodyPr>
          <a:lstStyle/>
          <a:p>
            <a:r>
              <a:rPr lang="en-PH" sz="1600" b="1" dirty="0" smtClean="0">
                <a:solidFill>
                  <a:schemeClr val="accent2">
                    <a:lumMod val="75000"/>
                  </a:schemeClr>
                </a:solidFill>
                <a:latin typeface="AR BONNIE" pitchFamily="2" charset="0"/>
              </a:rPr>
              <a:t>S</a:t>
            </a:r>
            <a:r>
              <a:rPr lang="en-PH" sz="1600" b="1" baseline="50000" dirty="0" smtClean="0">
                <a:solidFill>
                  <a:schemeClr val="accent2">
                    <a:lumMod val="75000"/>
                  </a:schemeClr>
                </a:solidFill>
                <a:latin typeface="AR BONNIE" pitchFamily="2" charset="0"/>
              </a:rPr>
              <a:t>D</a:t>
            </a:r>
            <a:r>
              <a:rPr lang="en-PH" sz="1600" b="1" dirty="0" smtClean="0">
                <a:solidFill>
                  <a:schemeClr val="accent2">
                    <a:lumMod val="75000"/>
                  </a:schemeClr>
                </a:solidFill>
                <a:latin typeface="AR BONNIE" pitchFamily="2" charset="0"/>
              </a:rPr>
              <a:t> = N</a:t>
            </a:r>
          </a:p>
          <a:p>
            <a:r>
              <a:rPr lang="en-PH" sz="1600" b="1" dirty="0" smtClean="0">
                <a:solidFill>
                  <a:schemeClr val="accent2">
                    <a:lumMod val="75000"/>
                  </a:schemeClr>
                </a:solidFill>
                <a:latin typeface="AR BONNIE" pitchFamily="2" charset="0"/>
              </a:rPr>
              <a:t>2</a:t>
            </a:r>
            <a:r>
              <a:rPr lang="en-PH" sz="1600" b="1" baseline="50000" dirty="0" smtClean="0">
                <a:solidFill>
                  <a:schemeClr val="accent2">
                    <a:lumMod val="75000"/>
                  </a:schemeClr>
                </a:solidFill>
                <a:latin typeface="AR BONNIE" pitchFamily="2" charset="0"/>
              </a:rPr>
              <a:t>D</a:t>
            </a:r>
            <a:r>
              <a:rPr lang="en-PH" sz="1600" b="1" dirty="0" smtClean="0">
                <a:solidFill>
                  <a:schemeClr val="accent2">
                    <a:lumMod val="75000"/>
                  </a:schemeClr>
                </a:solidFill>
                <a:latin typeface="AR BONNIE" pitchFamily="2" charset="0"/>
              </a:rPr>
              <a:t> = 3</a:t>
            </a:r>
          </a:p>
          <a:p>
            <a:r>
              <a:rPr lang="en-PH" sz="1600" b="1" dirty="0" smtClean="0">
                <a:solidFill>
                  <a:schemeClr val="accent2">
                    <a:lumMod val="75000"/>
                  </a:schemeClr>
                </a:solidFill>
                <a:latin typeface="AR BONNIE" pitchFamily="2" charset="0"/>
              </a:rPr>
              <a:t>log (2</a:t>
            </a:r>
            <a:r>
              <a:rPr lang="en-PH" sz="1600" b="1" baseline="50000" dirty="0" smtClean="0">
                <a:solidFill>
                  <a:schemeClr val="accent2">
                    <a:lumMod val="75000"/>
                  </a:schemeClr>
                </a:solidFill>
                <a:latin typeface="AR BONNIE" pitchFamily="2" charset="0"/>
              </a:rPr>
              <a:t>D</a:t>
            </a:r>
            <a:r>
              <a:rPr lang="en-PH" sz="1600" b="1" dirty="0" smtClean="0">
                <a:solidFill>
                  <a:schemeClr val="accent2">
                    <a:lumMod val="75000"/>
                  </a:schemeClr>
                </a:solidFill>
                <a:latin typeface="AR BONNIE" pitchFamily="2" charset="0"/>
              </a:rPr>
              <a:t> ) = log (3)</a:t>
            </a:r>
          </a:p>
          <a:p>
            <a:r>
              <a:rPr lang="en-PH" sz="1600" b="1" dirty="0" smtClean="0">
                <a:solidFill>
                  <a:schemeClr val="accent2">
                    <a:lumMod val="75000"/>
                  </a:schemeClr>
                </a:solidFill>
                <a:latin typeface="AR BONNIE" pitchFamily="2" charset="0"/>
              </a:rPr>
              <a:t>D*log (2) = log (3)</a:t>
            </a:r>
          </a:p>
          <a:p>
            <a:r>
              <a:rPr lang="en-PH" sz="1600" b="1" dirty="0" smtClean="0">
                <a:solidFill>
                  <a:schemeClr val="accent2">
                    <a:lumMod val="75000"/>
                  </a:schemeClr>
                </a:solidFill>
                <a:latin typeface="AR BONNIE" pitchFamily="2" charset="0"/>
              </a:rPr>
              <a:t>D = log (3) /log (2)</a:t>
            </a:r>
          </a:p>
          <a:p>
            <a:r>
              <a:rPr lang="en-PH" sz="1600" b="1" dirty="0" smtClean="0">
                <a:solidFill>
                  <a:schemeClr val="accent2">
                    <a:lumMod val="75000"/>
                  </a:schemeClr>
                </a:solidFill>
                <a:latin typeface="AR BONNIE" pitchFamily="2" charset="0"/>
              </a:rPr>
              <a:t>D = 1.585</a:t>
            </a:r>
          </a:p>
        </p:txBody>
      </p:sp>
      <p:sp>
        <p:nvSpPr>
          <p:cNvPr id="14" name="Rectangle 13"/>
          <p:cNvSpPr/>
          <p:nvPr/>
        </p:nvSpPr>
        <p:spPr>
          <a:xfrm>
            <a:off x="2209800" y="300335"/>
            <a:ext cx="6324600" cy="461665"/>
          </a:xfrm>
          <a:prstGeom prst="rect">
            <a:avLst/>
          </a:prstGeom>
        </p:spPr>
        <p:txBody>
          <a:bodyPr wrap="square">
            <a:spAutoFit/>
          </a:bodyPr>
          <a:lstStyle/>
          <a:p>
            <a:pPr algn="r"/>
            <a:r>
              <a:rPr lang="en-PH" sz="2400" b="1" dirty="0" smtClean="0">
                <a:solidFill>
                  <a:schemeClr val="accent2">
                    <a:lumMod val="75000"/>
                  </a:schemeClr>
                </a:solidFill>
                <a:latin typeface="Agency FB" pitchFamily="34" charset="0"/>
              </a:rPr>
              <a:t>Fractals are non-random and of non-integral dimension...</a:t>
            </a:r>
            <a:endParaRPr lang="en-PH" sz="2400" dirty="0">
              <a:latin typeface="Agency FB" pitchFamily="34" charset="0"/>
            </a:endParaRPr>
          </a:p>
        </p:txBody>
      </p:sp>
      <p:sp>
        <p:nvSpPr>
          <p:cNvPr id="15" name="Rectangle 14"/>
          <p:cNvSpPr/>
          <p:nvPr/>
        </p:nvSpPr>
        <p:spPr>
          <a:xfrm>
            <a:off x="1879600" y="4737100"/>
            <a:ext cx="1828800" cy="369332"/>
          </a:xfrm>
          <a:prstGeom prst="rect">
            <a:avLst/>
          </a:prstGeom>
        </p:spPr>
        <p:txBody>
          <a:bodyPr wrap="square">
            <a:spAutoFit/>
          </a:bodyPr>
          <a:lstStyle/>
          <a:p>
            <a:r>
              <a:rPr lang="en-PH" b="1" dirty="0" smtClean="0">
                <a:solidFill>
                  <a:schemeClr val="accent2">
                    <a:lumMod val="60000"/>
                    <a:lumOff val="40000"/>
                  </a:schemeClr>
                </a:solidFill>
              </a:rPr>
              <a:t>D = log N/log S</a:t>
            </a:r>
            <a:endParaRPr lang="en-PH" dirty="0">
              <a:solidFill>
                <a:schemeClr val="accent2">
                  <a:lumMod val="60000"/>
                  <a:lumOff val="40000"/>
                </a:schemeClr>
              </a:solidFill>
            </a:endParaRPr>
          </a:p>
        </p:txBody>
      </p:sp>
      <p:sp>
        <p:nvSpPr>
          <p:cNvPr id="16" name="TextBox 15"/>
          <p:cNvSpPr txBox="1"/>
          <p:nvPr/>
        </p:nvSpPr>
        <p:spPr>
          <a:xfrm>
            <a:off x="304800" y="152400"/>
            <a:ext cx="2057400" cy="369332"/>
          </a:xfrm>
          <a:prstGeom prst="rect">
            <a:avLst/>
          </a:prstGeom>
          <a:noFill/>
        </p:spPr>
        <p:txBody>
          <a:bodyPr wrap="square" rtlCol="0">
            <a:spAutoFit/>
          </a:bodyPr>
          <a:lstStyle/>
          <a:p>
            <a:r>
              <a:rPr lang="en-PH" dirty="0" smtClean="0">
                <a:latin typeface="AR BONNIE" pitchFamily="2" charset="0"/>
              </a:rPr>
              <a:t>Background 7</a:t>
            </a:r>
            <a:endParaRPr lang="en-PH" dirty="0">
              <a:latin typeface="AR BONNIE" pitchFamily="2" charset="0"/>
            </a:endParaRPr>
          </a:p>
        </p:txBody>
      </p:sp>
      <p:sp>
        <p:nvSpPr>
          <p:cNvPr id="17" name="Rectangle 16"/>
          <p:cNvSpPr/>
          <p:nvPr/>
        </p:nvSpPr>
        <p:spPr>
          <a:xfrm>
            <a:off x="2743200" y="5459730"/>
            <a:ext cx="6096000" cy="1200329"/>
          </a:xfrm>
          <a:prstGeom prst="rect">
            <a:avLst/>
          </a:prstGeom>
        </p:spPr>
        <p:txBody>
          <a:bodyPr wrap="square">
            <a:spAutoFit/>
          </a:bodyPr>
          <a:lstStyle/>
          <a:p>
            <a:pPr algn="ctr"/>
            <a:r>
              <a:rPr lang="en-PH" sz="2400" dirty="0" smtClean="0">
                <a:solidFill>
                  <a:schemeClr val="accent5">
                    <a:lumMod val="75000"/>
                  </a:schemeClr>
                </a:solidFill>
                <a:latin typeface="Agency FB" pitchFamily="34" charset="0"/>
              </a:rPr>
              <a:t>The point here is that fractals are described</a:t>
            </a:r>
          </a:p>
          <a:p>
            <a:pPr algn="ctr"/>
            <a:r>
              <a:rPr lang="en-PH" sz="2400" dirty="0" smtClean="0">
                <a:solidFill>
                  <a:schemeClr val="accent5">
                    <a:lumMod val="75000"/>
                  </a:schemeClr>
                </a:solidFill>
                <a:latin typeface="Agency FB" pitchFamily="34" charset="0"/>
              </a:rPr>
              <a:t> by precise mathematical rules and properties -  and these describe fractals </a:t>
            </a:r>
            <a:r>
              <a:rPr lang="en-PH" sz="2400" b="1" dirty="0" smtClean="0">
                <a:latin typeface="Agency FB" pitchFamily="34" charset="0"/>
              </a:rPr>
              <a:t>NOT to be </a:t>
            </a:r>
            <a:r>
              <a:rPr lang="en-PH" sz="2400" dirty="0" smtClean="0">
                <a:solidFill>
                  <a:schemeClr val="accent2">
                    <a:lumMod val="75000"/>
                  </a:schemeClr>
                </a:solidFill>
                <a:latin typeface="Agency FB" pitchFamily="34" charset="0"/>
              </a:rPr>
              <a:t>random</a:t>
            </a:r>
            <a:r>
              <a:rPr lang="en-PH" sz="2400" dirty="0" smtClean="0">
                <a:solidFill>
                  <a:schemeClr val="accent5">
                    <a:lumMod val="75000"/>
                  </a:schemeClr>
                </a:solidFill>
                <a:latin typeface="Agency FB" pitchFamily="34" charset="0"/>
              </a:rPr>
              <a:t>.</a:t>
            </a:r>
            <a:endParaRPr lang="en-PH" sz="2400" dirty="0">
              <a:solidFill>
                <a:schemeClr val="accent5">
                  <a:lumMod val="75000"/>
                </a:schemeClr>
              </a:solidFill>
              <a:latin typeface="Agency FB" pitchFamily="34" charset="0"/>
            </a:endParaRPr>
          </a:p>
        </p:txBody>
      </p:sp>
      <p:grpSp>
        <p:nvGrpSpPr>
          <p:cNvPr id="37" name="Group 36"/>
          <p:cNvGrpSpPr/>
          <p:nvPr/>
        </p:nvGrpSpPr>
        <p:grpSpPr>
          <a:xfrm>
            <a:off x="1193800" y="4419600"/>
            <a:ext cx="685800" cy="609600"/>
            <a:chOff x="1219200" y="4495800"/>
            <a:chExt cx="685800" cy="609600"/>
          </a:xfrm>
        </p:grpSpPr>
        <p:cxnSp>
          <p:nvCxnSpPr>
            <p:cNvPr id="29" name="Straight Arrow Connector 28"/>
            <p:cNvCxnSpPr/>
            <p:nvPr/>
          </p:nvCxnSpPr>
          <p:spPr>
            <a:xfrm flipH="1">
              <a:off x="1219200" y="4876800"/>
              <a:ext cx="533400" cy="228600"/>
            </a:xfrm>
            <a:prstGeom prst="straightConnector1">
              <a:avLst/>
            </a:prstGeom>
            <a:ln w="3175">
              <a:prstDash val="sysDot"/>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a:off x="1752600" y="4876800"/>
              <a:ext cx="152400" cy="152400"/>
            </a:xfrm>
            <a:prstGeom prst="straightConnector1">
              <a:avLst/>
            </a:prstGeom>
            <a:ln w="3175">
              <a:prstDash val="sysDot"/>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flipV="1">
              <a:off x="1752600" y="4495800"/>
              <a:ext cx="0" cy="381000"/>
            </a:xfrm>
            <a:prstGeom prst="straightConnector1">
              <a:avLst/>
            </a:prstGeom>
            <a:ln w="3175">
              <a:prstDash val="sysDot"/>
              <a:tailEnd type="arrow"/>
            </a:ln>
          </p:spPr>
          <p:style>
            <a:lnRef idx="1">
              <a:schemeClr val="accent1"/>
            </a:lnRef>
            <a:fillRef idx="0">
              <a:schemeClr val="accent1"/>
            </a:fillRef>
            <a:effectRef idx="0">
              <a:schemeClr val="accent1"/>
            </a:effectRef>
            <a:fontRef idx="minor">
              <a:schemeClr val="tx1"/>
            </a:fontRef>
          </p:style>
        </p:cxnSp>
      </p:grpSp>
      <p:pic>
        <p:nvPicPr>
          <p:cNvPr id="24" name="Picture 4" descr="Image result for images of sierpinski fractals"/>
          <p:cNvPicPr>
            <a:picLocks noChangeAspect="1" noChangeArrowheads="1"/>
          </p:cNvPicPr>
          <p:nvPr/>
        </p:nvPicPr>
        <p:blipFill>
          <a:blip r:embed="rId3" cstate="print"/>
          <a:srcRect/>
          <a:stretch>
            <a:fillRect/>
          </a:stretch>
        </p:blipFill>
        <p:spPr bwMode="auto">
          <a:xfrm>
            <a:off x="4107180" y="3505200"/>
            <a:ext cx="3360420" cy="1954530"/>
          </a:xfrm>
          <a:prstGeom prst="rect">
            <a:avLst/>
          </a:prstGeom>
          <a:noFill/>
        </p:spPr>
      </p:pic>
      <p:sp>
        <p:nvSpPr>
          <p:cNvPr id="18" name="TextBox 17"/>
          <p:cNvSpPr txBox="1"/>
          <p:nvPr/>
        </p:nvSpPr>
        <p:spPr>
          <a:xfrm>
            <a:off x="533400" y="6324600"/>
            <a:ext cx="2362200" cy="400110"/>
          </a:xfrm>
          <a:prstGeom prst="rect">
            <a:avLst/>
          </a:prstGeom>
          <a:noFill/>
        </p:spPr>
        <p:txBody>
          <a:bodyPr wrap="square" rtlCol="0">
            <a:spAutoFit/>
          </a:bodyPr>
          <a:lstStyle/>
          <a:p>
            <a:r>
              <a:rPr lang="en-PH" sz="1000" dirty="0" smtClean="0">
                <a:solidFill>
                  <a:schemeClr val="accent6">
                    <a:lumMod val="50000"/>
                  </a:schemeClr>
                </a:solidFill>
                <a:latin typeface="Agency FB" pitchFamily="34" charset="0"/>
              </a:rPr>
              <a:t>Where D is dimension, N the number of new pieces, and S the scaling factor.</a:t>
            </a:r>
            <a:endParaRPr lang="en-PH" sz="1000" dirty="0">
              <a:solidFill>
                <a:schemeClr val="accent6">
                  <a:lumMod val="50000"/>
                </a:schemeClr>
              </a:solidFill>
              <a:latin typeface="Agency FB" pitchFamily="34" charset="0"/>
            </a:endParaRPr>
          </a:p>
        </p:txBody>
      </p:sp>
      <p:grpSp>
        <p:nvGrpSpPr>
          <p:cNvPr id="19" name="Group 18"/>
          <p:cNvGrpSpPr>
            <a:grpSpLocks noChangeAspect="1"/>
          </p:cNvGrpSpPr>
          <p:nvPr/>
        </p:nvGrpSpPr>
        <p:grpSpPr>
          <a:xfrm>
            <a:off x="8382000" y="304800"/>
            <a:ext cx="419100" cy="190500"/>
            <a:chOff x="609600" y="6096000"/>
            <a:chExt cx="838200" cy="381000"/>
          </a:xfrm>
        </p:grpSpPr>
        <p:sp>
          <p:nvSpPr>
            <p:cNvPr id="20" name="Oval 19"/>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1" name="Oval 20"/>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2" name="Oval 21"/>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Image result"/>
          <p:cNvPicPr>
            <a:picLocks noChangeAspect="1" noChangeArrowheads="1" noCrop="1"/>
          </p:cNvPicPr>
          <p:nvPr/>
        </p:nvPicPr>
        <p:blipFill>
          <a:blip r:embed="rId2" cstate="print"/>
          <a:srcRect/>
          <a:stretch>
            <a:fillRect/>
          </a:stretch>
        </p:blipFill>
        <p:spPr bwMode="auto">
          <a:xfrm>
            <a:off x="6134100" y="2209800"/>
            <a:ext cx="2857500" cy="2971801"/>
          </a:xfrm>
          <a:prstGeom prst="rect">
            <a:avLst/>
          </a:prstGeom>
          <a:noFill/>
        </p:spPr>
      </p:pic>
      <p:pic>
        <p:nvPicPr>
          <p:cNvPr id="25604" name="Picture 4" descr="enter image description here"/>
          <p:cNvPicPr>
            <a:picLocks noChangeAspect="1" noChangeArrowheads="1" noCrop="1"/>
          </p:cNvPicPr>
          <p:nvPr/>
        </p:nvPicPr>
        <p:blipFill>
          <a:blip r:embed="rId3" cstate="print"/>
          <a:srcRect/>
          <a:stretch>
            <a:fillRect/>
          </a:stretch>
        </p:blipFill>
        <p:spPr bwMode="auto">
          <a:xfrm>
            <a:off x="584200" y="2400300"/>
            <a:ext cx="3098800" cy="2324100"/>
          </a:xfrm>
          <a:prstGeom prst="rect">
            <a:avLst/>
          </a:prstGeom>
          <a:noFill/>
        </p:spPr>
      </p:pic>
      <p:sp>
        <p:nvSpPr>
          <p:cNvPr id="4" name="TextBox 3"/>
          <p:cNvSpPr txBox="1"/>
          <p:nvPr/>
        </p:nvSpPr>
        <p:spPr>
          <a:xfrm>
            <a:off x="3124200" y="533400"/>
            <a:ext cx="5638800" cy="2000548"/>
          </a:xfrm>
          <a:prstGeom prst="rect">
            <a:avLst/>
          </a:prstGeom>
          <a:noFill/>
        </p:spPr>
        <p:txBody>
          <a:bodyPr wrap="square" rtlCol="0">
            <a:spAutoFit/>
          </a:bodyPr>
          <a:lstStyle/>
          <a:p>
            <a:r>
              <a:rPr lang="en-PH" sz="1550" dirty="0" smtClean="0">
                <a:solidFill>
                  <a:schemeClr val="accent2">
                    <a:lumMod val="50000"/>
                  </a:schemeClr>
                </a:solidFill>
                <a:latin typeface="BatangChe" pitchFamily="49" charset="-127"/>
                <a:ea typeface="BatangChe" pitchFamily="49" charset="-127"/>
              </a:rPr>
              <a:t>A power of </a:t>
            </a:r>
            <a:r>
              <a:rPr lang="en-PH" sz="1550" b="1" dirty="0" smtClean="0">
                <a:solidFill>
                  <a:schemeClr val="accent2">
                    <a:lumMod val="50000"/>
                  </a:schemeClr>
                </a:solidFill>
                <a:latin typeface="BatangChe" pitchFamily="49" charset="-127"/>
                <a:ea typeface="BatangChe" pitchFamily="49" charset="-127"/>
              </a:rPr>
              <a:t>Fractal Geometry </a:t>
            </a:r>
            <a:r>
              <a:rPr lang="en-PH" sz="1550" dirty="0" smtClean="0">
                <a:solidFill>
                  <a:schemeClr val="accent2">
                    <a:lumMod val="50000"/>
                  </a:schemeClr>
                </a:solidFill>
                <a:latin typeface="BatangChe" pitchFamily="49" charset="-127"/>
                <a:ea typeface="BatangChe" pitchFamily="49" charset="-127"/>
              </a:rPr>
              <a:t>is the ability to model (explain) the explicit dynamics of chaotic systems. This allows two </a:t>
            </a:r>
            <a:r>
              <a:rPr lang="en-PH" sz="1550" b="1" dirty="0" smtClean="0">
                <a:solidFill>
                  <a:schemeClr val="accent2">
                    <a:lumMod val="50000"/>
                  </a:schemeClr>
                </a:solidFill>
                <a:latin typeface="BatangChe" pitchFamily="49" charset="-127"/>
                <a:ea typeface="BatangChe" pitchFamily="49" charset="-127"/>
              </a:rPr>
              <a:t>equivalent</a:t>
            </a:r>
            <a:r>
              <a:rPr lang="en-PH" sz="1550" dirty="0" smtClean="0">
                <a:solidFill>
                  <a:schemeClr val="accent2">
                    <a:lumMod val="50000"/>
                  </a:schemeClr>
                </a:solidFill>
                <a:latin typeface="BatangChe" pitchFamily="49" charset="-127"/>
                <a:ea typeface="BatangChe" pitchFamily="49" charset="-127"/>
              </a:rPr>
              <a:t> senses of deterministic chaos: (A) a system that “</a:t>
            </a:r>
            <a:r>
              <a:rPr lang="en-PH" sz="1550" b="1" dirty="0" smtClean="0">
                <a:solidFill>
                  <a:schemeClr val="accent2">
                    <a:lumMod val="50000"/>
                  </a:schemeClr>
                </a:solidFill>
                <a:latin typeface="BatangChe" pitchFamily="49" charset="-127"/>
                <a:ea typeface="BatangChe" pitchFamily="49" charset="-127"/>
              </a:rPr>
              <a:t>appears” </a:t>
            </a:r>
            <a:r>
              <a:rPr lang="en-PH" sz="1550" dirty="0" smtClean="0">
                <a:solidFill>
                  <a:schemeClr val="accent2">
                    <a:lumMod val="50000"/>
                  </a:schemeClr>
                </a:solidFill>
                <a:latin typeface="BatangChe" pitchFamily="49" charset="-127"/>
                <a:ea typeface="BatangChe" pitchFamily="49" charset="-127"/>
              </a:rPr>
              <a:t>to have “</a:t>
            </a:r>
            <a:r>
              <a:rPr lang="en-PH" sz="1550" b="1" dirty="0" smtClean="0">
                <a:solidFill>
                  <a:schemeClr val="accent2">
                    <a:lumMod val="50000"/>
                  </a:schemeClr>
                </a:solidFill>
                <a:latin typeface="BatangChe" pitchFamily="49" charset="-127"/>
                <a:ea typeface="BatangChe" pitchFamily="49" charset="-127"/>
              </a:rPr>
              <a:t>random” arrangement in space</a:t>
            </a:r>
            <a:r>
              <a:rPr lang="en-PH" sz="1550" dirty="0" smtClean="0">
                <a:solidFill>
                  <a:schemeClr val="accent2">
                    <a:lumMod val="50000"/>
                  </a:schemeClr>
                </a:solidFill>
                <a:latin typeface="BatangChe" pitchFamily="49" charset="-127"/>
                <a:ea typeface="BatangChe" pitchFamily="49" charset="-127"/>
              </a:rPr>
              <a:t> and or(B) “random” progression in time. This is extremely consequential since graphical concepts and insights tend to be much easier to grasp.</a:t>
            </a:r>
            <a:endParaRPr lang="en-PH" sz="1550" dirty="0">
              <a:solidFill>
                <a:schemeClr val="accent2">
                  <a:lumMod val="50000"/>
                </a:schemeClr>
              </a:solidFill>
              <a:latin typeface="BatangChe" pitchFamily="49" charset="-127"/>
              <a:ea typeface="BatangChe" pitchFamily="49" charset="-127"/>
            </a:endParaRPr>
          </a:p>
        </p:txBody>
      </p:sp>
      <p:sp>
        <p:nvSpPr>
          <p:cNvPr id="7" name="TextBox 6"/>
          <p:cNvSpPr txBox="1"/>
          <p:nvPr/>
        </p:nvSpPr>
        <p:spPr>
          <a:xfrm>
            <a:off x="3733800" y="2501964"/>
            <a:ext cx="2438400" cy="3670236"/>
          </a:xfrm>
          <a:prstGeom prst="rect">
            <a:avLst/>
          </a:prstGeom>
          <a:noFill/>
        </p:spPr>
        <p:txBody>
          <a:bodyPr wrap="square" rtlCol="0">
            <a:spAutoFit/>
          </a:bodyPr>
          <a:lstStyle/>
          <a:p>
            <a:r>
              <a:rPr lang="en-PH" sz="1550" dirty="0" smtClean="0">
                <a:solidFill>
                  <a:schemeClr val="accent2">
                    <a:lumMod val="50000"/>
                  </a:schemeClr>
                </a:solidFill>
                <a:latin typeface="BatangChe" pitchFamily="49" charset="-127"/>
                <a:ea typeface="BatangChe" pitchFamily="49" charset="-127"/>
              </a:rPr>
              <a:t>Fractals are infinitely complex (that is to say </a:t>
            </a:r>
            <a:r>
              <a:rPr lang="en-PH" sz="1550" b="1" dirty="0" smtClean="0">
                <a:solidFill>
                  <a:schemeClr val="accent2">
                    <a:lumMod val="50000"/>
                  </a:schemeClr>
                </a:solidFill>
                <a:latin typeface="BatangChe" pitchFamily="49" charset="-127"/>
                <a:ea typeface="BatangChe" pitchFamily="49" charset="-127"/>
              </a:rPr>
              <a:t>detailed</a:t>
            </a:r>
            <a:r>
              <a:rPr lang="en-PH" sz="1550" dirty="0" smtClean="0">
                <a:solidFill>
                  <a:schemeClr val="accent2">
                    <a:lumMod val="50000"/>
                  </a:schemeClr>
                </a:solidFill>
                <a:latin typeface="BatangChe" pitchFamily="49" charset="-127"/>
                <a:ea typeface="BatangChe" pitchFamily="49" charset="-127"/>
              </a:rPr>
              <a:t>). This means, fractal phenomena can be explained (modeled) to infinitesimal detail. </a:t>
            </a:r>
            <a:r>
              <a:rPr lang="en-PH" sz="1550" b="1" dirty="0" smtClean="0">
                <a:solidFill>
                  <a:schemeClr val="accent2">
                    <a:lumMod val="50000"/>
                  </a:schemeClr>
                </a:solidFill>
                <a:latin typeface="BatangChe" pitchFamily="49" charset="-127"/>
                <a:ea typeface="BatangChe" pitchFamily="49" charset="-127"/>
              </a:rPr>
              <a:t>Fractal dimension </a:t>
            </a:r>
            <a:r>
              <a:rPr lang="en-PH" sz="1550" dirty="0" smtClean="0">
                <a:solidFill>
                  <a:schemeClr val="accent2">
                    <a:lumMod val="50000"/>
                  </a:schemeClr>
                </a:solidFill>
                <a:latin typeface="BatangChe" pitchFamily="49" charset="-127"/>
                <a:ea typeface="BatangChe" pitchFamily="49" charset="-127"/>
              </a:rPr>
              <a:t>is the measure of such complexity - i.e. the ratio of the change in Scale to that in Detail (see prior slide).</a:t>
            </a:r>
            <a:endParaRPr lang="en-PH" sz="1550" dirty="0">
              <a:solidFill>
                <a:schemeClr val="accent2">
                  <a:lumMod val="50000"/>
                </a:schemeClr>
              </a:solidFill>
              <a:latin typeface="BatangChe" pitchFamily="49" charset="-127"/>
              <a:ea typeface="BatangChe" pitchFamily="49" charset="-127"/>
            </a:endParaRPr>
          </a:p>
        </p:txBody>
      </p:sp>
      <p:sp>
        <p:nvSpPr>
          <p:cNvPr id="8" name="TextBox 7"/>
          <p:cNvSpPr txBox="1"/>
          <p:nvPr/>
        </p:nvSpPr>
        <p:spPr>
          <a:xfrm>
            <a:off x="419100" y="4800362"/>
            <a:ext cx="3238500" cy="1762021"/>
          </a:xfrm>
          <a:prstGeom prst="rect">
            <a:avLst/>
          </a:prstGeom>
          <a:noFill/>
        </p:spPr>
        <p:txBody>
          <a:bodyPr wrap="square" rtlCol="0">
            <a:spAutoFit/>
          </a:bodyPr>
          <a:lstStyle/>
          <a:p>
            <a:r>
              <a:rPr lang="en-PH" sz="1550" dirty="0" smtClean="0">
                <a:solidFill>
                  <a:schemeClr val="accent2">
                    <a:lumMod val="50000"/>
                  </a:schemeClr>
                </a:solidFill>
                <a:latin typeface="BatangChe" pitchFamily="49" charset="-127"/>
                <a:ea typeface="BatangChe" pitchFamily="49" charset="-127"/>
              </a:rPr>
              <a:t>The important point that is made here is that all of this analytic power allows insights into complex dynamical systems in ways not possible before the science was formalized by Benoit </a:t>
            </a:r>
            <a:r>
              <a:rPr lang="en-PH" sz="1550" b="1" dirty="0" smtClean="0">
                <a:solidFill>
                  <a:schemeClr val="accent2">
                    <a:lumMod val="50000"/>
                  </a:schemeClr>
                </a:solidFill>
                <a:latin typeface="BatangChe" pitchFamily="49" charset="-127"/>
                <a:ea typeface="BatangChe" pitchFamily="49" charset="-127"/>
              </a:rPr>
              <a:t>Mandelbrot</a:t>
            </a:r>
            <a:r>
              <a:rPr lang="en-PH" sz="1550" dirty="0" smtClean="0">
                <a:solidFill>
                  <a:schemeClr val="accent2">
                    <a:lumMod val="50000"/>
                  </a:schemeClr>
                </a:solidFill>
                <a:latin typeface="BatangChe" pitchFamily="49" charset="-127"/>
                <a:ea typeface="BatangChe" pitchFamily="49" charset="-127"/>
              </a:rPr>
              <a:t> 41 years ago.</a:t>
            </a:r>
            <a:endParaRPr lang="en-PH" sz="1550" dirty="0">
              <a:solidFill>
                <a:schemeClr val="accent2">
                  <a:lumMod val="50000"/>
                </a:schemeClr>
              </a:solidFill>
              <a:latin typeface="BatangChe" pitchFamily="49" charset="-127"/>
              <a:ea typeface="BatangChe" pitchFamily="49" charset="-127"/>
            </a:endParaRPr>
          </a:p>
        </p:txBody>
      </p:sp>
      <p:sp>
        <p:nvSpPr>
          <p:cNvPr id="9" name="TextBox 8"/>
          <p:cNvSpPr txBox="1"/>
          <p:nvPr/>
        </p:nvSpPr>
        <p:spPr>
          <a:xfrm>
            <a:off x="228600" y="457200"/>
            <a:ext cx="2667000" cy="1938992"/>
          </a:xfrm>
          <a:prstGeom prst="rect">
            <a:avLst/>
          </a:prstGeom>
          <a:noFill/>
        </p:spPr>
        <p:txBody>
          <a:bodyPr wrap="square" rtlCol="0">
            <a:spAutoFit/>
          </a:bodyPr>
          <a:lstStyle/>
          <a:p>
            <a:pPr algn="r"/>
            <a:r>
              <a:rPr lang="en-PH" sz="2400" b="1" dirty="0" smtClean="0">
                <a:solidFill>
                  <a:schemeClr val="accent2">
                    <a:lumMod val="75000"/>
                  </a:schemeClr>
                </a:solidFill>
                <a:latin typeface="Agency FB" pitchFamily="34" charset="0"/>
              </a:rPr>
              <a:t>...But  fractals can model (explain the dynamics of ) things that appear random in space and or in time</a:t>
            </a:r>
            <a:endParaRPr lang="en-PH" sz="2400" b="1" dirty="0">
              <a:solidFill>
                <a:schemeClr val="accent2">
                  <a:lumMod val="75000"/>
                </a:schemeClr>
              </a:solidFill>
              <a:latin typeface="Agency FB" pitchFamily="34" charset="0"/>
            </a:endParaRPr>
          </a:p>
        </p:txBody>
      </p:sp>
      <p:sp>
        <p:nvSpPr>
          <p:cNvPr id="10" name="TextBox 9"/>
          <p:cNvSpPr txBox="1"/>
          <p:nvPr/>
        </p:nvSpPr>
        <p:spPr>
          <a:xfrm>
            <a:off x="6019800" y="5188803"/>
            <a:ext cx="2819400" cy="1569660"/>
          </a:xfrm>
          <a:prstGeom prst="rect">
            <a:avLst/>
          </a:prstGeom>
          <a:noFill/>
        </p:spPr>
        <p:txBody>
          <a:bodyPr wrap="square" rtlCol="0">
            <a:spAutoFit/>
          </a:bodyPr>
          <a:lstStyle/>
          <a:p>
            <a:pPr algn="r"/>
            <a:r>
              <a:rPr lang="en-PH" sz="2400" dirty="0" smtClean="0">
                <a:solidFill>
                  <a:schemeClr val="accent2">
                    <a:lumMod val="60000"/>
                    <a:lumOff val="40000"/>
                  </a:schemeClr>
                </a:solidFill>
                <a:latin typeface="AR CARTER" pitchFamily="2" charset="0"/>
              </a:rPr>
              <a:t>“Fractals are supremely visual, hence supremely intuitive.” - Bonior Mandelbrot.</a:t>
            </a:r>
            <a:r>
              <a:rPr lang="en-PH" sz="2400" b="1" dirty="0" smtClean="0">
                <a:solidFill>
                  <a:schemeClr val="accent2">
                    <a:lumMod val="60000"/>
                    <a:lumOff val="40000"/>
                  </a:schemeClr>
                </a:solidFill>
                <a:latin typeface="AR CARTER" pitchFamily="2" charset="0"/>
                <a:ea typeface="BatangChe" pitchFamily="49" charset="-127"/>
              </a:rPr>
              <a:t>  </a:t>
            </a:r>
          </a:p>
        </p:txBody>
      </p:sp>
      <p:sp>
        <p:nvSpPr>
          <p:cNvPr id="12" name="TextBox 11"/>
          <p:cNvSpPr txBox="1"/>
          <p:nvPr/>
        </p:nvSpPr>
        <p:spPr>
          <a:xfrm>
            <a:off x="304800" y="152400"/>
            <a:ext cx="2057400" cy="369332"/>
          </a:xfrm>
          <a:prstGeom prst="rect">
            <a:avLst/>
          </a:prstGeom>
          <a:noFill/>
        </p:spPr>
        <p:txBody>
          <a:bodyPr wrap="square" rtlCol="0">
            <a:spAutoFit/>
          </a:bodyPr>
          <a:lstStyle/>
          <a:p>
            <a:r>
              <a:rPr lang="en-PH" dirty="0" smtClean="0">
                <a:latin typeface="AR BONNIE" pitchFamily="2" charset="0"/>
              </a:rPr>
              <a:t>Background 8</a:t>
            </a:r>
            <a:endParaRPr lang="en-PH" dirty="0">
              <a:latin typeface="AR BONNIE" pitchFamily="2" charset="0"/>
            </a:endParaRPr>
          </a:p>
        </p:txBody>
      </p:sp>
      <p:grpSp>
        <p:nvGrpSpPr>
          <p:cNvPr id="11" name="Group 10"/>
          <p:cNvGrpSpPr>
            <a:grpSpLocks noChangeAspect="1"/>
          </p:cNvGrpSpPr>
          <p:nvPr/>
        </p:nvGrpSpPr>
        <p:grpSpPr>
          <a:xfrm>
            <a:off x="7886700" y="266700"/>
            <a:ext cx="419100" cy="190500"/>
            <a:chOff x="609600" y="6096000"/>
            <a:chExt cx="838200" cy="381000"/>
          </a:xfrm>
        </p:grpSpPr>
        <p:sp>
          <p:nvSpPr>
            <p:cNvPr id="13" name="Oval 12"/>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4" name="Oval 13"/>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5" name="Oval 14"/>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19800" y="838200"/>
            <a:ext cx="2590800" cy="1600438"/>
          </a:xfrm>
          <a:prstGeom prst="rect">
            <a:avLst/>
          </a:prstGeom>
          <a:noFill/>
        </p:spPr>
        <p:txBody>
          <a:bodyPr wrap="square" rtlCol="0">
            <a:spAutoFit/>
          </a:bodyPr>
          <a:lstStyle/>
          <a:p>
            <a:pPr algn="r"/>
            <a:r>
              <a:rPr lang="en-PH" sz="1400" dirty="0" smtClean="0">
                <a:solidFill>
                  <a:schemeClr val="accent2">
                    <a:lumMod val="50000"/>
                  </a:schemeClr>
                </a:solidFill>
                <a:latin typeface="BatangChe" pitchFamily="49" charset="-127"/>
                <a:ea typeface="BatangChe" pitchFamily="49" charset="-127"/>
              </a:rPr>
              <a:t>Multifractals are often found in experience. Coastlines, clouds,        lightning,</a:t>
            </a:r>
          </a:p>
          <a:p>
            <a:pPr algn="r"/>
            <a:r>
              <a:rPr lang="en-PH" sz="1400" dirty="0" smtClean="0">
                <a:solidFill>
                  <a:schemeClr val="accent2">
                    <a:lumMod val="50000"/>
                  </a:schemeClr>
                </a:solidFill>
                <a:latin typeface="BatangChe" pitchFamily="49" charset="-127"/>
                <a:ea typeface="BatangChe" pitchFamily="49" charset="-127"/>
              </a:rPr>
              <a:t>the human heart and </a:t>
            </a:r>
            <a:r>
              <a:rPr lang="en-PH" sz="1400" b="1" dirty="0" smtClean="0">
                <a:solidFill>
                  <a:schemeClr val="accent2">
                    <a:lumMod val="50000"/>
                  </a:schemeClr>
                </a:solidFill>
                <a:latin typeface="BatangChe" pitchFamily="49" charset="-127"/>
                <a:ea typeface="BatangChe" pitchFamily="49" charset="-127"/>
              </a:rPr>
              <a:t>electronically traded markets </a:t>
            </a:r>
            <a:r>
              <a:rPr lang="en-PH" sz="1400" dirty="0" smtClean="0">
                <a:solidFill>
                  <a:schemeClr val="accent2">
                    <a:lumMod val="50000"/>
                  </a:schemeClr>
                </a:solidFill>
                <a:latin typeface="BatangChe" pitchFamily="49" charset="-127"/>
                <a:ea typeface="BatangChe" pitchFamily="49" charset="-127"/>
              </a:rPr>
              <a:t>are examples.</a:t>
            </a:r>
            <a:endParaRPr lang="en-PH" sz="1400" dirty="0">
              <a:solidFill>
                <a:schemeClr val="accent2">
                  <a:lumMod val="50000"/>
                </a:schemeClr>
              </a:solidFill>
              <a:latin typeface="BatangChe" pitchFamily="49" charset="-127"/>
              <a:ea typeface="BatangChe" pitchFamily="49" charset="-127"/>
            </a:endParaRPr>
          </a:p>
        </p:txBody>
      </p:sp>
      <p:sp>
        <p:nvSpPr>
          <p:cNvPr id="3" name="TextBox 2"/>
          <p:cNvSpPr txBox="1"/>
          <p:nvPr/>
        </p:nvSpPr>
        <p:spPr>
          <a:xfrm>
            <a:off x="6019800" y="4787662"/>
            <a:ext cx="2590800" cy="1600438"/>
          </a:xfrm>
          <a:prstGeom prst="rect">
            <a:avLst/>
          </a:prstGeom>
          <a:noFill/>
        </p:spPr>
        <p:txBody>
          <a:bodyPr wrap="square" rtlCol="0">
            <a:spAutoFit/>
          </a:bodyPr>
          <a:lstStyle/>
          <a:p>
            <a:pPr algn="r"/>
            <a:r>
              <a:rPr lang="en-PH" sz="1400" dirty="0" smtClean="0">
                <a:solidFill>
                  <a:schemeClr val="accent2">
                    <a:lumMod val="50000"/>
                  </a:schemeClr>
                </a:solidFill>
                <a:latin typeface="BatangChe" pitchFamily="49" charset="-127"/>
                <a:ea typeface="BatangChe" pitchFamily="49" charset="-127"/>
              </a:rPr>
              <a:t>A fractal temporal process, such as healthy heart rate regulation (</a:t>
            </a:r>
            <a:r>
              <a:rPr lang="en-PH" sz="1400" i="1" dirty="0" smtClean="0">
                <a:solidFill>
                  <a:schemeClr val="accent2">
                    <a:lumMod val="50000"/>
                  </a:schemeClr>
                </a:solidFill>
                <a:latin typeface="BatangChe" pitchFamily="49" charset="-127"/>
                <a:ea typeface="BatangChe" pitchFamily="49" charset="-127"/>
              </a:rPr>
              <a:t>Right</a:t>
            </a:r>
            <a:r>
              <a:rPr lang="en-PH" sz="1400" dirty="0" smtClean="0">
                <a:solidFill>
                  <a:schemeClr val="accent2">
                    <a:lumMod val="50000"/>
                  </a:schemeClr>
                </a:solidFill>
                <a:latin typeface="BatangChe" pitchFamily="49" charset="-127"/>
                <a:ea typeface="BatangChe" pitchFamily="49" charset="-127"/>
              </a:rPr>
              <a:t>), may generate fluctuations on different time scales that are statistically self-similar.</a:t>
            </a:r>
            <a:endParaRPr lang="en-PH" sz="1400" dirty="0">
              <a:solidFill>
                <a:schemeClr val="accent2">
                  <a:lumMod val="50000"/>
                </a:schemeClr>
              </a:solidFill>
              <a:latin typeface="BatangChe" pitchFamily="49" charset="-127"/>
              <a:ea typeface="BatangChe" pitchFamily="49" charset="-127"/>
            </a:endParaRPr>
          </a:p>
        </p:txBody>
      </p:sp>
      <p:sp>
        <p:nvSpPr>
          <p:cNvPr id="4" name="TextBox 3"/>
          <p:cNvSpPr txBox="1"/>
          <p:nvPr/>
        </p:nvSpPr>
        <p:spPr>
          <a:xfrm>
            <a:off x="5867400" y="2463800"/>
            <a:ext cx="2743200" cy="2246769"/>
          </a:xfrm>
          <a:prstGeom prst="rect">
            <a:avLst/>
          </a:prstGeom>
          <a:noFill/>
        </p:spPr>
        <p:txBody>
          <a:bodyPr wrap="square" rtlCol="0">
            <a:spAutoFit/>
          </a:bodyPr>
          <a:lstStyle/>
          <a:p>
            <a:pPr algn="r"/>
            <a:r>
              <a:rPr lang="en-PH" sz="1400" dirty="0" smtClean="0">
                <a:solidFill>
                  <a:schemeClr val="accent2">
                    <a:lumMod val="50000"/>
                  </a:schemeClr>
                </a:solidFill>
                <a:latin typeface="BatangChe" pitchFamily="49" charset="-127"/>
                <a:ea typeface="BatangChe" pitchFamily="49" charset="-127"/>
              </a:rPr>
              <a:t>So, the multifractal concept is applied not just to irregular geometric forms that lack a characteristic (single) scale of length (e.g. a coastline), but also to certain complex processes that lack a single scale of time (e.g. the human heart, traded markets).</a:t>
            </a:r>
            <a:endParaRPr lang="en-PH" sz="1400" dirty="0">
              <a:solidFill>
                <a:schemeClr val="accent2">
                  <a:lumMod val="50000"/>
                </a:schemeClr>
              </a:solidFill>
              <a:latin typeface="BatangChe" pitchFamily="49" charset="-127"/>
              <a:ea typeface="BatangChe" pitchFamily="49" charset="-127"/>
            </a:endParaRPr>
          </a:p>
        </p:txBody>
      </p:sp>
      <p:grpSp>
        <p:nvGrpSpPr>
          <p:cNvPr id="5" name="Group 12"/>
          <p:cNvGrpSpPr>
            <a:grpSpLocks noChangeAspect="1"/>
          </p:cNvGrpSpPr>
          <p:nvPr/>
        </p:nvGrpSpPr>
        <p:grpSpPr>
          <a:xfrm>
            <a:off x="800100" y="1986697"/>
            <a:ext cx="5143500" cy="4185503"/>
            <a:chOff x="2667000" y="1676400"/>
            <a:chExt cx="5715000" cy="4650559"/>
          </a:xfrm>
        </p:grpSpPr>
        <p:sp>
          <p:nvSpPr>
            <p:cNvPr id="6" name="Rectangle 5"/>
            <p:cNvSpPr/>
            <p:nvPr/>
          </p:nvSpPr>
          <p:spPr>
            <a:xfrm>
              <a:off x="5562600" y="1676400"/>
              <a:ext cx="2819400" cy="369332"/>
            </a:xfrm>
            <a:prstGeom prst="rect">
              <a:avLst/>
            </a:prstGeom>
          </p:spPr>
          <p:txBody>
            <a:bodyPr wrap="square">
              <a:spAutoFit/>
            </a:bodyPr>
            <a:lstStyle/>
            <a:p>
              <a:r>
                <a:rPr lang="en-PH" b="1" dirty="0" smtClean="0">
                  <a:solidFill>
                    <a:schemeClr val="accent2">
                      <a:lumMod val="75000"/>
                    </a:schemeClr>
                  </a:solidFill>
                </a:rPr>
                <a:t>Temporal Self-Similarity</a:t>
              </a:r>
              <a:endParaRPr lang="en-PH" dirty="0"/>
            </a:p>
          </p:txBody>
        </p:sp>
        <p:pic>
          <p:nvPicPr>
            <p:cNvPr id="7" name="Picture 6" descr="Fig 2."/>
            <p:cNvPicPr>
              <a:picLocks noChangeAspect="1" noChangeArrowheads="1"/>
            </p:cNvPicPr>
            <p:nvPr/>
          </p:nvPicPr>
          <p:blipFill>
            <a:blip r:embed="rId2" cstate="print"/>
            <a:srcRect l="50273" t="6218"/>
            <a:stretch>
              <a:fillRect/>
            </a:stretch>
          </p:blipFill>
          <p:spPr bwMode="auto">
            <a:xfrm>
              <a:off x="5753103" y="1981200"/>
              <a:ext cx="2600325" cy="4345759"/>
            </a:xfrm>
            <a:prstGeom prst="rect">
              <a:avLst/>
            </a:prstGeom>
            <a:noFill/>
          </p:spPr>
        </p:pic>
        <p:sp>
          <p:nvSpPr>
            <p:cNvPr id="8" name="Rectangle 7"/>
            <p:cNvSpPr/>
            <p:nvPr/>
          </p:nvSpPr>
          <p:spPr>
            <a:xfrm>
              <a:off x="2667000" y="1905000"/>
              <a:ext cx="2819400" cy="369332"/>
            </a:xfrm>
            <a:prstGeom prst="rect">
              <a:avLst/>
            </a:prstGeom>
          </p:spPr>
          <p:txBody>
            <a:bodyPr wrap="square">
              <a:spAutoFit/>
            </a:bodyPr>
            <a:lstStyle/>
            <a:p>
              <a:r>
                <a:rPr lang="en-PH" b="1" dirty="0" smtClean="0">
                  <a:solidFill>
                    <a:schemeClr val="accent2">
                      <a:lumMod val="75000"/>
                    </a:schemeClr>
                  </a:solidFill>
                </a:rPr>
                <a:t>Spatial Self-Similarity</a:t>
              </a:r>
              <a:endParaRPr lang="en-PH" dirty="0"/>
            </a:p>
          </p:txBody>
        </p:sp>
        <p:pic>
          <p:nvPicPr>
            <p:cNvPr id="9" name="Picture 2" descr="Ireland (MODIS).jpg"/>
            <p:cNvPicPr>
              <a:picLocks noChangeAspect="1" noChangeArrowheads="1"/>
            </p:cNvPicPr>
            <p:nvPr/>
          </p:nvPicPr>
          <p:blipFill>
            <a:blip r:embed="rId3" cstate="print"/>
            <a:srcRect/>
            <a:stretch>
              <a:fillRect/>
            </a:stretch>
          </p:blipFill>
          <p:spPr bwMode="auto">
            <a:xfrm>
              <a:off x="2715827" y="2286000"/>
              <a:ext cx="2618174" cy="39390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sp>
        <p:nvSpPr>
          <p:cNvPr id="10" name="Rectangle 9"/>
          <p:cNvSpPr/>
          <p:nvPr/>
        </p:nvSpPr>
        <p:spPr>
          <a:xfrm>
            <a:off x="685800" y="304800"/>
            <a:ext cx="3505200" cy="461665"/>
          </a:xfrm>
          <a:prstGeom prst="rect">
            <a:avLst/>
          </a:prstGeom>
        </p:spPr>
        <p:txBody>
          <a:bodyPr wrap="square">
            <a:spAutoFit/>
          </a:bodyPr>
          <a:lstStyle/>
          <a:p>
            <a:r>
              <a:rPr lang="en-PH" sz="2400" b="1" dirty="0" smtClean="0">
                <a:solidFill>
                  <a:schemeClr val="tx2">
                    <a:lumMod val="60000"/>
                    <a:lumOff val="40000"/>
                  </a:schemeClr>
                </a:solidFill>
                <a:latin typeface="AR BONNIE" pitchFamily="2" charset="0"/>
              </a:rPr>
              <a:t>Multi-fractals - Complexity </a:t>
            </a:r>
            <a:r>
              <a:rPr lang="en-PH" sz="2400" b="1" baseline="50000" dirty="0" smtClean="0">
                <a:solidFill>
                  <a:schemeClr val="tx2">
                    <a:lumMod val="60000"/>
                    <a:lumOff val="40000"/>
                  </a:schemeClr>
                </a:solidFill>
                <a:latin typeface="AR BONNIE" pitchFamily="2" charset="0"/>
              </a:rPr>
              <a:t>x</a:t>
            </a:r>
            <a:endParaRPr lang="en-PH" sz="2400" baseline="50000" dirty="0">
              <a:solidFill>
                <a:schemeClr val="tx2">
                  <a:lumMod val="60000"/>
                  <a:lumOff val="40000"/>
                </a:schemeClr>
              </a:solidFill>
              <a:latin typeface="AR BONNIE" pitchFamily="2" charset="0"/>
            </a:endParaRPr>
          </a:p>
        </p:txBody>
      </p:sp>
      <p:sp>
        <p:nvSpPr>
          <p:cNvPr id="11" name="TextBox 10"/>
          <p:cNvSpPr txBox="1"/>
          <p:nvPr/>
        </p:nvSpPr>
        <p:spPr>
          <a:xfrm>
            <a:off x="536938" y="838200"/>
            <a:ext cx="5101862" cy="954107"/>
          </a:xfrm>
          <a:prstGeom prst="rect">
            <a:avLst/>
          </a:prstGeom>
          <a:noFill/>
        </p:spPr>
        <p:txBody>
          <a:bodyPr wrap="square" rtlCol="0">
            <a:spAutoFit/>
          </a:bodyPr>
          <a:lstStyle/>
          <a:p>
            <a:r>
              <a:rPr lang="en-PH" sz="1400" b="1" dirty="0" smtClean="0">
                <a:solidFill>
                  <a:schemeClr val="accent2">
                    <a:lumMod val="50000"/>
                  </a:schemeClr>
                </a:solidFill>
                <a:latin typeface="BatangChe" pitchFamily="49" charset="-127"/>
                <a:ea typeface="BatangChe" pitchFamily="49" charset="-127"/>
              </a:rPr>
              <a:t>Multifractals</a:t>
            </a:r>
            <a:r>
              <a:rPr lang="en-PH" sz="1400" dirty="0" smtClean="0">
                <a:solidFill>
                  <a:schemeClr val="accent2">
                    <a:lumMod val="50000"/>
                  </a:schemeClr>
                </a:solidFill>
                <a:latin typeface="BatangChe" pitchFamily="49" charset="-127"/>
                <a:ea typeface="BatangChe" pitchFamily="49" charset="-127"/>
              </a:rPr>
              <a:t> are a generalization of fractals not characterized by a </a:t>
            </a:r>
            <a:r>
              <a:rPr lang="en-PH" sz="1400" b="1" dirty="0" smtClean="0">
                <a:solidFill>
                  <a:schemeClr val="accent2">
                    <a:lumMod val="50000"/>
                  </a:schemeClr>
                </a:solidFill>
                <a:latin typeface="BatangChe" pitchFamily="49" charset="-127"/>
                <a:ea typeface="BatangChe" pitchFamily="49" charset="-127"/>
              </a:rPr>
              <a:t>single dimension</a:t>
            </a:r>
            <a:r>
              <a:rPr lang="en-PH" sz="1400" dirty="0" smtClean="0">
                <a:solidFill>
                  <a:schemeClr val="accent2">
                    <a:lumMod val="50000"/>
                  </a:schemeClr>
                </a:solidFill>
                <a:latin typeface="BatangChe" pitchFamily="49" charset="-127"/>
                <a:ea typeface="BatangChe" pitchFamily="49" charset="-127"/>
              </a:rPr>
              <a:t>. Rather, they express a </a:t>
            </a:r>
            <a:r>
              <a:rPr lang="en-PH" sz="1400" b="1" dirty="0" smtClean="0">
                <a:solidFill>
                  <a:schemeClr val="accent2">
                    <a:lumMod val="50000"/>
                  </a:schemeClr>
                </a:solidFill>
                <a:latin typeface="BatangChe" pitchFamily="49" charset="-127"/>
                <a:ea typeface="BatangChe" pitchFamily="49" charset="-127"/>
              </a:rPr>
              <a:t>continuous</a:t>
            </a:r>
            <a:r>
              <a:rPr lang="en-PH" sz="1400" dirty="0" smtClean="0">
                <a:solidFill>
                  <a:schemeClr val="accent2">
                    <a:lumMod val="50000"/>
                  </a:schemeClr>
                </a:solidFill>
                <a:latin typeface="BatangChe" pitchFamily="49" charset="-127"/>
                <a:ea typeface="BatangChe" pitchFamily="49" charset="-127"/>
              </a:rPr>
              <a:t> </a:t>
            </a:r>
            <a:r>
              <a:rPr lang="en-PH" sz="1400" b="1" dirty="0" smtClean="0">
                <a:solidFill>
                  <a:schemeClr val="accent2">
                    <a:lumMod val="50000"/>
                  </a:schemeClr>
                </a:solidFill>
                <a:latin typeface="BatangChe" pitchFamily="49" charset="-127"/>
                <a:ea typeface="BatangChe" pitchFamily="49" charset="-127"/>
              </a:rPr>
              <a:t>spectrum</a:t>
            </a:r>
            <a:r>
              <a:rPr lang="en-PH" sz="1400" dirty="0" smtClean="0">
                <a:solidFill>
                  <a:schemeClr val="accent2">
                    <a:lumMod val="50000"/>
                  </a:schemeClr>
                </a:solidFill>
                <a:latin typeface="BatangChe" pitchFamily="49" charset="-127"/>
                <a:ea typeface="BatangChe" pitchFamily="49" charset="-127"/>
              </a:rPr>
              <a:t> of </a:t>
            </a:r>
            <a:r>
              <a:rPr lang="en-PH" sz="1400" b="1" dirty="0" smtClean="0">
                <a:solidFill>
                  <a:schemeClr val="accent2">
                    <a:lumMod val="50000"/>
                  </a:schemeClr>
                </a:solidFill>
                <a:latin typeface="BatangChe" pitchFamily="49" charset="-127"/>
                <a:ea typeface="BatangChe" pitchFamily="49" charset="-127"/>
              </a:rPr>
              <a:t>dimensions</a:t>
            </a:r>
            <a:r>
              <a:rPr lang="en-PH" sz="1400" dirty="0" smtClean="0">
                <a:solidFill>
                  <a:schemeClr val="accent2">
                    <a:lumMod val="50000"/>
                  </a:schemeClr>
                </a:solidFill>
                <a:latin typeface="BatangChe" pitchFamily="49" charset="-127"/>
                <a:ea typeface="BatangChe" pitchFamily="49" charset="-127"/>
              </a:rPr>
              <a:t> reflecting complex dynamical forces in play.</a:t>
            </a:r>
            <a:endParaRPr lang="en-PH" sz="1400" dirty="0">
              <a:solidFill>
                <a:schemeClr val="accent2">
                  <a:lumMod val="50000"/>
                </a:schemeClr>
              </a:solidFill>
              <a:latin typeface="BatangChe" pitchFamily="49" charset="-127"/>
              <a:ea typeface="BatangChe" pitchFamily="49" charset="-127"/>
            </a:endParaRPr>
          </a:p>
        </p:txBody>
      </p:sp>
      <p:sp>
        <p:nvSpPr>
          <p:cNvPr id="12" name="TextBox 11"/>
          <p:cNvSpPr txBox="1"/>
          <p:nvPr/>
        </p:nvSpPr>
        <p:spPr>
          <a:xfrm>
            <a:off x="6400800" y="381000"/>
            <a:ext cx="2057400" cy="369332"/>
          </a:xfrm>
          <a:prstGeom prst="rect">
            <a:avLst/>
          </a:prstGeom>
          <a:noFill/>
        </p:spPr>
        <p:txBody>
          <a:bodyPr wrap="square" rtlCol="0">
            <a:spAutoFit/>
          </a:bodyPr>
          <a:lstStyle/>
          <a:p>
            <a:r>
              <a:rPr lang="en-PH" dirty="0" smtClean="0">
                <a:latin typeface="AR BONNIE" pitchFamily="2" charset="0"/>
              </a:rPr>
              <a:t>Background 9</a:t>
            </a:r>
            <a:endParaRPr lang="en-PH" dirty="0">
              <a:latin typeface="AR BONNIE" pitchFamily="2" charset="0"/>
            </a:endParaRPr>
          </a:p>
        </p:txBody>
      </p:sp>
      <p:sp>
        <p:nvSpPr>
          <p:cNvPr id="13" name="TextBox 12"/>
          <p:cNvSpPr txBox="1"/>
          <p:nvPr/>
        </p:nvSpPr>
        <p:spPr>
          <a:xfrm>
            <a:off x="990600" y="6324600"/>
            <a:ext cx="2057400" cy="369332"/>
          </a:xfrm>
          <a:prstGeom prst="rect">
            <a:avLst/>
          </a:prstGeom>
          <a:noFill/>
        </p:spPr>
        <p:txBody>
          <a:bodyPr wrap="square" rtlCol="0">
            <a:spAutoFit/>
          </a:bodyPr>
          <a:lstStyle/>
          <a:p>
            <a:r>
              <a:rPr lang="en-PH" dirty="0" smtClean="0">
                <a:solidFill>
                  <a:schemeClr val="bg2">
                    <a:lumMod val="50000"/>
                  </a:schemeClr>
                </a:solidFill>
                <a:latin typeface="Agency FB" pitchFamily="34" charset="0"/>
              </a:rPr>
              <a:t>Irish Coastline </a:t>
            </a:r>
            <a:endParaRPr lang="en-PH" dirty="0">
              <a:solidFill>
                <a:schemeClr val="bg2">
                  <a:lumMod val="50000"/>
                </a:schemeClr>
              </a:solidFill>
              <a:latin typeface="Agency FB" pitchFamily="34" charset="0"/>
            </a:endParaRPr>
          </a:p>
        </p:txBody>
      </p:sp>
      <p:grpSp>
        <p:nvGrpSpPr>
          <p:cNvPr id="14" name="Group 13"/>
          <p:cNvGrpSpPr>
            <a:grpSpLocks noChangeAspect="1"/>
          </p:cNvGrpSpPr>
          <p:nvPr/>
        </p:nvGrpSpPr>
        <p:grpSpPr>
          <a:xfrm>
            <a:off x="8039100" y="228600"/>
            <a:ext cx="419100" cy="190500"/>
            <a:chOff x="609600" y="6096000"/>
            <a:chExt cx="838200" cy="381000"/>
          </a:xfrm>
        </p:grpSpPr>
        <p:sp>
          <p:nvSpPr>
            <p:cNvPr id="15" name="Oval 14"/>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6" name="Oval 15"/>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7" name="Oval 16"/>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Image result for the elephant and the blind man story"/>
          <p:cNvPicPr>
            <a:picLocks noChangeAspect="1" noChangeArrowheads="1"/>
          </p:cNvPicPr>
          <p:nvPr/>
        </p:nvPicPr>
        <p:blipFill>
          <a:blip r:embed="rId3" cstate="print">
            <a:duotone>
              <a:schemeClr val="accent2">
                <a:shade val="45000"/>
                <a:satMod val="135000"/>
              </a:schemeClr>
              <a:prstClr val="white"/>
            </a:duotone>
          </a:blip>
          <a:srcRect/>
          <a:stretch>
            <a:fillRect/>
          </a:stretch>
        </p:blipFill>
        <p:spPr bwMode="auto">
          <a:xfrm>
            <a:off x="5181600" y="2595564"/>
            <a:ext cx="3085940" cy="23574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scene3d>
            <a:camera prst="isometricOffAxis2Left"/>
            <a:lightRig rig="threePt" dir="t"/>
          </a:scene3d>
          <a:sp3d>
            <a:bevelT/>
          </a:sp3d>
        </p:spPr>
      </p:pic>
      <p:sp>
        <p:nvSpPr>
          <p:cNvPr id="22" name="Rectangle 21"/>
          <p:cNvSpPr/>
          <p:nvPr/>
        </p:nvSpPr>
        <p:spPr>
          <a:xfrm>
            <a:off x="228600" y="152400"/>
            <a:ext cx="4343400" cy="1200329"/>
          </a:xfrm>
          <a:prstGeom prst="rect">
            <a:avLst/>
          </a:prstGeom>
        </p:spPr>
        <p:txBody>
          <a:bodyPr wrap="square">
            <a:spAutoFit/>
          </a:bodyPr>
          <a:lstStyle/>
          <a:p>
            <a:r>
              <a:rPr lang="en-PH" sz="3600" dirty="0" smtClean="0">
                <a:solidFill>
                  <a:schemeClr val="accent2">
                    <a:lumMod val="50000"/>
                  </a:schemeClr>
                </a:solidFill>
                <a:latin typeface="AR BONNIE" pitchFamily="2" charset="0"/>
              </a:rPr>
              <a:t>Visualizing the market as a fractal... </a:t>
            </a:r>
          </a:p>
        </p:txBody>
      </p:sp>
      <p:grpSp>
        <p:nvGrpSpPr>
          <p:cNvPr id="46" name="Group 45"/>
          <p:cNvGrpSpPr/>
          <p:nvPr/>
        </p:nvGrpSpPr>
        <p:grpSpPr>
          <a:xfrm>
            <a:off x="1905000" y="190500"/>
            <a:ext cx="6553200" cy="5924408"/>
            <a:chOff x="304800" y="-189229"/>
            <a:chExt cx="8436007" cy="5924408"/>
          </a:xfrm>
        </p:grpSpPr>
        <p:cxnSp>
          <p:nvCxnSpPr>
            <p:cNvPr id="42" name="Straight Arrow Connector 41"/>
            <p:cNvCxnSpPr/>
            <p:nvPr/>
          </p:nvCxnSpPr>
          <p:spPr>
            <a:xfrm rot="5400000" flipH="1" flipV="1">
              <a:off x="570497" y="2539830"/>
              <a:ext cx="2819400" cy="1588"/>
            </a:xfrm>
            <a:prstGeom prst="straightConnector1">
              <a:avLst/>
            </a:prstGeom>
            <a:ln>
              <a:gradFill flip="none" rotWithShape="1">
                <a:gsLst>
                  <a:gs pos="0">
                    <a:srgbClr val="FFF200"/>
                  </a:gs>
                  <a:gs pos="45000">
                    <a:srgbClr val="FF7A00"/>
                  </a:gs>
                  <a:gs pos="70000">
                    <a:srgbClr val="FF0300"/>
                  </a:gs>
                  <a:gs pos="100000">
                    <a:srgbClr val="4D0808"/>
                  </a:gs>
                </a:gsLst>
                <a:lin ang="5400000" scaled="0"/>
                <a:tileRect/>
              </a:gradFill>
              <a:tailEnd type="triangle" w="lg" len="lg"/>
            </a:ln>
            <a:effectLst>
              <a:reflection blurRad="6350" stA="50000" endA="300" endPos="55500" dist="50800" dir="5400000" sy="-100000" algn="bl" rotWithShape="0"/>
            </a:effectLst>
          </p:spPr>
          <p:style>
            <a:lnRef idx="1">
              <a:schemeClr val="accent1"/>
            </a:lnRef>
            <a:fillRef idx="0">
              <a:schemeClr val="accent1"/>
            </a:fillRef>
            <a:effectRef idx="0">
              <a:schemeClr val="accent1"/>
            </a:effectRef>
            <a:fontRef idx="minor">
              <a:schemeClr val="tx1"/>
            </a:fontRef>
          </p:style>
        </p:cxnSp>
        <p:grpSp>
          <p:nvGrpSpPr>
            <p:cNvPr id="45" name="Group 44"/>
            <p:cNvGrpSpPr/>
            <p:nvPr/>
          </p:nvGrpSpPr>
          <p:grpSpPr>
            <a:xfrm>
              <a:off x="304800" y="-189229"/>
              <a:ext cx="8436007" cy="5924408"/>
              <a:chOff x="304800" y="-189229"/>
              <a:chExt cx="8436007" cy="5924408"/>
            </a:xfrm>
          </p:grpSpPr>
          <p:grpSp>
            <p:nvGrpSpPr>
              <p:cNvPr id="37" name="Group 36"/>
              <p:cNvGrpSpPr/>
              <p:nvPr/>
            </p:nvGrpSpPr>
            <p:grpSpPr>
              <a:xfrm>
                <a:off x="304800" y="1043048"/>
                <a:ext cx="8239822" cy="4692131"/>
                <a:chOff x="515597" y="1740516"/>
                <a:chExt cx="8239822" cy="4692131"/>
              </a:xfrm>
            </p:grpSpPr>
            <p:sp>
              <p:nvSpPr>
                <p:cNvPr id="19" name="TextBox 18"/>
                <p:cNvSpPr txBox="1"/>
                <p:nvPr/>
              </p:nvSpPr>
              <p:spPr>
                <a:xfrm>
                  <a:off x="2362200" y="1740516"/>
                  <a:ext cx="1066800" cy="369332"/>
                </a:xfrm>
                <a:prstGeom prst="rect">
                  <a:avLst/>
                </a:prstGeom>
                <a:noFill/>
              </p:spPr>
              <p:txBody>
                <a:bodyPr wrap="square" rtlCol="0">
                  <a:spAutoFit/>
                </a:bodyPr>
                <a:lstStyle/>
                <a:p>
                  <a:r>
                    <a:rPr lang="en-PH" dirty="0" smtClean="0">
                      <a:solidFill>
                        <a:schemeClr val="accent2">
                          <a:lumMod val="50000"/>
                        </a:schemeClr>
                      </a:solidFill>
                      <a:latin typeface="AR BLANCA" pitchFamily="2" charset="0"/>
                    </a:rPr>
                    <a:t>Rate</a:t>
                  </a:r>
                </a:p>
              </p:txBody>
            </p:sp>
            <p:sp>
              <p:nvSpPr>
                <p:cNvPr id="20" name="TextBox 19"/>
                <p:cNvSpPr txBox="1"/>
                <p:nvPr/>
              </p:nvSpPr>
              <p:spPr>
                <a:xfrm>
                  <a:off x="990600" y="4507468"/>
                  <a:ext cx="1066800" cy="369332"/>
                </a:xfrm>
                <a:prstGeom prst="rect">
                  <a:avLst/>
                </a:prstGeom>
                <a:noFill/>
              </p:spPr>
              <p:txBody>
                <a:bodyPr wrap="square" rtlCol="0">
                  <a:spAutoFit/>
                </a:bodyPr>
                <a:lstStyle/>
                <a:p>
                  <a:pPr algn="r"/>
                  <a:r>
                    <a:rPr lang="en-PH" dirty="0" smtClean="0">
                      <a:solidFill>
                        <a:schemeClr val="accent2">
                          <a:lumMod val="50000"/>
                        </a:schemeClr>
                      </a:solidFill>
                      <a:latin typeface="AR BLANCA" pitchFamily="2" charset="0"/>
                    </a:rPr>
                    <a:t>Time</a:t>
                  </a:r>
                </a:p>
              </p:txBody>
            </p:sp>
            <p:grpSp>
              <p:nvGrpSpPr>
                <p:cNvPr id="30" name="Group 29"/>
                <p:cNvGrpSpPr/>
                <p:nvPr/>
              </p:nvGrpSpPr>
              <p:grpSpPr>
                <a:xfrm>
                  <a:off x="515597" y="2340675"/>
                  <a:ext cx="8118754" cy="3819064"/>
                  <a:chOff x="515597" y="2340675"/>
                  <a:chExt cx="8118754" cy="3819064"/>
                </a:xfrm>
              </p:grpSpPr>
              <p:grpSp>
                <p:nvGrpSpPr>
                  <p:cNvPr id="12" name="Group 11"/>
                  <p:cNvGrpSpPr>
                    <a:grpSpLocks noChangeAspect="1"/>
                  </p:cNvGrpSpPr>
                  <p:nvPr/>
                </p:nvGrpSpPr>
                <p:grpSpPr>
                  <a:xfrm>
                    <a:off x="515597" y="2340675"/>
                    <a:ext cx="5997028" cy="3257550"/>
                    <a:chOff x="95677" y="457200"/>
                    <a:chExt cx="7996037" cy="4343400"/>
                  </a:xfrm>
                  <a:scene3d>
                    <a:camera prst="isometricOffAxis1Left"/>
                    <a:lightRig rig="threePt" dir="t"/>
                  </a:scene3d>
                </p:grpSpPr>
                <p:sp>
                  <p:nvSpPr>
                    <p:cNvPr id="3" name="Isosceles Triangle 2"/>
                    <p:cNvSpPr/>
                    <p:nvPr/>
                  </p:nvSpPr>
                  <p:spPr>
                    <a:xfrm>
                      <a:off x="95677" y="2659856"/>
                      <a:ext cx="4724400" cy="2140744"/>
                    </a:xfrm>
                    <a:prstGeom prst="triangle">
                      <a:avLst/>
                    </a:prstGeom>
                    <a:noFill/>
                    <a:ln>
                      <a:gradFill flip="none" rotWithShape="1">
                        <a:gsLst>
                          <a:gs pos="0">
                            <a:srgbClr val="FFF200"/>
                          </a:gs>
                          <a:gs pos="45000">
                            <a:srgbClr val="FF7A00"/>
                          </a:gs>
                          <a:gs pos="70000">
                            <a:srgbClr val="FF0300"/>
                          </a:gs>
                          <a:gs pos="100000">
                            <a:srgbClr val="4D0808"/>
                          </a:gs>
                        </a:gsLst>
                        <a:lin ang="5400000" scaled="0"/>
                        <a:tileRect/>
                      </a:gra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8" name="Isosceles Triangle 7"/>
                    <p:cNvSpPr/>
                    <p:nvPr/>
                  </p:nvSpPr>
                  <p:spPr>
                    <a:xfrm>
                      <a:off x="6172200" y="4390572"/>
                      <a:ext cx="703944" cy="410028"/>
                    </a:xfrm>
                    <a:prstGeom prst="triangle">
                      <a:avLst/>
                    </a:prstGeom>
                    <a:noFill/>
                    <a:ln>
                      <a:gradFill flip="none" rotWithShape="1">
                        <a:gsLst>
                          <a:gs pos="0">
                            <a:srgbClr val="FFF200"/>
                          </a:gs>
                          <a:gs pos="45000">
                            <a:srgbClr val="FF7A00"/>
                          </a:gs>
                          <a:gs pos="70000">
                            <a:srgbClr val="FF0300"/>
                          </a:gs>
                          <a:gs pos="100000">
                            <a:srgbClr val="4D0808"/>
                          </a:gs>
                        </a:gsLst>
                        <a:lin ang="5400000" scaled="0"/>
                        <a:tileRect/>
                      </a:gra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9" name="Isosceles Triangle 8"/>
                    <p:cNvSpPr/>
                    <p:nvPr/>
                  </p:nvSpPr>
                  <p:spPr>
                    <a:xfrm>
                      <a:off x="4800600" y="457200"/>
                      <a:ext cx="1371600" cy="4343400"/>
                    </a:xfrm>
                    <a:prstGeom prst="triangle">
                      <a:avLst>
                        <a:gd name="adj" fmla="val 47884"/>
                      </a:avLst>
                    </a:prstGeom>
                    <a:noFill/>
                    <a:ln>
                      <a:gradFill flip="none" rotWithShape="1">
                        <a:gsLst>
                          <a:gs pos="0">
                            <a:srgbClr val="FFF200"/>
                          </a:gs>
                          <a:gs pos="45000">
                            <a:srgbClr val="FF7A00"/>
                          </a:gs>
                          <a:gs pos="70000">
                            <a:srgbClr val="FF0300"/>
                          </a:gs>
                          <a:gs pos="100000">
                            <a:srgbClr val="4D0808"/>
                          </a:gs>
                        </a:gsLst>
                        <a:lin ang="5400000" scaled="0"/>
                        <a:tileRect/>
                      </a:gra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10" name="Isosceles Triangle 9"/>
                    <p:cNvSpPr/>
                    <p:nvPr/>
                  </p:nvSpPr>
                  <p:spPr>
                    <a:xfrm>
                      <a:off x="6876144" y="4085772"/>
                      <a:ext cx="667656" cy="714828"/>
                    </a:xfrm>
                    <a:prstGeom prst="triangle">
                      <a:avLst/>
                    </a:prstGeom>
                    <a:noFill/>
                    <a:ln>
                      <a:gradFill flip="none" rotWithShape="1">
                        <a:gsLst>
                          <a:gs pos="0">
                            <a:srgbClr val="FFF200"/>
                          </a:gs>
                          <a:gs pos="45000">
                            <a:srgbClr val="FF7A00"/>
                          </a:gs>
                          <a:gs pos="70000">
                            <a:srgbClr val="FF0300"/>
                          </a:gs>
                          <a:gs pos="100000">
                            <a:srgbClr val="4D0808"/>
                          </a:gs>
                        </a:gsLst>
                        <a:lin ang="5400000" scaled="0"/>
                        <a:tileRect/>
                      </a:gra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11" name="Isosceles Triangle 10"/>
                    <p:cNvSpPr/>
                    <p:nvPr/>
                  </p:nvSpPr>
                  <p:spPr>
                    <a:xfrm>
                      <a:off x="7576458" y="1371600"/>
                      <a:ext cx="515256" cy="3429000"/>
                    </a:xfrm>
                    <a:prstGeom prst="triangle">
                      <a:avLst/>
                    </a:prstGeom>
                    <a:noFill/>
                    <a:ln>
                      <a:gradFill flip="none" rotWithShape="1">
                        <a:gsLst>
                          <a:gs pos="0">
                            <a:srgbClr val="FFF200"/>
                          </a:gs>
                          <a:gs pos="45000">
                            <a:srgbClr val="FF7A00"/>
                          </a:gs>
                          <a:gs pos="70000">
                            <a:srgbClr val="FF0300"/>
                          </a:gs>
                          <a:gs pos="100000">
                            <a:srgbClr val="4D0808"/>
                          </a:gs>
                        </a:gsLst>
                        <a:lin ang="5400000" scaled="0"/>
                        <a:tileRect/>
                      </a:gradFill>
                    </a:ln>
                    <a:effectLst>
                      <a:reflection blurRad="6350" stA="50000" endA="300" endPos="55500" dist="508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grpSp>
              <p:cxnSp>
                <p:nvCxnSpPr>
                  <p:cNvPr id="16" name="Straight Arrow Connector 15"/>
                  <p:cNvCxnSpPr/>
                  <p:nvPr/>
                </p:nvCxnSpPr>
                <p:spPr>
                  <a:xfrm flipV="1">
                    <a:off x="4824352" y="5397739"/>
                    <a:ext cx="3809999" cy="762000"/>
                  </a:xfrm>
                  <a:prstGeom prst="straightConnector1">
                    <a:avLst/>
                  </a:prstGeom>
                  <a:ln>
                    <a:gradFill flip="none" rotWithShape="1">
                      <a:gsLst>
                        <a:gs pos="0">
                          <a:srgbClr val="FFF200"/>
                        </a:gs>
                        <a:gs pos="45000">
                          <a:srgbClr val="FF7A00"/>
                        </a:gs>
                        <a:gs pos="70000">
                          <a:srgbClr val="FF0300"/>
                        </a:gs>
                        <a:gs pos="100000">
                          <a:srgbClr val="4D0808"/>
                        </a:gs>
                      </a:gsLst>
                      <a:path path="shape">
                        <a:fillToRect l="50000" t="50000" r="50000" b="50000"/>
                      </a:path>
                      <a:tileRect/>
                    </a:gradFill>
                    <a:tailEnd type="triangle" w="lg" len="lg"/>
                  </a:ln>
                </p:spPr>
                <p:style>
                  <a:lnRef idx="1">
                    <a:schemeClr val="accent1"/>
                  </a:lnRef>
                  <a:fillRef idx="0">
                    <a:schemeClr val="accent1"/>
                  </a:fillRef>
                  <a:effectRef idx="0">
                    <a:schemeClr val="accent1"/>
                  </a:effectRef>
                  <a:fontRef idx="minor">
                    <a:schemeClr val="tx1"/>
                  </a:fontRef>
                </p:style>
              </p:cxnSp>
            </p:grpSp>
            <p:sp>
              <p:nvSpPr>
                <p:cNvPr id="36" name="TextBox 35"/>
                <p:cNvSpPr txBox="1"/>
                <p:nvPr/>
              </p:nvSpPr>
              <p:spPr>
                <a:xfrm rot="20986231">
                  <a:off x="4945419" y="6063315"/>
                  <a:ext cx="3810000" cy="369332"/>
                </a:xfrm>
                <a:prstGeom prst="rect">
                  <a:avLst/>
                </a:prstGeom>
                <a:noFill/>
              </p:spPr>
              <p:txBody>
                <a:bodyPr wrap="square" rtlCol="0">
                  <a:spAutoFit/>
                </a:bodyPr>
                <a:lstStyle/>
                <a:p>
                  <a:pPr algn="ctr"/>
                  <a:r>
                    <a:rPr lang="en-PH" dirty="0" smtClean="0">
                      <a:solidFill>
                        <a:schemeClr val="accent2">
                          <a:lumMod val="50000"/>
                        </a:schemeClr>
                      </a:solidFill>
                      <a:latin typeface="AR BLANCA" pitchFamily="2" charset="0"/>
                    </a:rPr>
                    <a:t>Frequency</a:t>
                  </a:r>
                </a:p>
              </p:txBody>
            </p:sp>
          </p:grpSp>
          <p:pic>
            <p:nvPicPr>
              <p:cNvPr id="43" name="Picture 42"/>
              <p:cNvPicPr>
                <a:picLocks noChangeAspect="1" noChangeArrowheads="1"/>
              </p:cNvPicPr>
              <p:nvPr/>
            </p:nvPicPr>
            <p:blipFill>
              <a:blip r:embed="rId4" cstate="print"/>
              <a:srcRect/>
              <a:stretch>
                <a:fillRect/>
              </a:stretch>
            </p:blipFill>
            <p:spPr bwMode="auto">
              <a:xfrm>
                <a:off x="3149500" y="-189229"/>
                <a:ext cx="5591307" cy="2819400"/>
              </a:xfrm>
              <a:prstGeom prst="rect">
                <a:avLst/>
              </a:prstGeom>
              <a:noFill/>
              <a:ln w="9525">
                <a:noFill/>
                <a:miter lim="800000"/>
                <a:headEnd/>
                <a:tailEnd/>
              </a:ln>
              <a:effectLst/>
            </p:spPr>
          </p:pic>
        </p:grpSp>
      </p:grpSp>
      <p:sp>
        <p:nvSpPr>
          <p:cNvPr id="23" name="Rectangle 22"/>
          <p:cNvSpPr/>
          <p:nvPr/>
        </p:nvSpPr>
        <p:spPr>
          <a:xfrm>
            <a:off x="2286000" y="6229290"/>
            <a:ext cx="6629400" cy="400110"/>
          </a:xfrm>
          <a:prstGeom prst="rect">
            <a:avLst/>
          </a:prstGeom>
          <a:scene3d>
            <a:camera prst="isometricOffAxis1Right"/>
            <a:lightRig rig="threePt" dir="t"/>
          </a:scene3d>
        </p:spPr>
        <p:txBody>
          <a:bodyPr wrap="square">
            <a:spAutoFit/>
          </a:bodyPr>
          <a:lstStyle/>
          <a:p>
            <a:pPr algn="r"/>
            <a:r>
              <a:rPr lang="en-PH" sz="2000" dirty="0" smtClean="0">
                <a:solidFill>
                  <a:schemeClr val="accent2">
                    <a:lumMod val="50000"/>
                  </a:schemeClr>
                </a:solidFill>
                <a:latin typeface="Agency FB" pitchFamily="34" charset="0"/>
              </a:rPr>
              <a:t>...It cannot remain the story of the elephant and the blind men</a:t>
            </a:r>
          </a:p>
        </p:txBody>
      </p:sp>
      <p:sp>
        <p:nvSpPr>
          <p:cNvPr id="25" name="TextBox 24"/>
          <p:cNvSpPr txBox="1"/>
          <p:nvPr/>
        </p:nvSpPr>
        <p:spPr>
          <a:xfrm>
            <a:off x="457200" y="5467290"/>
            <a:ext cx="3581400" cy="461665"/>
          </a:xfrm>
          <a:prstGeom prst="rect">
            <a:avLst/>
          </a:prstGeom>
          <a:noFill/>
          <a:effectLst>
            <a:reflection blurRad="6350" stA="50000" endA="300" endPos="55500" dist="50800" dir="5400000" sy="-100000" algn="bl" rotWithShape="0"/>
          </a:effectLst>
          <a:scene3d>
            <a:camera prst="isometricLeftDown"/>
            <a:lightRig rig="threePt" dir="t"/>
          </a:scene3d>
        </p:spPr>
        <p:txBody>
          <a:bodyPr wrap="square" rtlCol="0">
            <a:spAutoFit/>
          </a:bodyPr>
          <a:lstStyle/>
          <a:p>
            <a:r>
              <a:rPr lang="en-PH" sz="2400" b="1" dirty="0" smtClean="0">
                <a:solidFill>
                  <a:srgbClr val="FF0000"/>
                </a:solidFill>
                <a:latin typeface="AR BONNIE" pitchFamily="2" charset="0"/>
              </a:rPr>
              <a:t>80</a:t>
            </a:r>
            <a:r>
              <a:rPr lang="en-PH" sz="2400" b="1" dirty="0" smtClean="0">
                <a:solidFill>
                  <a:schemeClr val="bg2">
                    <a:lumMod val="50000"/>
                  </a:schemeClr>
                </a:solidFill>
                <a:latin typeface="AR BONNIE" pitchFamily="2" charset="0"/>
              </a:rPr>
              <a:t>/</a:t>
            </a:r>
            <a:r>
              <a:rPr lang="en-PH" sz="2400" b="1" dirty="0" smtClean="0">
                <a:solidFill>
                  <a:srgbClr val="00B050"/>
                </a:solidFill>
                <a:latin typeface="AR BONNIE" pitchFamily="2" charset="0"/>
              </a:rPr>
              <a:t>20</a:t>
            </a:r>
            <a:r>
              <a:rPr lang="en-PH" sz="2400" b="1" dirty="0" smtClean="0">
                <a:solidFill>
                  <a:schemeClr val="bg2">
                    <a:lumMod val="50000"/>
                  </a:schemeClr>
                </a:solidFill>
                <a:latin typeface="AR BONNIE" pitchFamily="2" charset="0"/>
              </a:rPr>
              <a:t>_</a:t>
            </a:r>
            <a:r>
              <a:rPr lang="en-PH" sz="2400" b="1" dirty="0" smtClean="0">
                <a:solidFill>
                  <a:srgbClr val="FF0000"/>
                </a:solidFill>
                <a:latin typeface="AR BONNIE" pitchFamily="2" charset="0"/>
              </a:rPr>
              <a:t>60</a:t>
            </a:r>
            <a:r>
              <a:rPr lang="en-PH" sz="2400" b="1" dirty="0" smtClean="0">
                <a:solidFill>
                  <a:schemeClr val="bg2">
                    <a:lumMod val="50000"/>
                  </a:schemeClr>
                </a:solidFill>
                <a:latin typeface="AR BONNIE" pitchFamily="2" charset="0"/>
              </a:rPr>
              <a:t>/</a:t>
            </a:r>
            <a:r>
              <a:rPr lang="en-PH" sz="2400" b="1" dirty="0" smtClean="0">
                <a:solidFill>
                  <a:srgbClr val="00B050"/>
                </a:solidFill>
                <a:latin typeface="AR BONNIE" pitchFamily="2" charset="0"/>
              </a:rPr>
              <a:t>40</a:t>
            </a:r>
            <a:r>
              <a:rPr lang="en-PH" sz="2400" b="1" dirty="0" smtClean="0">
                <a:solidFill>
                  <a:schemeClr val="bg2">
                    <a:lumMod val="50000"/>
                  </a:schemeClr>
                </a:solidFill>
                <a:latin typeface="AR BONNIE" pitchFamily="2" charset="0"/>
              </a:rPr>
              <a:t>_</a:t>
            </a:r>
            <a:r>
              <a:rPr lang="en-PH" sz="2400" b="1" dirty="0" smtClean="0">
                <a:solidFill>
                  <a:srgbClr val="C00000"/>
                </a:solidFill>
                <a:latin typeface="AR BONNIE" pitchFamily="2" charset="0"/>
              </a:rPr>
              <a:t>50</a:t>
            </a:r>
            <a:r>
              <a:rPr lang="en-PH" sz="2400" b="1" dirty="0" smtClean="0">
                <a:solidFill>
                  <a:schemeClr val="bg2">
                    <a:lumMod val="50000"/>
                  </a:schemeClr>
                </a:solidFill>
                <a:latin typeface="AR BONNIE" pitchFamily="2" charset="0"/>
              </a:rPr>
              <a:t>/</a:t>
            </a:r>
            <a:r>
              <a:rPr lang="en-PH" sz="2400" b="1" dirty="0" smtClean="0">
                <a:solidFill>
                  <a:srgbClr val="92D050"/>
                </a:solidFill>
                <a:latin typeface="AR BONNIE" pitchFamily="2" charset="0"/>
              </a:rPr>
              <a:t>50</a:t>
            </a:r>
            <a:r>
              <a:rPr lang="en-PH" sz="2400" b="1" dirty="0" smtClean="0">
                <a:solidFill>
                  <a:srgbClr val="FF0000"/>
                </a:solidFill>
                <a:latin typeface="AR BONNIE" pitchFamily="2" charset="0"/>
              </a:rPr>
              <a:t>...</a:t>
            </a:r>
            <a:endParaRPr lang="en-PH" sz="2400" b="1" dirty="0">
              <a:solidFill>
                <a:srgbClr val="FF0000"/>
              </a:solidFill>
              <a:latin typeface="AR BONNIE" pitchFamily="2" charset="0"/>
            </a:endParaRPr>
          </a:p>
        </p:txBody>
      </p:sp>
      <p:sp>
        <p:nvSpPr>
          <p:cNvPr id="24" name="Rectangle 23"/>
          <p:cNvSpPr/>
          <p:nvPr/>
        </p:nvSpPr>
        <p:spPr>
          <a:xfrm>
            <a:off x="381000" y="1752600"/>
            <a:ext cx="2819400" cy="1661993"/>
          </a:xfrm>
          <a:prstGeom prst="rect">
            <a:avLst/>
          </a:prstGeom>
        </p:spPr>
        <p:txBody>
          <a:bodyPr wrap="square">
            <a:spAutoFit/>
          </a:bodyPr>
          <a:lstStyle/>
          <a:p>
            <a:r>
              <a:rPr lang="en-PH" sz="2400" dirty="0" smtClean="0">
                <a:solidFill>
                  <a:schemeClr val="accent2">
                    <a:lumMod val="60000"/>
                    <a:lumOff val="40000"/>
                  </a:schemeClr>
                </a:solidFill>
                <a:latin typeface="BatangChe" pitchFamily="49" charset="-127"/>
                <a:ea typeface="BatangChe" pitchFamily="49" charset="-127"/>
              </a:rPr>
              <a:t>“</a:t>
            </a:r>
            <a:r>
              <a:rPr lang="en-PH" dirty="0" smtClean="0">
                <a:solidFill>
                  <a:schemeClr val="accent2">
                    <a:lumMod val="60000"/>
                    <a:lumOff val="40000"/>
                  </a:schemeClr>
                </a:solidFill>
                <a:latin typeface="BatangChe" pitchFamily="49" charset="-127"/>
                <a:ea typeface="BatangChe" pitchFamily="49" charset="-127"/>
              </a:rPr>
              <a:t>Fractals should be the default, the approximation, the framework.” </a:t>
            </a:r>
            <a:r>
              <a:rPr lang="en-PH" sz="2400" dirty="0" smtClean="0">
                <a:solidFill>
                  <a:schemeClr val="accent2">
                    <a:lumMod val="60000"/>
                    <a:lumOff val="40000"/>
                  </a:schemeClr>
                </a:solidFill>
                <a:latin typeface="BatangChe" pitchFamily="49" charset="-127"/>
                <a:ea typeface="BatangChe" pitchFamily="49" charset="-127"/>
              </a:rPr>
              <a:t>- </a:t>
            </a:r>
            <a:r>
              <a:rPr lang="en-PH" b="1" dirty="0" smtClean="0">
                <a:solidFill>
                  <a:schemeClr val="accent2">
                    <a:lumMod val="60000"/>
                    <a:lumOff val="40000"/>
                  </a:schemeClr>
                </a:solidFill>
                <a:latin typeface="BatangChe" pitchFamily="49" charset="-127"/>
                <a:ea typeface="BatangChe" pitchFamily="49" charset="-127"/>
              </a:rPr>
              <a:t>Nassim Nicholas Taleb.</a:t>
            </a:r>
            <a:endParaRPr lang="en-PH" sz="2400" b="1" dirty="0" smtClean="0">
              <a:solidFill>
                <a:schemeClr val="accent2">
                  <a:lumMod val="60000"/>
                  <a:lumOff val="40000"/>
                </a:schemeClr>
              </a:solidFill>
              <a:latin typeface="BatangChe" pitchFamily="49" charset="-127"/>
              <a:ea typeface="BatangChe" pitchFamily="49" charset="-127"/>
            </a:endParaRPr>
          </a:p>
        </p:txBody>
      </p:sp>
      <p:grpSp>
        <p:nvGrpSpPr>
          <p:cNvPr id="26" name="Group 25"/>
          <p:cNvGrpSpPr>
            <a:grpSpLocks noChangeAspect="1"/>
          </p:cNvGrpSpPr>
          <p:nvPr/>
        </p:nvGrpSpPr>
        <p:grpSpPr>
          <a:xfrm>
            <a:off x="609600" y="6248400"/>
            <a:ext cx="419100" cy="190500"/>
            <a:chOff x="609600" y="6096000"/>
            <a:chExt cx="838200" cy="381000"/>
          </a:xfrm>
        </p:grpSpPr>
        <p:sp>
          <p:nvSpPr>
            <p:cNvPr id="27" name="Oval 26"/>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8" name="Oval 27"/>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9" name="Oval 28"/>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2400" y="663714"/>
            <a:ext cx="8686800" cy="707886"/>
          </a:xfrm>
          <a:prstGeom prst="rect">
            <a:avLst/>
          </a:prstGeom>
          <a:noFill/>
        </p:spPr>
        <p:txBody>
          <a:bodyPr wrap="square" rtlCol="0">
            <a:spAutoFit/>
          </a:bodyPr>
          <a:lstStyle/>
          <a:p>
            <a:pPr marL="457200" indent="-457200">
              <a:buFont typeface="+mj-lt"/>
              <a:buAutoNum type="arabicParenR"/>
            </a:pPr>
            <a:r>
              <a:rPr lang="en-US" sz="2000" dirty="0" smtClean="0">
                <a:solidFill>
                  <a:schemeClr val="accent2">
                    <a:lumMod val="50000"/>
                  </a:schemeClr>
                </a:solidFill>
                <a:latin typeface="Agency FB" pitchFamily="34" charset="0"/>
              </a:rPr>
              <a:t>Regardless of how orders flow through (the different </a:t>
            </a:r>
            <a:r>
              <a:rPr lang="en-US" sz="2000" b="1" dirty="0" smtClean="0">
                <a:solidFill>
                  <a:schemeClr val="accent2">
                    <a:lumMod val="50000"/>
                  </a:schemeClr>
                </a:solidFill>
                <a:latin typeface="Agency FB" pitchFamily="34" charset="0"/>
              </a:rPr>
              <a:t>dialects</a:t>
            </a:r>
            <a:r>
              <a:rPr lang="en-US" sz="2000" dirty="0" smtClean="0">
                <a:solidFill>
                  <a:schemeClr val="accent2">
                    <a:lumMod val="50000"/>
                  </a:schemeClr>
                </a:solidFill>
                <a:latin typeface="Agency FB" pitchFamily="34" charset="0"/>
              </a:rPr>
              <a:t> of) an electronic trading system, in the end, there must be a </a:t>
            </a:r>
            <a:r>
              <a:rPr lang="en-US" sz="2000" b="1" dirty="0" smtClean="0">
                <a:solidFill>
                  <a:schemeClr val="accent2">
                    <a:lumMod val="50000"/>
                  </a:schemeClr>
                </a:solidFill>
                <a:latin typeface="Agency FB" pitchFamily="34" charset="0"/>
              </a:rPr>
              <a:t>matching protocol </a:t>
            </a:r>
            <a:r>
              <a:rPr lang="en-US" sz="2000" dirty="0" smtClean="0">
                <a:solidFill>
                  <a:schemeClr val="accent2">
                    <a:lumMod val="50000"/>
                  </a:schemeClr>
                </a:solidFill>
                <a:latin typeface="Agency FB" pitchFamily="34" charset="0"/>
              </a:rPr>
              <a:t>that simplifies the interface between </a:t>
            </a:r>
            <a:r>
              <a:rPr lang="en-US" sz="2000" b="1" dirty="0" smtClean="0">
                <a:solidFill>
                  <a:srgbClr val="00B050"/>
                </a:solidFill>
                <a:latin typeface="Agency FB" pitchFamily="34" charset="0"/>
              </a:rPr>
              <a:t>bids</a:t>
            </a:r>
            <a:r>
              <a:rPr lang="en-US" sz="2000" dirty="0" smtClean="0">
                <a:solidFill>
                  <a:schemeClr val="accent2">
                    <a:lumMod val="50000"/>
                  </a:schemeClr>
                </a:solidFill>
                <a:latin typeface="Agency FB" pitchFamily="34" charset="0"/>
              </a:rPr>
              <a:t> and </a:t>
            </a:r>
            <a:r>
              <a:rPr lang="en-US" sz="2000" b="1" dirty="0" smtClean="0">
                <a:solidFill>
                  <a:srgbClr val="FF0000"/>
                </a:solidFill>
                <a:latin typeface="Agency FB" pitchFamily="34" charset="0"/>
              </a:rPr>
              <a:t>offers</a:t>
            </a:r>
            <a:r>
              <a:rPr lang="en-US" sz="2000" dirty="0" smtClean="0">
                <a:solidFill>
                  <a:schemeClr val="accent2">
                    <a:lumMod val="50000"/>
                  </a:schemeClr>
                </a:solidFill>
                <a:latin typeface="Agency FB" pitchFamily="34" charset="0"/>
              </a:rPr>
              <a:t>. </a:t>
            </a:r>
            <a:endParaRPr lang="en-PH" sz="2000" dirty="0" smtClean="0">
              <a:solidFill>
                <a:schemeClr val="accent2">
                  <a:lumMod val="50000"/>
                </a:schemeClr>
              </a:solidFill>
              <a:latin typeface="Agency FB" pitchFamily="34" charset="0"/>
            </a:endParaRPr>
          </a:p>
        </p:txBody>
      </p:sp>
      <p:sp>
        <p:nvSpPr>
          <p:cNvPr id="6" name="Rectangle 5"/>
          <p:cNvSpPr/>
          <p:nvPr/>
        </p:nvSpPr>
        <p:spPr>
          <a:xfrm>
            <a:off x="5791200" y="1676400"/>
            <a:ext cx="3124200" cy="3477875"/>
          </a:xfrm>
          <a:prstGeom prst="rect">
            <a:avLst/>
          </a:prstGeom>
        </p:spPr>
        <p:txBody>
          <a:bodyPr wrap="square">
            <a:spAutoFit/>
          </a:bodyPr>
          <a:lstStyle/>
          <a:p>
            <a:pPr marL="457200" indent="-457200">
              <a:buFont typeface="+mj-lt"/>
              <a:buAutoNum type="arabicParenR" startAt="2"/>
            </a:pPr>
            <a:r>
              <a:rPr lang="en-US" sz="2000" dirty="0" smtClean="0">
                <a:solidFill>
                  <a:schemeClr val="accent2">
                    <a:lumMod val="50000"/>
                  </a:schemeClr>
                </a:solidFill>
                <a:latin typeface="Agency FB" pitchFamily="34" charset="0"/>
              </a:rPr>
              <a:t>For this model, the lowest </a:t>
            </a:r>
            <a:r>
              <a:rPr lang="en-US" sz="2000" b="1" dirty="0" smtClean="0">
                <a:solidFill>
                  <a:schemeClr val="accent2">
                    <a:lumMod val="50000"/>
                  </a:schemeClr>
                </a:solidFill>
                <a:latin typeface="Agency FB" pitchFamily="34" charset="0"/>
              </a:rPr>
              <a:t>offers</a:t>
            </a:r>
            <a:r>
              <a:rPr lang="en-US" sz="2000" dirty="0" smtClean="0">
                <a:solidFill>
                  <a:schemeClr val="accent2">
                    <a:lumMod val="50000"/>
                  </a:schemeClr>
                </a:solidFill>
                <a:latin typeface="Agency FB" pitchFamily="34" charset="0"/>
              </a:rPr>
              <a:t> frontend an array of sell orders to match  an array of buy orders – with the highest </a:t>
            </a:r>
            <a:r>
              <a:rPr lang="en-US" sz="2000" b="1" dirty="0" smtClean="0">
                <a:solidFill>
                  <a:schemeClr val="accent2">
                    <a:lumMod val="50000"/>
                  </a:schemeClr>
                </a:solidFill>
                <a:latin typeface="Agency FB" pitchFamily="34" charset="0"/>
              </a:rPr>
              <a:t>bids</a:t>
            </a:r>
            <a:r>
              <a:rPr lang="en-US" sz="2000" dirty="0" smtClean="0">
                <a:solidFill>
                  <a:schemeClr val="accent2">
                    <a:lumMod val="50000"/>
                  </a:schemeClr>
                </a:solidFill>
                <a:latin typeface="Agency FB" pitchFamily="34" charset="0"/>
              </a:rPr>
              <a:t> at the front end. </a:t>
            </a:r>
            <a:r>
              <a:rPr lang="en-PH" sz="2000" dirty="0" smtClean="0">
                <a:solidFill>
                  <a:schemeClr val="accent2">
                    <a:lumMod val="50000"/>
                  </a:schemeClr>
                </a:solidFill>
                <a:latin typeface="Agency FB" pitchFamily="34" charset="0"/>
              </a:rPr>
              <a:t>And this applies across variable chunks of orders</a:t>
            </a:r>
            <a:r>
              <a:rPr lang="en-US" sz="2000" dirty="0" smtClean="0">
                <a:solidFill>
                  <a:schemeClr val="accent2">
                    <a:lumMod val="50000"/>
                  </a:schemeClr>
                </a:solidFill>
                <a:latin typeface="Agency FB" pitchFamily="34" charset="0"/>
              </a:rPr>
              <a:t> reaching the market between session open and close (and combining with existing orders). </a:t>
            </a:r>
            <a:endParaRPr lang="en-PH" sz="2000" dirty="0">
              <a:solidFill>
                <a:schemeClr val="accent2">
                  <a:lumMod val="50000"/>
                </a:schemeClr>
              </a:solidFill>
              <a:latin typeface="Agency FB" pitchFamily="34" charset="0"/>
            </a:endParaRPr>
          </a:p>
        </p:txBody>
      </p:sp>
      <p:pic>
        <p:nvPicPr>
          <p:cNvPr id="2053" name="Picture 5"/>
          <p:cNvPicPr>
            <a:picLocks noChangeAspect="1" noChangeArrowheads="1"/>
          </p:cNvPicPr>
          <p:nvPr/>
        </p:nvPicPr>
        <p:blipFill>
          <a:blip r:embed="rId3" cstate="print"/>
          <a:srcRect/>
          <a:stretch>
            <a:fillRect/>
          </a:stretch>
        </p:blipFill>
        <p:spPr bwMode="auto">
          <a:xfrm>
            <a:off x="685800" y="1480962"/>
            <a:ext cx="5747502" cy="4014564"/>
          </a:xfrm>
          <a:prstGeom prst="rect">
            <a:avLst/>
          </a:prstGeom>
          <a:noFill/>
          <a:ln w="9525">
            <a:noFill/>
            <a:miter lim="800000"/>
            <a:headEnd/>
            <a:tailEnd/>
          </a:ln>
          <a:effectLst/>
        </p:spPr>
      </p:pic>
      <p:sp>
        <p:nvSpPr>
          <p:cNvPr id="8" name="TextBox 7"/>
          <p:cNvSpPr txBox="1"/>
          <p:nvPr/>
        </p:nvSpPr>
        <p:spPr>
          <a:xfrm>
            <a:off x="685800" y="152400"/>
            <a:ext cx="3048000" cy="461665"/>
          </a:xfrm>
          <a:prstGeom prst="rect">
            <a:avLst/>
          </a:prstGeom>
          <a:noFill/>
        </p:spPr>
        <p:txBody>
          <a:bodyPr wrap="square" rtlCol="0">
            <a:spAutoFit/>
          </a:bodyPr>
          <a:lstStyle/>
          <a:p>
            <a:r>
              <a:rPr lang="en-PH" sz="2400" b="1" dirty="0" smtClean="0">
                <a:solidFill>
                  <a:schemeClr val="accent2">
                    <a:lumMod val="50000"/>
                  </a:schemeClr>
                </a:solidFill>
                <a:latin typeface="AR BONNIE" pitchFamily="2" charset="0"/>
              </a:rPr>
              <a:t>Market Microstructure</a:t>
            </a:r>
            <a:endParaRPr lang="en-PH" sz="2400" b="1" dirty="0">
              <a:solidFill>
                <a:schemeClr val="accent2">
                  <a:lumMod val="50000"/>
                </a:schemeClr>
              </a:solidFill>
              <a:latin typeface="AR BONNIE" pitchFamily="2" charset="0"/>
            </a:endParaRPr>
          </a:p>
        </p:txBody>
      </p:sp>
      <p:sp>
        <p:nvSpPr>
          <p:cNvPr id="9" name="TextBox 8"/>
          <p:cNvSpPr txBox="1"/>
          <p:nvPr/>
        </p:nvSpPr>
        <p:spPr>
          <a:xfrm>
            <a:off x="228600" y="5410200"/>
            <a:ext cx="8610600" cy="1015663"/>
          </a:xfrm>
          <a:prstGeom prst="rect">
            <a:avLst/>
          </a:prstGeom>
          <a:noFill/>
        </p:spPr>
        <p:txBody>
          <a:bodyPr wrap="square" rtlCol="0">
            <a:spAutoFit/>
          </a:bodyPr>
          <a:lstStyle/>
          <a:p>
            <a:pPr marL="342900" indent="-342900">
              <a:buFont typeface="+mj-lt"/>
              <a:buAutoNum type="arabicParenR" startAt="3"/>
            </a:pPr>
            <a:r>
              <a:rPr lang="en-US" sz="2000" dirty="0" smtClean="0">
                <a:solidFill>
                  <a:schemeClr val="accent2">
                    <a:lumMod val="50000"/>
                  </a:schemeClr>
                </a:solidFill>
                <a:latin typeface="Agency FB" pitchFamily="34" charset="0"/>
              </a:rPr>
              <a:t>In processing chunks, elements either side of the market (bids/offers) are spaced by point value (and </a:t>
            </a:r>
            <a:r>
              <a:rPr lang="en-US" sz="2000" b="1" dirty="0" smtClean="0">
                <a:solidFill>
                  <a:schemeClr val="accent2">
                    <a:lumMod val="50000"/>
                  </a:schemeClr>
                </a:solidFill>
                <a:latin typeface="Agency FB" pitchFamily="34" charset="0"/>
              </a:rPr>
              <a:t>order size</a:t>
            </a:r>
            <a:r>
              <a:rPr lang="en-US" sz="2000" dirty="0" smtClean="0">
                <a:solidFill>
                  <a:schemeClr val="accent2">
                    <a:lumMod val="50000"/>
                  </a:schemeClr>
                </a:solidFill>
                <a:latin typeface="Agency FB" pitchFamily="34" charset="0"/>
              </a:rPr>
              <a:t>) and therefore dynamically define </a:t>
            </a:r>
            <a:r>
              <a:rPr lang="en-US" sz="2000" b="1" dirty="0" smtClean="0">
                <a:solidFill>
                  <a:schemeClr val="accent2">
                    <a:lumMod val="50000"/>
                  </a:schemeClr>
                </a:solidFill>
                <a:latin typeface="Agency FB" pitchFamily="34" charset="0"/>
              </a:rPr>
              <a:t>“demand and supply schedules”. </a:t>
            </a:r>
            <a:r>
              <a:rPr lang="en-US" sz="2000" dirty="0" smtClean="0">
                <a:solidFill>
                  <a:schemeClr val="accent2">
                    <a:lumMod val="50000"/>
                  </a:schemeClr>
                </a:solidFill>
                <a:latin typeface="Agency FB" pitchFamily="34" charset="0"/>
              </a:rPr>
              <a:t>So, these are vigorously populating ranges in market time that generate many changing variables…</a:t>
            </a:r>
            <a:endParaRPr lang="en-PH" sz="2000" dirty="0">
              <a:solidFill>
                <a:schemeClr val="accent2">
                  <a:lumMod val="50000"/>
                </a:schemeClr>
              </a:solidFill>
              <a:latin typeface="Agency FB" pitchFamily="34" charset="0"/>
            </a:endParaRPr>
          </a:p>
        </p:txBody>
      </p:sp>
      <p:grpSp>
        <p:nvGrpSpPr>
          <p:cNvPr id="7" name="Group 6"/>
          <p:cNvGrpSpPr>
            <a:grpSpLocks noChangeAspect="1"/>
          </p:cNvGrpSpPr>
          <p:nvPr/>
        </p:nvGrpSpPr>
        <p:grpSpPr>
          <a:xfrm>
            <a:off x="8039100" y="381000"/>
            <a:ext cx="419100" cy="190500"/>
            <a:chOff x="609600" y="6096000"/>
            <a:chExt cx="838200" cy="381000"/>
          </a:xfrm>
        </p:grpSpPr>
        <p:sp>
          <p:nvSpPr>
            <p:cNvPr id="10" name="Oval 9"/>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1" name="Oval 10"/>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2" name="Oval 11"/>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4800" y="5936159"/>
            <a:ext cx="7924800" cy="769441"/>
          </a:xfrm>
          <a:prstGeom prst="rect">
            <a:avLst/>
          </a:prstGeom>
        </p:spPr>
        <p:txBody>
          <a:bodyPr wrap="square">
            <a:spAutoFit/>
          </a:bodyPr>
          <a:lstStyle/>
          <a:p>
            <a:pPr marL="457200" indent="-457200">
              <a:buFont typeface="+mj-lt"/>
              <a:buAutoNum type="arabicParenR" startAt="2"/>
            </a:pPr>
            <a:r>
              <a:rPr lang="en-US" sz="2000" dirty="0" smtClean="0">
                <a:solidFill>
                  <a:schemeClr val="accent2">
                    <a:lumMod val="50000"/>
                  </a:schemeClr>
                </a:solidFill>
                <a:latin typeface="Agency FB" pitchFamily="34" charset="0"/>
              </a:rPr>
              <a:t>Clearly, not only can we visualize the movements implied, etc from this basic order matching scheme, but we can infer from this what is a </a:t>
            </a:r>
            <a:r>
              <a:rPr lang="en-US" sz="2400" b="1" dirty="0" smtClean="0">
                <a:solidFill>
                  <a:schemeClr val="accent2">
                    <a:lumMod val="50000"/>
                  </a:schemeClr>
                </a:solidFill>
                <a:latin typeface="Agency FB" pitchFamily="34" charset="0"/>
              </a:rPr>
              <a:t>pivot</a:t>
            </a:r>
            <a:r>
              <a:rPr lang="en-US" sz="2400" dirty="0" smtClean="0">
                <a:solidFill>
                  <a:schemeClr val="accent2">
                    <a:lumMod val="50000"/>
                  </a:schemeClr>
                </a:solidFill>
                <a:latin typeface="Agency FB" pitchFamily="34" charset="0"/>
              </a:rPr>
              <a:t>. </a:t>
            </a:r>
            <a:endParaRPr lang="en-PH" sz="2000" dirty="0" smtClean="0">
              <a:solidFill>
                <a:schemeClr val="accent2">
                  <a:lumMod val="50000"/>
                </a:schemeClr>
              </a:solidFill>
              <a:latin typeface="Agency FB" pitchFamily="34" charset="0"/>
            </a:endParaRPr>
          </a:p>
        </p:txBody>
      </p:sp>
      <p:pic>
        <p:nvPicPr>
          <p:cNvPr id="3076" name="Picture 4"/>
          <p:cNvPicPr>
            <a:picLocks noChangeAspect="1" noChangeArrowheads="1"/>
          </p:cNvPicPr>
          <p:nvPr/>
        </p:nvPicPr>
        <p:blipFill>
          <a:blip r:embed="rId2" cstate="print"/>
          <a:srcRect/>
          <a:stretch>
            <a:fillRect/>
          </a:stretch>
        </p:blipFill>
        <p:spPr bwMode="auto">
          <a:xfrm>
            <a:off x="838200" y="2046149"/>
            <a:ext cx="4598002" cy="3211651"/>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FFC000">
                <a:alpha val="40000"/>
              </a:srgbClr>
            </a:outerShdw>
          </a:effectLst>
        </p:spPr>
      </p:pic>
      <p:sp>
        <p:nvSpPr>
          <p:cNvPr id="7" name="Rectangle 6"/>
          <p:cNvSpPr/>
          <p:nvPr/>
        </p:nvSpPr>
        <p:spPr>
          <a:xfrm>
            <a:off x="5943600" y="1371600"/>
            <a:ext cx="2971800" cy="4401205"/>
          </a:xfrm>
          <a:prstGeom prst="rect">
            <a:avLst/>
          </a:prstGeom>
        </p:spPr>
        <p:txBody>
          <a:bodyPr wrap="square">
            <a:spAutoFit/>
          </a:bodyPr>
          <a:lstStyle/>
          <a:p>
            <a:pPr marL="457200" indent="-457200">
              <a:buFont typeface="+mj-lt"/>
              <a:buAutoNum type="arabicParenR"/>
            </a:pPr>
            <a:r>
              <a:rPr lang="en-US" sz="2000" dirty="0" smtClean="0">
                <a:solidFill>
                  <a:schemeClr val="accent2">
                    <a:lumMod val="50000"/>
                  </a:schemeClr>
                </a:solidFill>
                <a:latin typeface="Agency FB" pitchFamily="34" charset="0"/>
              </a:rPr>
              <a:t>In other words, this algorithmically driven matching engine defines an intensely unstable scheme in dynamically processing latent </a:t>
            </a:r>
            <a:r>
              <a:rPr lang="en-US" sz="2000" b="1" dirty="0" smtClean="0">
                <a:solidFill>
                  <a:schemeClr val="accent2">
                    <a:lumMod val="50000"/>
                  </a:schemeClr>
                </a:solidFill>
                <a:latin typeface="Agency FB" pitchFamily="34" charset="0"/>
              </a:rPr>
              <a:t>“demand and supply curves” </a:t>
            </a:r>
            <a:r>
              <a:rPr lang="en-US" sz="2000" dirty="0" smtClean="0">
                <a:solidFill>
                  <a:schemeClr val="accent2">
                    <a:lumMod val="50000"/>
                  </a:schemeClr>
                </a:solidFill>
                <a:latin typeface="Agency FB" pitchFamily="34" charset="0"/>
              </a:rPr>
              <a:t>in market time. Importantly (and as we show next), the output of this process per interval, is simply </a:t>
            </a:r>
            <a:r>
              <a:rPr lang="en-US" sz="2000" b="1" dirty="0" smtClean="0">
                <a:solidFill>
                  <a:schemeClr val="accent2">
                    <a:lumMod val="50000"/>
                  </a:schemeClr>
                </a:solidFill>
                <a:latin typeface="Agency FB" pitchFamily="34" charset="0"/>
              </a:rPr>
              <a:t>market clearing; </a:t>
            </a:r>
            <a:r>
              <a:rPr lang="en-US" sz="2000" dirty="0" smtClean="0">
                <a:solidFill>
                  <a:schemeClr val="accent2">
                    <a:lumMod val="50000"/>
                  </a:schemeClr>
                </a:solidFill>
                <a:latin typeface="Agency FB" pitchFamily="34" charset="0"/>
              </a:rPr>
              <a:t>which information then feeds trader reaction over the same intervals.  </a:t>
            </a:r>
            <a:endParaRPr lang="en-PH" sz="2000" dirty="0" smtClean="0">
              <a:solidFill>
                <a:schemeClr val="accent2">
                  <a:lumMod val="50000"/>
                </a:schemeClr>
              </a:solidFill>
              <a:latin typeface="Agency FB" pitchFamily="34" charset="0"/>
            </a:endParaRPr>
          </a:p>
        </p:txBody>
      </p:sp>
      <p:sp>
        <p:nvSpPr>
          <p:cNvPr id="8" name="TextBox 7"/>
          <p:cNvSpPr txBox="1"/>
          <p:nvPr/>
        </p:nvSpPr>
        <p:spPr>
          <a:xfrm>
            <a:off x="152400" y="228600"/>
            <a:ext cx="8915400" cy="1015663"/>
          </a:xfrm>
          <a:prstGeom prst="rect">
            <a:avLst/>
          </a:prstGeom>
          <a:noFill/>
        </p:spPr>
        <p:txBody>
          <a:bodyPr wrap="square" rtlCol="0">
            <a:spAutoFit/>
          </a:bodyPr>
          <a:lstStyle/>
          <a:p>
            <a:pPr marL="457200" indent="-457200">
              <a:buFont typeface="+mj-lt"/>
              <a:buAutoNum type="arabicParenR" startAt="3"/>
            </a:pPr>
            <a:r>
              <a:rPr lang="en-US" sz="2000" dirty="0" smtClean="0">
                <a:solidFill>
                  <a:schemeClr val="accent2">
                    <a:lumMod val="50000"/>
                  </a:schemeClr>
                </a:solidFill>
                <a:latin typeface="Agency FB" pitchFamily="34" charset="0"/>
              </a:rPr>
              <a:t>Cont’d, …and as a result, we have a myriad of sources per interval of not so obvious fluctuations defining the price curve in real-time (in addition to the more obvious one we describe further on). This state reflects something called intermittency (or aperiodic cyclicality - the signature sign of chaos).</a:t>
            </a:r>
            <a:endParaRPr lang="en-PH" sz="2000" dirty="0">
              <a:solidFill>
                <a:schemeClr val="accent2">
                  <a:lumMod val="50000"/>
                </a:schemeClr>
              </a:solidFill>
              <a:latin typeface="Agency FB" pitchFamily="34" charset="0"/>
            </a:endParaRPr>
          </a:p>
        </p:txBody>
      </p:sp>
      <p:grpSp>
        <p:nvGrpSpPr>
          <p:cNvPr id="6" name="Group 5"/>
          <p:cNvGrpSpPr>
            <a:grpSpLocks noChangeAspect="1"/>
          </p:cNvGrpSpPr>
          <p:nvPr/>
        </p:nvGrpSpPr>
        <p:grpSpPr>
          <a:xfrm>
            <a:off x="8420100" y="190500"/>
            <a:ext cx="419100" cy="190500"/>
            <a:chOff x="609600" y="6096000"/>
            <a:chExt cx="838200" cy="381000"/>
          </a:xfrm>
        </p:grpSpPr>
        <p:sp>
          <p:nvSpPr>
            <p:cNvPr id="9" name="Oval 8"/>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 name="Oval 9"/>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1" name="Oval 10"/>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735998" y="1600200"/>
            <a:ext cx="4598002" cy="3211651"/>
          </a:xfrm>
          <a:prstGeom prst="rect">
            <a:avLst/>
          </a:prstGeom>
          <a:solidFill>
            <a:schemeClr val="tx1">
              <a:lumMod val="95000"/>
              <a:lumOff val="5000"/>
            </a:schemeClr>
          </a:solidFill>
          <a:ln w="444500" cap="sq">
            <a:solidFill>
              <a:srgbClr val="000000"/>
            </a:solidFill>
            <a:miter lim="800000"/>
          </a:ln>
          <a:effectLst>
            <a:outerShdw blurRad="254000" dist="190500" dir="2700000" sy="90000" algn="bl" rotWithShape="0">
              <a:srgbClr val="FFC000">
                <a:alpha val="40000"/>
              </a:srgbClr>
            </a:outerShdw>
          </a:effectLst>
        </p:spPr>
      </p:pic>
      <p:sp>
        <p:nvSpPr>
          <p:cNvPr id="30" name="TextBox 29"/>
          <p:cNvSpPr txBox="1"/>
          <p:nvPr/>
        </p:nvSpPr>
        <p:spPr>
          <a:xfrm>
            <a:off x="228600" y="152400"/>
            <a:ext cx="8763000" cy="1323439"/>
          </a:xfrm>
          <a:prstGeom prst="rect">
            <a:avLst/>
          </a:prstGeom>
          <a:noFill/>
        </p:spPr>
        <p:txBody>
          <a:bodyPr wrap="square" rtlCol="0">
            <a:spAutoFit/>
          </a:bodyPr>
          <a:lstStyle/>
          <a:p>
            <a:pPr marL="342900" indent="-342900">
              <a:buFont typeface="+mj-lt"/>
              <a:buAutoNum type="arabicParenR"/>
            </a:pPr>
            <a:r>
              <a:rPr lang="en-US" sz="2000" dirty="0" smtClean="0">
                <a:solidFill>
                  <a:schemeClr val="accent2">
                    <a:lumMod val="50000"/>
                  </a:schemeClr>
                </a:solidFill>
                <a:latin typeface="Agency FB" pitchFamily="34" charset="0"/>
              </a:rPr>
              <a:t>A pivot then, is that </a:t>
            </a:r>
            <a:r>
              <a:rPr lang="en-US" sz="2000" b="1" dirty="0" smtClean="0">
                <a:solidFill>
                  <a:schemeClr val="accent2">
                    <a:lumMod val="50000"/>
                  </a:schemeClr>
                </a:solidFill>
                <a:latin typeface="Agency FB" pitchFamily="34" charset="0"/>
              </a:rPr>
              <a:t>clearing price </a:t>
            </a:r>
            <a:r>
              <a:rPr lang="en-US" sz="2000" dirty="0" smtClean="0">
                <a:solidFill>
                  <a:schemeClr val="accent2">
                    <a:lumMod val="50000"/>
                  </a:schemeClr>
                </a:solidFill>
                <a:latin typeface="Agency FB" pitchFamily="34" charset="0"/>
              </a:rPr>
              <a:t>point (order book level), that exhausts two matched (oppositely signed) arrays, where there are no further matches ahead in the current interval, or in such proximity, as to sustain an </a:t>
            </a:r>
            <a:r>
              <a:rPr lang="en-US" sz="2000" b="1" dirty="0" smtClean="0">
                <a:solidFill>
                  <a:schemeClr val="accent2">
                    <a:lumMod val="50000"/>
                  </a:schemeClr>
                </a:solidFill>
                <a:latin typeface="Agency FB" pitchFamily="34" charset="0"/>
              </a:rPr>
              <a:t>initial direction</a:t>
            </a:r>
            <a:r>
              <a:rPr lang="en-US" sz="2000" dirty="0" smtClean="0">
                <a:solidFill>
                  <a:schemeClr val="accent2">
                    <a:lumMod val="50000"/>
                  </a:schemeClr>
                </a:solidFill>
                <a:latin typeface="Agency FB" pitchFamily="34" charset="0"/>
              </a:rPr>
              <a:t>. </a:t>
            </a:r>
            <a:endParaRPr lang="en-PH" sz="2000" dirty="0" smtClean="0">
              <a:solidFill>
                <a:schemeClr val="accent2">
                  <a:lumMod val="50000"/>
                </a:schemeClr>
              </a:solidFill>
              <a:latin typeface="Agency FB" pitchFamily="34" charset="0"/>
            </a:endParaRPr>
          </a:p>
          <a:p>
            <a:pPr marL="342900" indent="-342900">
              <a:buFont typeface="+mj-lt"/>
              <a:buAutoNum type="arabicParenR"/>
            </a:pPr>
            <a:endParaRPr lang="en-PH" sz="2000" dirty="0">
              <a:solidFill>
                <a:schemeClr val="accent2">
                  <a:lumMod val="50000"/>
                </a:schemeClr>
              </a:solidFill>
              <a:latin typeface="Agency FB" pitchFamily="34" charset="0"/>
            </a:endParaRPr>
          </a:p>
        </p:txBody>
      </p:sp>
      <p:sp>
        <p:nvSpPr>
          <p:cNvPr id="31" name="Rectangle 30"/>
          <p:cNvSpPr/>
          <p:nvPr/>
        </p:nvSpPr>
        <p:spPr>
          <a:xfrm>
            <a:off x="5943600" y="1319748"/>
            <a:ext cx="2895600" cy="3785652"/>
          </a:xfrm>
          <a:prstGeom prst="rect">
            <a:avLst/>
          </a:prstGeom>
        </p:spPr>
        <p:txBody>
          <a:bodyPr wrap="square">
            <a:spAutoFit/>
          </a:bodyPr>
          <a:lstStyle/>
          <a:p>
            <a:pPr marL="342900" indent="-342900">
              <a:buFont typeface="+mj-lt"/>
              <a:buAutoNum type="arabicParenR" startAt="2"/>
            </a:pPr>
            <a:r>
              <a:rPr lang="en-US" sz="2000" dirty="0" smtClean="0">
                <a:solidFill>
                  <a:schemeClr val="accent2">
                    <a:lumMod val="50000"/>
                  </a:schemeClr>
                </a:solidFill>
                <a:latin typeface="Agency FB" pitchFamily="34" charset="0"/>
              </a:rPr>
              <a:t>We of course abstract from the fact that limit orders provide liquidity and market orders consume liquidity. But as long as a current range is actively populating with orders (i.e. orders are queued either side of the market), the range is not cleared and a pivot is not established to enable a reversal in such a range.  </a:t>
            </a:r>
            <a:endParaRPr lang="en-PH" sz="2000" dirty="0">
              <a:solidFill>
                <a:schemeClr val="accent2">
                  <a:lumMod val="50000"/>
                </a:schemeClr>
              </a:solidFill>
              <a:latin typeface="Agency FB" pitchFamily="34" charset="0"/>
            </a:endParaRPr>
          </a:p>
        </p:txBody>
      </p:sp>
      <p:sp>
        <p:nvSpPr>
          <p:cNvPr id="32" name="Rectangle 31"/>
          <p:cNvSpPr/>
          <p:nvPr/>
        </p:nvSpPr>
        <p:spPr>
          <a:xfrm>
            <a:off x="63500" y="5346700"/>
            <a:ext cx="8991600" cy="1323439"/>
          </a:xfrm>
          <a:prstGeom prst="rect">
            <a:avLst/>
          </a:prstGeom>
        </p:spPr>
        <p:txBody>
          <a:bodyPr wrap="square">
            <a:spAutoFit/>
          </a:bodyPr>
          <a:lstStyle/>
          <a:p>
            <a:pPr marL="342900" indent="-342900">
              <a:buFont typeface="+mj-lt"/>
              <a:buAutoNum type="arabicParenR" startAt="3"/>
            </a:pPr>
            <a:r>
              <a:rPr lang="en-US" sz="2000" dirty="0" smtClean="0">
                <a:solidFill>
                  <a:schemeClr val="accent2">
                    <a:lumMod val="50000"/>
                  </a:schemeClr>
                </a:solidFill>
                <a:latin typeface="Agency FB" pitchFamily="34" charset="0"/>
              </a:rPr>
              <a:t>Therefore, a pivot occurs, if the market exhausts oppositely signed arrays at a price point (order book level), with “</a:t>
            </a:r>
            <a:r>
              <a:rPr lang="en-US" sz="2000" b="1" dirty="0" smtClean="0">
                <a:solidFill>
                  <a:schemeClr val="accent2">
                    <a:lumMod val="50000"/>
                  </a:schemeClr>
                </a:solidFill>
                <a:latin typeface="Agency FB" pitchFamily="34" charset="0"/>
              </a:rPr>
              <a:t>momentum”</a:t>
            </a:r>
            <a:r>
              <a:rPr lang="en-US" sz="2000" dirty="0" smtClean="0">
                <a:solidFill>
                  <a:schemeClr val="accent2">
                    <a:lumMod val="50000"/>
                  </a:schemeClr>
                </a:solidFill>
                <a:latin typeface="Agency FB" pitchFamily="34" charset="0"/>
              </a:rPr>
              <a:t> (active queue) still on one side to reach a </a:t>
            </a:r>
            <a:r>
              <a:rPr lang="en-US" sz="2000" b="1" dirty="0" smtClean="0">
                <a:solidFill>
                  <a:schemeClr val="accent2">
                    <a:lumMod val="50000"/>
                  </a:schemeClr>
                </a:solidFill>
                <a:latin typeface="Agency FB" pitchFamily="34" charset="0"/>
              </a:rPr>
              <a:t>“new” </a:t>
            </a:r>
            <a:r>
              <a:rPr lang="en-US" sz="2000" dirty="0" smtClean="0">
                <a:solidFill>
                  <a:schemeClr val="accent2">
                    <a:lumMod val="50000"/>
                  </a:schemeClr>
                </a:solidFill>
                <a:latin typeface="Agency FB" pitchFamily="34" charset="0"/>
              </a:rPr>
              <a:t>range of oppositely signed orders. As such, </a:t>
            </a:r>
            <a:r>
              <a:rPr lang="en-US" sz="2000" b="1" dirty="0" smtClean="0">
                <a:solidFill>
                  <a:schemeClr val="accent2">
                    <a:lumMod val="50000"/>
                  </a:schemeClr>
                </a:solidFill>
                <a:latin typeface="Agency FB" pitchFamily="34" charset="0"/>
              </a:rPr>
              <a:t>spot pivots</a:t>
            </a:r>
            <a:r>
              <a:rPr lang="en-US" sz="2000" dirty="0" smtClean="0">
                <a:solidFill>
                  <a:schemeClr val="accent2">
                    <a:lumMod val="50000"/>
                  </a:schemeClr>
                </a:solidFill>
                <a:latin typeface="Agency FB" pitchFamily="34" charset="0"/>
              </a:rPr>
              <a:t> pervade the entire trading space including the shortest possible interval. </a:t>
            </a:r>
            <a:r>
              <a:rPr lang="en-US" sz="2000" dirty="0" smtClean="0">
                <a:solidFill>
                  <a:schemeClr val="bg2">
                    <a:lumMod val="50000"/>
                  </a:schemeClr>
                </a:solidFill>
                <a:latin typeface="Agency FB" pitchFamily="34" charset="0"/>
              </a:rPr>
              <a:t>This system does not exhibit stable equilibrium over any term, equilibrium is everywhere unstable.</a:t>
            </a:r>
            <a:endParaRPr lang="en-PH" sz="2000" dirty="0">
              <a:solidFill>
                <a:schemeClr val="bg2">
                  <a:lumMod val="50000"/>
                </a:schemeClr>
              </a:solidFill>
              <a:latin typeface="Agency FB" pitchFamily="34" charset="0"/>
            </a:endParaRPr>
          </a:p>
        </p:txBody>
      </p:sp>
      <p:grpSp>
        <p:nvGrpSpPr>
          <p:cNvPr id="6" name="Group 5"/>
          <p:cNvGrpSpPr>
            <a:grpSpLocks noChangeAspect="1"/>
          </p:cNvGrpSpPr>
          <p:nvPr/>
        </p:nvGrpSpPr>
        <p:grpSpPr>
          <a:xfrm>
            <a:off x="8191500" y="952500"/>
            <a:ext cx="419100" cy="190500"/>
            <a:chOff x="609600" y="6096000"/>
            <a:chExt cx="838200" cy="381000"/>
          </a:xfrm>
        </p:grpSpPr>
        <p:sp>
          <p:nvSpPr>
            <p:cNvPr id="7" name="Oval 6"/>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8" name="Oval 7"/>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9" name="Oval 8"/>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p:cNvSpPr txBox="1"/>
          <p:nvPr/>
        </p:nvSpPr>
        <p:spPr>
          <a:xfrm>
            <a:off x="609600" y="923865"/>
            <a:ext cx="8077200" cy="5632311"/>
          </a:xfrm>
          <a:prstGeom prst="rect">
            <a:avLst/>
          </a:prstGeom>
          <a:noFill/>
        </p:spPr>
        <p:txBody>
          <a:bodyPr wrap="square" rtlCol="0">
            <a:spAutoFit/>
          </a:bodyPr>
          <a:lstStyle/>
          <a:p>
            <a:pPr marL="342900" indent="-342900">
              <a:buFont typeface="+mj-lt"/>
              <a:buAutoNum type="arabicPeriod"/>
            </a:pPr>
            <a:r>
              <a:rPr lang="en-US" sz="2000" dirty="0" smtClean="0">
                <a:solidFill>
                  <a:schemeClr val="accent2">
                    <a:lumMod val="50000"/>
                  </a:schemeClr>
                </a:solidFill>
                <a:latin typeface="Agency FB" pitchFamily="34" charset="0"/>
              </a:rPr>
              <a:t>Traded markets function at least 24/5 all year round </a:t>
            </a:r>
            <a:r>
              <a:rPr lang="en-PH" sz="2000" dirty="0" smtClean="0">
                <a:solidFill>
                  <a:schemeClr val="accent2">
                    <a:lumMod val="50000"/>
                  </a:schemeClr>
                </a:solidFill>
                <a:latin typeface="Agency FB" pitchFamily="34" charset="0"/>
              </a:rPr>
              <a:t>(and stock exchanges for significant periods of each weekday)</a:t>
            </a:r>
            <a:r>
              <a:rPr lang="en-US" sz="2000" dirty="0" smtClean="0">
                <a:solidFill>
                  <a:schemeClr val="accent2">
                    <a:lumMod val="50000"/>
                  </a:schemeClr>
                </a:solidFill>
                <a:latin typeface="Agency FB" pitchFamily="34" charset="0"/>
              </a:rPr>
              <a:t>. During this time, all that goes on (per session) in terms of </a:t>
            </a:r>
            <a:r>
              <a:rPr lang="en-US" sz="2000" b="1" dirty="0" smtClean="0">
                <a:solidFill>
                  <a:schemeClr val="accent2">
                    <a:lumMod val="50000"/>
                  </a:schemeClr>
                </a:solidFill>
                <a:latin typeface="Agency FB" pitchFamily="34" charset="0"/>
              </a:rPr>
              <a:t>microstructure</a:t>
            </a:r>
            <a:r>
              <a:rPr lang="en-US" sz="2000" dirty="0" smtClean="0">
                <a:solidFill>
                  <a:schemeClr val="accent2">
                    <a:lumMod val="50000"/>
                  </a:schemeClr>
                </a:solidFill>
                <a:latin typeface="Agency FB" pitchFamily="34" charset="0"/>
              </a:rPr>
              <a:t>  </a:t>
            </a:r>
            <a:r>
              <a:rPr lang="en-US" sz="2000" b="1" dirty="0" smtClean="0">
                <a:solidFill>
                  <a:schemeClr val="accent2">
                    <a:lumMod val="50000"/>
                  </a:schemeClr>
                </a:solidFill>
                <a:latin typeface="Agency FB" pitchFamily="34" charset="0"/>
              </a:rPr>
              <a:t>dynamics</a:t>
            </a:r>
            <a:r>
              <a:rPr lang="en-US" sz="2000" dirty="0" smtClean="0">
                <a:solidFill>
                  <a:schemeClr val="accent2">
                    <a:lumMod val="50000"/>
                  </a:schemeClr>
                </a:solidFill>
                <a:latin typeface="Agency FB" pitchFamily="34" charset="0"/>
              </a:rPr>
              <a:t> (barring one or two abstractions), is what we have described, regardless of the variety of;</a:t>
            </a:r>
          </a:p>
          <a:p>
            <a:pPr marL="1423988" lvl="2" indent="-509588">
              <a:buFont typeface="+mj-lt"/>
              <a:buAutoNum type="romanLcPeriod"/>
            </a:pPr>
            <a:r>
              <a:rPr lang="en-US" sz="2000" b="1" dirty="0" smtClean="0">
                <a:solidFill>
                  <a:schemeClr val="accent2">
                    <a:lumMod val="50000"/>
                  </a:schemeClr>
                </a:solidFill>
                <a:latin typeface="Agency FB" pitchFamily="34" charset="0"/>
              </a:rPr>
              <a:t>Player types</a:t>
            </a:r>
            <a:r>
              <a:rPr lang="en-US" sz="2000" dirty="0" smtClean="0">
                <a:solidFill>
                  <a:schemeClr val="accent2">
                    <a:lumMod val="50000"/>
                  </a:schemeClr>
                </a:solidFill>
                <a:latin typeface="Agency FB" pitchFamily="34" charset="0"/>
              </a:rPr>
              <a:t>, </a:t>
            </a:r>
            <a:r>
              <a:rPr lang="en-US" sz="2000" b="1" dirty="0" smtClean="0">
                <a:solidFill>
                  <a:schemeClr val="accent2">
                    <a:lumMod val="50000"/>
                  </a:schemeClr>
                </a:solidFill>
                <a:latin typeface="Agency FB" pitchFamily="34" charset="0"/>
              </a:rPr>
              <a:t>order sizes </a:t>
            </a:r>
            <a:r>
              <a:rPr lang="en-US" sz="2000" dirty="0" smtClean="0">
                <a:solidFill>
                  <a:schemeClr val="accent2">
                    <a:lumMod val="50000"/>
                  </a:schemeClr>
                </a:solidFill>
                <a:latin typeface="Agency FB" pitchFamily="34" charset="0"/>
              </a:rPr>
              <a:t>and </a:t>
            </a:r>
            <a:r>
              <a:rPr lang="en-US" sz="2000" b="1" dirty="0" smtClean="0">
                <a:solidFill>
                  <a:schemeClr val="accent2">
                    <a:lumMod val="50000"/>
                  </a:schemeClr>
                </a:solidFill>
                <a:latin typeface="Agency FB" pitchFamily="34" charset="0"/>
              </a:rPr>
              <a:t>investment horizons, intentions</a:t>
            </a:r>
            <a:r>
              <a:rPr lang="en-US" sz="2000" dirty="0" smtClean="0">
                <a:solidFill>
                  <a:schemeClr val="accent2">
                    <a:lumMod val="50000"/>
                  </a:schemeClr>
                </a:solidFill>
                <a:latin typeface="Agency FB" pitchFamily="34" charset="0"/>
              </a:rPr>
              <a:t> and </a:t>
            </a:r>
            <a:r>
              <a:rPr lang="en-US" sz="2000" b="1" dirty="0" smtClean="0">
                <a:solidFill>
                  <a:schemeClr val="accent2">
                    <a:lumMod val="50000"/>
                  </a:schemeClr>
                </a:solidFill>
                <a:latin typeface="Agency FB" pitchFamily="34" charset="0"/>
              </a:rPr>
              <a:t>influences</a:t>
            </a:r>
            <a:r>
              <a:rPr lang="en-US" sz="2000" dirty="0" smtClean="0">
                <a:solidFill>
                  <a:schemeClr val="accent2">
                    <a:lumMod val="50000"/>
                  </a:schemeClr>
                </a:solidFill>
                <a:latin typeface="Agency FB" pitchFamily="34" charset="0"/>
              </a:rPr>
              <a:t>, news and </a:t>
            </a:r>
            <a:r>
              <a:rPr lang="en-US" sz="2000" b="1" dirty="0" smtClean="0">
                <a:solidFill>
                  <a:schemeClr val="accent2">
                    <a:lumMod val="50000"/>
                  </a:schemeClr>
                </a:solidFill>
                <a:latin typeface="Agency FB" pitchFamily="34" charset="0"/>
              </a:rPr>
              <a:t>market events</a:t>
            </a:r>
            <a:r>
              <a:rPr lang="en-US" sz="2000" dirty="0" smtClean="0">
                <a:solidFill>
                  <a:schemeClr val="accent2">
                    <a:lumMod val="50000"/>
                  </a:schemeClr>
                </a:solidFill>
                <a:latin typeface="Agency FB" pitchFamily="34" charset="0"/>
              </a:rPr>
              <a:t> or what have you. </a:t>
            </a:r>
          </a:p>
          <a:p>
            <a:pPr marL="1428750" lvl="2" indent="-514350">
              <a:buFont typeface="+mj-lt"/>
              <a:buAutoNum type="romanLcPeriod"/>
            </a:pPr>
            <a:r>
              <a:rPr lang="en-US" sz="2000" dirty="0" smtClean="0">
                <a:solidFill>
                  <a:schemeClr val="accent2">
                    <a:lumMod val="50000"/>
                  </a:schemeClr>
                </a:solidFill>
                <a:latin typeface="Agency FB" pitchFamily="34" charset="0"/>
              </a:rPr>
              <a:t>As such, all that happens in the market all of the time is </a:t>
            </a:r>
            <a:r>
              <a:rPr lang="en-US" sz="2000" b="1" dirty="0" smtClean="0">
                <a:solidFill>
                  <a:schemeClr val="accent2">
                    <a:lumMod val="50000"/>
                  </a:schemeClr>
                </a:solidFill>
                <a:latin typeface="Agency FB" pitchFamily="34" charset="0"/>
              </a:rPr>
              <a:t>buying</a:t>
            </a:r>
            <a:r>
              <a:rPr lang="en-US" sz="2000" dirty="0" smtClean="0">
                <a:solidFill>
                  <a:schemeClr val="accent2">
                    <a:lumMod val="50000"/>
                  </a:schemeClr>
                </a:solidFill>
                <a:latin typeface="Agency FB" pitchFamily="34" charset="0"/>
              </a:rPr>
              <a:t> and </a:t>
            </a:r>
            <a:r>
              <a:rPr lang="en-US" sz="2000" b="1" dirty="0" smtClean="0">
                <a:solidFill>
                  <a:schemeClr val="accent2">
                    <a:lumMod val="50000"/>
                  </a:schemeClr>
                </a:solidFill>
                <a:latin typeface="Agency FB" pitchFamily="34" charset="0"/>
              </a:rPr>
              <a:t>selling</a:t>
            </a:r>
            <a:r>
              <a:rPr lang="en-US" sz="2000" dirty="0" smtClean="0">
                <a:solidFill>
                  <a:schemeClr val="accent2">
                    <a:lumMod val="50000"/>
                  </a:schemeClr>
                </a:solidFill>
                <a:latin typeface="Agency FB" pitchFamily="34" charset="0"/>
              </a:rPr>
              <a:t>. </a:t>
            </a:r>
          </a:p>
          <a:p>
            <a:pPr marL="342900" indent="-342900">
              <a:buFont typeface="+mj-lt"/>
              <a:buAutoNum type="arabicPeriod"/>
            </a:pPr>
            <a:endParaRPr lang="en-US" sz="2000" dirty="0" smtClean="0">
              <a:solidFill>
                <a:schemeClr val="accent2">
                  <a:lumMod val="50000"/>
                </a:schemeClr>
              </a:solidFill>
              <a:latin typeface="Agency FB" pitchFamily="34" charset="0"/>
            </a:endParaRPr>
          </a:p>
          <a:p>
            <a:pPr marL="342900" indent="-342900">
              <a:buFont typeface="+mj-lt"/>
              <a:buAutoNum type="arabicPeriod"/>
            </a:pPr>
            <a:r>
              <a:rPr lang="en-US" sz="2000" dirty="0" smtClean="0">
                <a:solidFill>
                  <a:schemeClr val="accent2">
                    <a:lumMod val="50000"/>
                  </a:schemeClr>
                </a:solidFill>
                <a:latin typeface="Agency FB" pitchFamily="34" charset="0"/>
              </a:rPr>
              <a:t>Therefore, the market at its most basic defines an incredibly </a:t>
            </a:r>
            <a:r>
              <a:rPr lang="en-US" sz="2000" b="1" dirty="0" smtClean="0">
                <a:solidFill>
                  <a:schemeClr val="accent2">
                    <a:lumMod val="50000"/>
                  </a:schemeClr>
                </a:solidFill>
                <a:latin typeface="Agency FB" pitchFamily="34" charset="0"/>
              </a:rPr>
              <a:t>simple</a:t>
            </a:r>
            <a:r>
              <a:rPr lang="en-US" sz="2000" dirty="0" smtClean="0">
                <a:solidFill>
                  <a:schemeClr val="accent2">
                    <a:lumMod val="50000"/>
                  </a:schemeClr>
                </a:solidFill>
                <a:latin typeface="Agency FB" pitchFamily="34" charset="0"/>
              </a:rPr>
              <a:t> form of existence:</a:t>
            </a:r>
          </a:p>
          <a:p>
            <a:pPr marL="1428750" lvl="2" indent="-514350">
              <a:buFont typeface="+mj-lt"/>
              <a:buAutoNum type="romanLcPeriod"/>
            </a:pPr>
            <a:r>
              <a:rPr lang="en-US" sz="2000" dirty="0" smtClean="0">
                <a:solidFill>
                  <a:schemeClr val="accent2">
                    <a:lumMod val="50000"/>
                  </a:schemeClr>
                </a:solidFill>
                <a:latin typeface="Agency FB" pitchFamily="34" charset="0"/>
              </a:rPr>
              <a:t>It admits all incoming buy/sell orders per interval;</a:t>
            </a:r>
          </a:p>
          <a:p>
            <a:pPr marL="1428750" lvl="2" indent="-514350">
              <a:buFont typeface="+mj-lt"/>
              <a:buAutoNum type="romanLcPeriod"/>
            </a:pPr>
            <a:r>
              <a:rPr lang="en-US" sz="2000" dirty="0" smtClean="0">
                <a:solidFill>
                  <a:schemeClr val="accent2">
                    <a:lumMod val="50000"/>
                  </a:schemeClr>
                </a:solidFill>
                <a:latin typeface="Agency FB" pitchFamily="34" charset="0"/>
              </a:rPr>
              <a:t>Matches them and;</a:t>
            </a:r>
          </a:p>
          <a:p>
            <a:pPr marL="1428750" lvl="2" indent="-514350">
              <a:buFont typeface="+mj-lt"/>
              <a:buAutoNum type="romanLcPeriod"/>
            </a:pPr>
            <a:r>
              <a:rPr lang="en-US" sz="2000" dirty="0" smtClean="0">
                <a:solidFill>
                  <a:schemeClr val="accent2">
                    <a:lumMod val="50000"/>
                  </a:schemeClr>
                </a:solidFill>
                <a:latin typeface="Agency FB" pitchFamily="34" charset="0"/>
              </a:rPr>
              <a:t>Signs the flow.......................... </a:t>
            </a:r>
            <a:r>
              <a:rPr lang="en-US" sz="2000" b="1" dirty="0" smtClean="0">
                <a:solidFill>
                  <a:schemeClr val="accent2">
                    <a:lumMod val="50000"/>
                  </a:schemeClr>
                </a:solidFill>
                <a:latin typeface="Agency FB" pitchFamily="34" charset="0"/>
              </a:rPr>
              <a:t>Mr. Market is mechanical </a:t>
            </a:r>
            <a:r>
              <a:rPr lang="en-US" sz="2000" b="1" dirty="0" smtClean="0">
                <a:solidFill>
                  <a:schemeClr val="accent2">
                    <a:lumMod val="50000"/>
                  </a:schemeClr>
                </a:solidFill>
                <a:latin typeface="AR CARTER" pitchFamily="2" charset="0"/>
              </a:rPr>
              <a:t>(-_-)</a:t>
            </a:r>
            <a:r>
              <a:rPr lang="en-US" sz="2000" dirty="0" smtClean="0">
                <a:solidFill>
                  <a:schemeClr val="accent2">
                    <a:lumMod val="50000"/>
                  </a:schemeClr>
                </a:solidFill>
                <a:latin typeface="Agency FB" pitchFamily="34" charset="0"/>
              </a:rPr>
              <a:t>.</a:t>
            </a:r>
          </a:p>
          <a:p>
            <a:pPr marL="1257300" lvl="2" indent="-342900"/>
            <a:endParaRPr lang="en-US" sz="2000" dirty="0" smtClean="0">
              <a:solidFill>
                <a:schemeClr val="accent2">
                  <a:lumMod val="50000"/>
                </a:schemeClr>
              </a:solidFill>
              <a:latin typeface="Agency FB" pitchFamily="34" charset="0"/>
            </a:endParaRPr>
          </a:p>
          <a:p>
            <a:pPr marL="457200" indent="-457200">
              <a:buFont typeface="+mj-lt"/>
              <a:buAutoNum type="arabicPeriod"/>
            </a:pPr>
            <a:r>
              <a:rPr lang="en-US" sz="2000" dirty="0" smtClean="0">
                <a:solidFill>
                  <a:schemeClr val="accent2">
                    <a:lumMod val="50000"/>
                  </a:schemeClr>
                </a:solidFill>
                <a:latin typeface="Agency FB" pitchFamily="34" charset="0"/>
              </a:rPr>
              <a:t>As such, the apparent complexity of traded markets comes from the </a:t>
            </a:r>
            <a:r>
              <a:rPr lang="en-US" sz="2000" b="1" dirty="0" smtClean="0">
                <a:solidFill>
                  <a:schemeClr val="accent2">
                    <a:lumMod val="50000"/>
                  </a:schemeClr>
                </a:solidFill>
                <a:latin typeface="Agency FB" pitchFamily="34" charset="0"/>
              </a:rPr>
              <a:t>incessant</a:t>
            </a:r>
            <a:r>
              <a:rPr lang="en-US" sz="2000" dirty="0" smtClean="0">
                <a:solidFill>
                  <a:schemeClr val="accent2">
                    <a:lumMod val="50000"/>
                  </a:schemeClr>
                </a:solidFill>
                <a:latin typeface="Agency FB" pitchFamily="34" charset="0"/>
              </a:rPr>
              <a:t> and </a:t>
            </a:r>
            <a:r>
              <a:rPr lang="en-US" sz="2000" b="1" dirty="0" smtClean="0">
                <a:solidFill>
                  <a:schemeClr val="accent2">
                    <a:lumMod val="50000"/>
                  </a:schemeClr>
                </a:solidFill>
                <a:latin typeface="Agency FB" pitchFamily="34" charset="0"/>
              </a:rPr>
              <a:t>recursive</a:t>
            </a:r>
            <a:r>
              <a:rPr lang="en-US" sz="2000" dirty="0" smtClean="0">
                <a:solidFill>
                  <a:schemeClr val="accent2">
                    <a:lumMod val="50000"/>
                  </a:schemeClr>
                </a:solidFill>
                <a:latin typeface="Agency FB" pitchFamily="34" charset="0"/>
              </a:rPr>
              <a:t> but even actions of market participants across different scales, and not from any other direct measures of their humanity. This is to say, a simple pattern repeated over and over again (i.e. indefinitely) on different scales within a fixed structure --&gt; intimates a </a:t>
            </a:r>
            <a:r>
              <a:rPr lang="en-US" sz="2000" b="1" dirty="0" smtClean="0">
                <a:solidFill>
                  <a:schemeClr val="accent2">
                    <a:lumMod val="50000"/>
                  </a:schemeClr>
                </a:solidFill>
                <a:latin typeface="Agency FB" pitchFamily="34" charset="0"/>
              </a:rPr>
              <a:t>fractal</a:t>
            </a:r>
            <a:r>
              <a:rPr lang="en-US" sz="2000" dirty="0" smtClean="0">
                <a:solidFill>
                  <a:schemeClr val="bg2">
                    <a:lumMod val="50000"/>
                  </a:schemeClr>
                </a:solidFill>
                <a:latin typeface="Agency FB" pitchFamily="34" charset="0"/>
              </a:rPr>
              <a:t>. </a:t>
            </a:r>
            <a:endParaRPr lang="en-PH" sz="2000" dirty="0" smtClean="0">
              <a:solidFill>
                <a:schemeClr val="bg2">
                  <a:lumMod val="50000"/>
                </a:schemeClr>
              </a:solidFill>
              <a:latin typeface="Agency FB" pitchFamily="34" charset="0"/>
            </a:endParaRPr>
          </a:p>
        </p:txBody>
      </p:sp>
      <p:sp>
        <p:nvSpPr>
          <p:cNvPr id="3" name="Rectangle 2"/>
          <p:cNvSpPr/>
          <p:nvPr/>
        </p:nvSpPr>
        <p:spPr>
          <a:xfrm>
            <a:off x="914400" y="238780"/>
            <a:ext cx="2791149" cy="523220"/>
          </a:xfrm>
          <a:prstGeom prst="rect">
            <a:avLst/>
          </a:prstGeom>
        </p:spPr>
        <p:txBody>
          <a:bodyPr wrap="none">
            <a:spAutoFit/>
          </a:bodyPr>
          <a:lstStyle/>
          <a:p>
            <a:pPr marL="342900" indent="-342900"/>
            <a:r>
              <a:rPr lang="en-US" sz="2800" b="1" dirty="0" smtClean="0">
                <a:solidFill>
                  <a:srgbClr val="00B050"/>
                </a:solidFill>
                <a:latin typeface="AR BONNIE" pitchFamily="2" charset="0"/>
              </a:rPr>
              <a:t>Simplicity and Recursion</a:t>
            </a:r>
            <a:endParaRPr lang="en-PH" sz="2010" dirty="0" smtClean="0">
              <a:solidFill>
                <a:srgbClr val="00B050"/>
              </a:solidFill>
              <a:latin typeface="AR BONNIE" pitchFamily="2" charset="0"/>
            </a:endParaRPr>
          </a:p>
        </p:txBody>
      </p:sp>
      <p:grpSp>
        <p:nvGrpSpPr>
          <p:cNvPr id="4" name="Group 3"/>
          <p:cNvGrpSpPr>
            <a:grpSpLocks noChangeAspect="1"/>
          </p:cNvGrpSpPr>
          <p:nvPr/>
        </p:nvGrpSpPr>
        <p:grpSpPr>
          <a:xfrm>
            <a:off x="7886700" y="457200"/>
            <a:ext cx="419100" cy="190500"/>
            <a:chOff x="609600" y="6096000"/>
            <a:chExt cx="838200" cy="381000"/>
          </a:xfrm>
        </p:grpSpPr>
        <p:sp>
          <p:nvSpPr>
            <p:cNvPr id="5" name="Oval 4"/>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6" name="Oval 5"/>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7" name="Oval 6"/>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914400"/>
            <a:ext cx="8229600" cy="5632311"/>
          </a:xfrm>
          <a:prstGeom prst="rect">
            <a:avLst/>
          </a:prstGeom>
        </p:spPr>
        <p:txBody>
          <a:bodyPr wrap="square">
            <a:spAutoFit/>
          </a:bodyPr>
          <a:lstStyle/>
          <a:p>
            <a:pPr marL="342900" indent="-342900">
              <a:buFont typeface="+mj-lt"/>
              <a:buAutoNum type="arabicPeriod"/>
            </a:pPr>
            <a:r>
              <a:rPr lang="en-US" sz="2400" dirty="0" smtClean="0">
                <a:solidFill>
                  <a:schemeClr val="accent2">
                    <a:lumMod val="50000"/>
                  </a:schemeClr>
                </a:solidFill>
                <a:latin typeface="Agency FB" pitchFamily="34" charset="0"/>
              </a:rPr>
              <a:t>So we deduce from ALL of this - that for price to “move” in market time,  based on </a:t>
            </a:r>
            <a:r>
              <a:rPr lang="en-US" sz="2400" b="1" dirty="0" smtClean="0">
                <a:solidFill>
                  <a:schemeClr val="accent2">
                    <a:lumMod val="50000"/>
                  </a:schemeClr>
                </a:solidFill>
                <a:latin typeface="Agency FB" pitchFamily="34" charset="0"/>
              </a:rPr>
              <a:t>order flow,</a:t>
            </a:r>
            <a:r>
              <a:rPr lang="en-US" sz="2400" dirty="0" smtClean="0">
                <a:solidFill>
                  <a:schemeClr val="accent2">
                    <a:lumMod val="50000"/>
                  </a:schemeClr>
                </a:solidFill>
                <a:latin typeface="Agency FB" pitchFamily="34" charset="0"/>
              </a:rPr>
              <a:t> we need a three point structure for any aggregation of orders on any scale, large or small (the </a:t>
            </a:r>
            <a:r>
              <a:rPr lang="en-US" sz="2400" b="1" dirty="0" smtClean="0">
                <a:solidFill>
                  <a:schemeClr val="accent2">
                    <a:lumMod val="50000"/>
                  </a:schemeClr>
                </a:solidFill>
                <a:latin typeface="Agency FB" pitchFamily="34" charset="0"/>
              </a:rPr>
              <a:t>initiator</a:t>
            </a:r>
            <a:r>
              <a:rPr lang="en-US" sz="2400" dirty="0" smtClean="0">
                <a:solidFill>
                  <a:schemeClr val="accent2">
                    <a:lumMod val="50000"/>
                  </a:schemeClr>
                </a:solidFill>
                <a:latin typeface="Agency FB" pitchFamily="34" charset="0"/>
              </a:rPr>
              <a:t>). </a:t>
            </a:r>
          </a:p>
          <a:p>
            <a:pPr marL="342900" indent="-342900">
              <a:buFont typeface="+mj-lt"/>
              <a:buAutoNum type="arabicPeriod"/>
            </a:pPr>
            <a:endParaRPr lang="en-US" sz="2400" dirty="0" smtClean="0">
              <a:solidFill>
                <a:schemeClr val="accent2">
                  <a:lumMod val="50000"/>
                </a:schemeClr>
              </a:solidFill>
              <a:latin typeface="Agency FB" pitchFamily="34" charset="0"/>
            </a:endParaRPr>
          </a:p>
          <a:p>
            <a:pPr marL="342900" indent="-342900">
              <a:buFont typeface="+mj-lt"/>
              <a:buAutoNum type="arabicPeriod"/>
            </a:pPr>
            <a:r>
              <a:rPr lang="en-US" sz="2400" dirty="0" smtClean="0">
                <a:solidFill>
                  <a:schemeClr val="accent2">
                    <a:lumMod val="50000"/>
                  </a:schemeClr>
                </a:solidFill>
                <a:latin typeface="Agency FB" pitchFamily="34" charset="0"/>
              </a:rPr>
              <a:t>That is to say, that there must be, for uprising price, </a:t>
            </a:r>
            <a:r>
              <a:rPr lang="en-US" sz="2400" b="1" dirty="0" smtClean="0">
                <a:solidFill>
                  <a:schemeClr val="accent2">
                    <a:lumMod val="50000"/>
                  </a:schemeClr>
                </a:solidFill>
                <a:latin typeface="Agency FB" pitchFamily="34" charset="0"/>
              </a:rPr>
              <a:t>two buy </a:t>
            </a:r>
            <a:r>
              <a:rPr lang="en-US" sz="2400" dirty="0" smtClean="0">
                <a:solidFill>
                  <a:schemeClr val="accent2">
                    <a:lumMod val="50000"/>
                  </a:schemeClr>
                </a:solidFill>
                <a:latin typeface="Agency FB" pitchFamily="34" charset="0"/>
              </a:rPr>
              <a:t>pivots and </a:t>
            </a:r>
            <a:r>
              <a:rPr lang="en-US" sz="2400" b="1" dirty="0" smtClean="0">
                <a:solidFill>
                  <a:schemeClr val="accent2">
                    <a:lumMod val="50000"/>
                  </a:schemeClr>
                </a:solidFill>
                <a:latin typeface="Agency FB" pitchFamily="34" charset="0"/>
              </a:rPr>
              <a:t>one</a:t>
            </a:r>
            <a:r>
              <a:rPr lang="en-US" sz="2400" dirty="0" smtClean="0">
                <a:solidFill>
                  <a:schemeClr val="accent2">
                    <a:lumMod val="50000"/>
                  </a:schemeClr>
                </a:solidFill>
                <a:latin typeface="Agency FB" pitchFamily="34" charset="0"/>
              </a:rPr>
              <a:t> </a:t>
            </a:r>
            <a:r>
              <a:rPr lang="en-US" sz="2400" b="1" dirty="0" smtClean="0">
                <a:solidFill>
                  <a:schemeClr val="accent2">
                    <a:lumMod val="50000"/>
                  </a:schemeClr>
                </a:solidFill>
                <a:latin typeface="Agency FB" pitchFamily="34" charset="0"/>
              </a:rPr>
              <a:t>sell</a:t>
            </a:r>
            <a:r>
              <a:rPr lang="en-US" sz="2400" dirty="0" smtClean="0">
                <a:solidFill>
                  <a:schemeClr val="accent2">
                    <a:lumMod val="50000"/>
                  </a:schemeClr>
                </a:solidFill>
                <a:latin typeface="Agency FB" pitchFamily="34" charset="0"/>
              </a:rPr>
              <a:t> pivot and for downfalling price, </a:t>
            </a:r>
            <a:r>
              <a:rPr lang="en-US" sz="2400" b="1" dirty="0" smtClean="0">
                <a:solidFill>
                  <a:schemeClr val="accent2">
                    <a:lumMod val="50000"/>
                  </a:schemeClr>
                </a:solidFill>
                <a:latin typeface="Agency FB" pitchFamily="34" charset="0"/>
              </a:rPr>
              <a:t>two sell </a:t>
            </a:r>
            <a:r>
              <a:rPr lang="en-US" sz="2400" dirty="0" smtClean="0">
                <a:solidFill>
                  <a:schemeClr val="accent2">
                    <a:lumMod val="50000"/>
                  </a:schemeClr>
                </a:solidFill>
                <a:latin typeface="Agency FB" pitchFamily="34" charset="0"/>
              </a:rPr>
              <a:t>pivots and one </a:t>
            </a:r>
            <a:r>
              <a:rPr lang="en-US" sz="2400" b="1" dirty="0" smtClean="0">
                <a:solidFill>
                  <a:schemeClr val="accent2">
                    <a:lumMod val="50000"/>
                  </a:schemeClr>
                </a:solidFill>
                <a:latin typeface="Agency FB" pitchFamily="34" charset="0"/>
              </a:rPr>
              <a:t>buy</a:t>
            </a:r>
            <a:r>
              <a:rPr lang="en-US" sz="2400" dirty="0" smtClean="0">
                <a:solidFill>
                  <a:schemeClr val="accent2">
                    <a:lumMod val="50000"/>
                  </a:schemeClr>
                </a:solidFill>
                <a:latin typeface="Agency FB" pitchFamily="34" charset="0"/>
              </a:rPr>
              <a:t> pivot to generate </a:t>
            </a:r>
            <a:r>
              <a:rPr lang="en-US" sz="2400" b="1" dirty="0" smtClean="0">
                <a:solidFill>
                  <a:schemeClr val="accent2">
                    <a:lumMod val="50000"/>
                  </a:schemeClr>
                </a:solidFill>
                <a:latin typeface="Agency FB" pitchFamily="34" charset="0"/>
              </a:rPr>
              <a:t>directed</a:t>
            </a:r>
            <a:r>
              <a:rPr lang="en-US" sz="2400" dirty="0" smtClean="0">
                <a:solidFill>
                  <a:schemeClr val="accent2">
                    <a:lumMod val="50000"/>
                  </a:schemeClr>
                </a:solidFill>
                <a:latin typeface="Agency FB" pitchFamily="34" charset="0"/>
              </a:rPr>
              <a:t> movement or </a:t>
            </a:r>
            <a:r>
              <a:rPr lang="en-US" sz="2400" b="1" dirty="0" smtClean="0">
                <a:solidFill>
                  <a:schemeClr val="accent2">
                    <a:lumMod val="50000"/>
                  </a:schemeClr>
                </a:solidFill>
                <a:latin typeface="Agency FB" pitchFamily="34" charset="0"/>
              </a:rPr>
              <a:t>flow. </a:t>
            </a:r>
            <a:r>
              <a:rPr lang="en-US" sz="2400" dirty="0" smtClean="0">
                <a:solidFill>
                  <a:schemeClr val="accent2">
                    <a:lumMod val="50000"/>
                  </a:schemeClr>
                </a:solidFill>
                <a:latin typeface="Agency FB" pitchFamily="34" charset="0"/>
              </a:rPr>
              <a:t>The Iterated Function Systems (IFS) formalism of fractal geometry would call each instance </a:t>
            </a:r>
            <a:r>
              <a:rPr lang="en-US" sz="2400" b="1" dirty="0" smtClean="0">
                <a:solidFill>
                  <a:schemeClr val="accent2">
                    <a:lumMod val="50000"/>
                  </a:schemeClr>
                </a:solidFill>
                <a:latin typeface="Agency FB" pitchFamily="34" charset="0"/>
              </a:rPr>
              <a:t>(</a:t>
            </a:r>
            <a:r>
              <a:rPr lang="en-US" sz="2400" dirty="0" smtClean="0">
                <a:solidFill>
                  <a:schemeClr val="accent2">
                    <a:lumMod val="50000"/>
                  </a:schemeClr>
                </a:solidFill>
                <a:latin typeface="Agency FB" pitchFamily="34" charset="0"/>
              </a:rPr>
              <a:t>a fractal </a:t>
            </a:r>
            <a:r>
              <a:rPr lang="en-US" sz="2400" b="1" dirty="0" smtClean="0">
                <a:solidFill>
                  <a:schemeClr val="accent2">
                    <a:lumMod val="50000"/>
                  </a:schemeClr>
                </a:solidFill>
                <a:latin typeface="Agency FB" pitchFamily="34" charset="0"/>
              </a:rPr>
              <a:t>generator).</a:t>
            </a:r>
            <a:endParaRPr lang="en-US" sz="2400" dirty="0" smtClean="0">
              <a:solidFill>
                <a:schemeClr val="accent2">
                  <a:lumMod val="50000"/>
                </a:schemeClr>
              </a:solidFill>
              <a:latin typeface="Agency FB" pitchFamily="34" charset="0"/>
            </a:endParaRPr>
          </a:p>
          <a:p>
            <a:pPr marL="342900" indent="-342900">
              <a:buFont typeface="+mj-lt"/>
              <a:buAutoNum type="arabicPeriod"/>
            </a:pPr>
            <a:endParaRPr lang="en-US" sz="2400" dirty="0" smtClean="0">
              <a:solidFill>
                <a:schemeClr val="accent2">
                  <a:lumMod val="50000"/>
                </a:schemeClr>
              </a:solidFill>
              <a:latin typeface="Agency FB" pitchFamily="34" charset="0"/>
            </a:endParaRPr>
          </a:p>
          <a:p>
            <a:pPr marL="342900" indent="-342900">
              <a:buFont typeface="+mj-lt"/>
              <a:buAutoNum type="arabicPeriod"/>
            </a:pPr>
            <a:r>
              <a:rPr lang="en-US" sz="2400" dirty="0" smtClean="0">
                <a:solidFill>
                  <a:schemeClr val="accent2">
                    <a:lumMod val="50000"/>
                  </a:schemeClr>
                </a:solidFill>
                <a:latin typeface="Agency FB" pitchFamily="34" charset="0"/>
              </a:rPr>
              <a:t>As such, a </a:t>
            </a:r>
            <a:r>
              <a:rPr lang="en-US" sz="2400" b="1" dirty="0" smtClean="0">
                <a:solidFill>
                  <a:schemeClr val="accent2">
                    <a:lumMod val="50000"/>
                  </a:schemeClr>
                </a:solidFill>
                <a:latin typeface="Agency FB" pitchFamily="34" charset="0"/>
              </a:rPr>
              <a:t>fractal primitive </a:t>
            </a:r>
            <a:r>
              <a:rPr lang="en-US" sz="2400" dirty="0" smtClean="0">
                <a:solidFill>
                  <a:schemeClr val="accent2">
                    <a:lumMod val="50000"/>
                  </a:schemeClr>
                </a:solidFill>
                <a:latin typeface="Agency FB" pitchFamily="34" charset="0"/>
              </a:rPr>
              <a:t>(the fractal generator) in this model, simply consists of 3 consecutive range clearing price points (order book levels) in the same flow. These are price points in micro space (and therefore macro space) at each of which price reverses direction in sequence to define a price cycle. This underlying transactional framework repeating (iterated) indefinitely across </a:t>
            </a:r>
            <a:r>
              <a:rPr lang="en-US" sz="2400" b="1" dirty="0" smtClean="0">
                <a:solidFill>
                  <a:schemeClr val="accent2">
                    <a:lumMod val="50000"/>
                  </a:schemeClr>
                </a:solidFill>
                <a:latin typeface="Agency FB" pitchFamily="34" charset="0"/>
              </a:rPr>
              <a:t>all</a:t>
            </a:r>
            <a:r>
              <a:rPr lang="en-US" sz="2400" dirty="0" smtClean="0">
                <a:solidFill>
                  <a:schemeClr val="accent2">
                    <a:lumMod val="50000"/>
                  </a:schemeClr>
                </a:solidFill>
                <a:latin typeface="Agency FB" pitchFamily="34" charset="0"/>
              </a:rPr>
              <a:t> scales (the </a:t>
            </a:r>
            <a:r>
              <a:rPr lang="en-US" sz="2400" b="1" dirty="0" smtClean="0">
                <a:solidFill>
                  <a:schemeClr val="accent2">
                    <a:lumMod val="50000"/>
                  </a:schemeClr>
                </a:solidFill>
                <a:latin typeface="Agency FB" pitchFamily="34" charset="0"/>
              </a:rPr>
              <a:t>rules of recursion</a:t>
            </a:r>
            <a:r>
              <a:rPr lang="en-US" sz="2400" dirty="0" smtClean="0">
                <a:solidFill>
                  <a:schemeClr val="accent2">
                    <a:lumMod val="50000"/>
                  </a:schemeClr>
                </a:solidFill>
                <a:latin typeface="Agency FB" pitchFamily="34" charset="0"/>
              </a:rPr>
              <a:t>)</a:t>
            </a:r>
            <a:r>
              <a:rPr lang="en-US" dirty="0" smtClean="0">
                <a:solidFill>
                  <a:schemeClr val="accent2">
                    <a:lumMod val="50000"/>
                  </a:schemeClr>
                </a:solidFill>
                <a:latin typeface="Agency FB" pitchFamily="34" charset="0"/>
              </a:rPr>
              <a:t>.</a:t>
            </a:r>
            <a:endParaRPr lang="en-PH" sz="2400" dirty="0" smtClean="0">
              <a:solidFill>
                <a:schemeClr val="accent2">
                  <a:lumMod val="50000"/>
                </a:schemeClr>
              </a:solidFill>
              <a:latin typeface="Agency FB" pitchFamily="34" charset="0"/>
            </a:endParaRPr>
          </a:p>
        </p:txBody>
      </p:sp>
      <p:sp>
        <p:nvSpPr>
          <p:cNvPr id="3" name="Rectangle 2"/>
          <p:cNvSpPr/>
          <p:nvPr/>
        </p:nvSpPr>
        <p:spPr>
          <a:xfrm>
            <a:off x="838200" y="304800"/>
            <a:ext cx="6396303" cy="523220"/>
          </a:xfrm>
          <a:prstGeom prst="rect">
            <a:avLst/>
          </a:prstGeom>
        </p:spPr>
        <p:txBody>
          <a:bodyPr wrap="none">
            <a:spAutoFit/>
          </a:bodyPr>
          <a:lstStyle/>
          <a:p>
            <a:pPr marL="342900" indent="-342900"/>
            <a:r>
              <a:rPr lang="en-US" sz="2800" b="1" dirty="0" smtClean="0">
                <a:solidFill>
                  <a:schemeClr val="tx2">
                    <a:lumMod val="60000"/>
                    <a:lumOff val="40000"/>
                  </a:schemeClr>
                </a:solidFill>
                <a:latin typeface="AR BONNIE" pitchFamily="2" charset="0"/>
              </a:rPr>
              <a:t>Fractal primitives defined by the math of Fractal geometry</a:t>
            </a:r>
            <a:endParaRPr lang="en-PH" dirty="0" smtClean="0">
              <a:solidFill>
                <a:schemeClr val="tx2">
                  <a:lumMod val="60000"/>
                  <a:lumOff val="40000"/>
                </a:schemeClr>
              </a:solidFill>
              <a:latin typeface="AR BONNIE" pitchFamily="2" charset="0"/>
            </a:endParaRPr>
          </a:p>
        </p:txBody>
      </p:sp>
      <p:grpSp>
        <p:nvGrpSpPr>
          <p:cNvPr id="4" name="Group 3"/>
          <p:cNvGrpSpPr>
            <a:grpSpLocks noChangeAspect="1"/>
          </p:cNvGrpSpPr>
          <p:nvPr/>
        </p:nvGrpSpPr>
        <p:grpSpPr>
          <a:xfrm>
            <a:off x="8191500" y="342900"/>
            <a:ext cx="419100" cy="190500"/>
            <a:chOff x="609600" y="6096000"/>
            <a:chExt cx="838200" cy="381000"/>
          </a:xfrm>
        </p:grpSpPr>
        <p:sp>
          <p:nvSpPr>
            <p:cNvPr id="5" name="Oval 4"/>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6" name="Oval 5"/>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7" name="Oval 6"/>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28600" y="5305961"/>
            <a:ext cx="8686800" cy="1015663"/>
          </a:xfrm>
          <a:prstGeom prst="rect">
            <a:avLst/>
          </a:prstGeom>
        </p:spPr>
        <p:txBody>
          <a:bodyPr wrap="square">
            <a:spAutoFit/>
          </a:bodyPr>
          <a:lstStyle/>
          <a:p>
            <a:r>
              <a:rPr lang="en-US" sz="2000" dirty="0" smtClean="0">
                <a:solidFill>
                  <a:schemeClr val="accent2">
                    <a:lumMod val="50000"/>
                  </a:schemeClr>
                </a:solidFill>
                <a:latin typeface="Agency FB" pitchFamily="34" charset="0"/>
              </a:rPr>
              <a:t>…fractals allow (among other things) the trader to evaluate the state of the system per interval, and therefore across time scales. The stress here being seamlessness; from market </a:t>
            </a:r>
            <a:r>
              <a:rPr lang="en-US" sz="2000" b="1" dirty="0" smtClean="0">
                <a:solidFill>
                  <a:schemeClr val="accent2">
                    <a:lumMod val="50000"/>
                  </a:schemeClr>
                </a:solidFill>
                <a:latin typeface="Agency FB" pitchFamily="34" charset="0"/>
              </a:rPr>
              <a:t>microstructure</a:t>
            </a:r>
            <a:r>
              <a:rPr lang="en-US" sz="2000" dirty="0" smtClean="0">
                <a:solidFill>
                  <a:schemeClr val="accent2">
                    <a:lumMod val="50000"/>
                  </a:schemeClr>
                </a:solidFill>
                <a:latin typeface="Agency FB" pitchFamily="34" charset="0"/>
              </a:rPr>
              <a:t> to market </a:t>
            </a:r>
            <a:r>
              <a:rPr lang="en-US" sz="2000" b="1" dirty="0" smtClean="0">
                <a:solidFill>
                  <a:schemeClr val="accent2">
                    <a:lumMod val="50000"/>
                  </a:schemeClr>
                </a:solidFill>
                <a:latin typeface="Agency FB" pitchFamily="34" charset="0"/>
              </a:rPr>
              <a:t>macrostructure, </a:t>
            </a:r>
            <a:r>
              <a:rPr lang="en-US" sz="2000" dirty="0" smtClean="0">
                <a:solidFill>
                  <a:schemeClr val="accent2">
                    <a:lumMod val="50000"/>
                  </a:schemeClr>
                </a:solidFill>
                <a:latin typeface="Agency FB" pitchFamily="34" charset="0"/>
              </a:rPr>
              <a:t>and what is more, evidence of the feedback loop in the cyclical flow of markets. </a:t>
            </a:r>
            <a:endParaRPr lang="en-PH" sz="2000" dirty="0">
              <a:solidFill>
                <a:schemeClr val="accent2">
                  <a:lumMod val="50000"/>
                </a:schemeClr>
              </a:solidFill>
              <a:latin typeface="Agency FB" pitchFamily="34" charset="0"/>
            </a:endParaRPr>
          </a:p>
        </p:txBody>
      </p:sp>
      <p:sp>
        <p:nvSpPr>
          <p:cNvPr id="6" name="Rectangle 5"/>
          <p:cNvSpPr/>
          <p:nvPr/>
        </p:nvSpPr>
        <p:spPr>
          <a:xfrm>
            <a:off x="5638800" y="1199614"/>
            <a:ext cx="3200400" cy="3600986"/>
          </a:xfrm>
          <a:prstGeom prst="rect">
            <a:avLst/>
          </a:prstGeom>
        </p:spPr>
        <p:txBody>
          <a:bodyPr wrap="square">
            <a:spAutoFit/>
          </a:bodyPr>
          <a:lstStyle/>
          <a:p>
            <a:r>
              <a:rPr lang="en-US" sz="2000" dirty="0" smtClean="0">
                <a:solidFill>
                  <a:schemeClr val="accent2">
                    <a:lumMod val="50000"/>
                  </a:schemeClr>
                </a:solidFill>
                <a:latin typeface="Agency FB" pitchFamily="34" charset="0"/>
              </a:rPr>
              <a:t>Therefore, primitives are the best  predictors of direction immediately following in the same transaction space or flow. As linear inequalities, there can be only 6 different definitions in any flow (combining in a diverse number of ways). In other words, fractal primitives affirm the (</a:t>
            </a:r>
            <a:r>
              <a:rPr lang="en-US" sz="2000" b="1" dirty="0" smtClean="0">
                <a:solidFill>
                  <a:schemeClr val="accent2">
                    <a:lumMod val="50000"/>
                  </a:schemeClr>
                </a:solidFill>
                <a:latin typeface="Agency FB" pitchFamily="34" charset="0"/>
              </a:rPr>
              <a:t>exact</a:t>
            </a:r>
            <a:r>
              <a:rPr lang="en-US" sz="2000" dirty="0" smtClean="0">
                <a:solidFill>
                  <a:schemeClr val="accent2">
                    <a:lumMod val="50000"/>
                  </a:schemeClr>
                </a:solidFill>
                <a:latin typeface="Agency FB" pitchFamily="34" charset="0"/>
              </a:rPr>
              <a:t>) extent to which </a:t>
            </a:r>
            <a:r>
              <a:rPr lang="en-US" sz="2800" dirty="0" smtClean="0">
                <a:solidFill>
                  <a:schemeClr val="accent2">
                    <a:lumMod val="50000"/>
                  </a:schemeClr>
                </a:solidFill>
                <a:latin typeface="Agency FB" pitchFamily="34" charset="0"/>
              </a:rPr>
              <a:t>predictivity </a:t>
            </a:r>
            <a:r>
              <a:rPr lang="en-US" sz="2000" dirty="0" smtClean="0">
                <a:solidFill>
                  <a:schemeClr val="accent2">
                    <a:lumMod val="50000"/>
                  </a:schemeClr>
                </a:solidFill>
                <a:latin typeface="Agency FB" pitchFamily="34" charset="0"/>
              </a:rPr>
              <a:t>anywhere exists in market space... </a:t>
            </a:r>
            <a:endParaRPr lang="en-PH" sz="2000" dirty="0">
              <a:solidFill>
                <a:schemeClr val="accent2">
                  <a:lumMod val="50000"/>
                </a:schemeClr>
              </a:solidFill>
              <a:latin typeface="Agency FB" pitchFamily="34" charset="0"/>
            </a:endParaRPr>
          </a:p>
        </p:txBody>
      </p:sp>
      <p:sp>
        <p:nvSpPr>
          <p:cNvPr id="5" name="Rectangle 4"/>
          <p:cNvSpPr/>
          <p:nvPr/>
        </p:nvSpPr>
        <p:spPr>
          <a:xfrm>
            <a:off x="533400" y="228600"/>
            <a:ext cx="7162800" cy="769441"/>
          </a:xfrm>
          <a:prstGeom prst="rect">
            <a:avLst/>
          </a:prstGeom>
        </p:spPr>
        <p:txBody>
          <a:bodyPr wrap="square">
            <a:spAutoFit/>
          </a:bodyPr>
          <a:lstStyle/>
          <a:p>
            <a:r>
              <a:rPr lang="en-US" sz="2200" dirty="0" smtClean="0">
                <a:solidFill>
                  <a:schemeClr val="accent2">
                    <a:lumMod val="50000"/>
                  </a:schemeClr>
                </a:solidFill>
                <a:latin typeface="Agency FB" pitchFamily="34" charset="0"/>
              </a:rPr>
              <a:t>In effect, fractal primitives define as </a:t>
            </a:r>
            <a:r>
              <a:rPr lang="en-US" sz="2200" b="1" dirty="0" smtClean="0">
                <a:solidFill>
                  <a:schemeClr val="accent2">
                    <a:lumMod val="50000"/>
                  </a:schemeClr>
                </a:solidFill>
                <a:latin typeface="Agency FB" pitchFamily="34" charset="0"/>
              </a:rPr>
              <a:t>volatility </a:t>
            </a:r>
            <a:r>
              <a:rPr lang="en-US" sz="2200" dirty="0" smtClean="0">
                <a:solidFill>
                  <a:schemeClr val="accent2">
                    <a:lumMod val="50000"/>
                  </a:schemeClr>
                </a:solidFill>
                <a:latin typeface="Agency FB" pitchFamily="34" charset="0"/>
              </a:rPr>
              <a:t>shaped (self-affine)</a:t>
            </a:r>
            <a:r>
              <a:rPr lang="en-US" sz="2200" b="1" dirty="0" smtClean="0">
                <a:solidFill>
                  <a:schemeClr val="accent2">
                    <a:lumMod val="50000"/>
                  </a:schemeClr>
                </a:solidFill>
                <a:latin typeface="Agency FB" pitchFamily="34" charset="0"/>
              </a:rPr>
              <a:t> linear inequalities</a:t>
            </a:r>
            <a:r>
              <a:rPr lang="en-US" sz="2200" dirty="0" smtClean="0">
                <a:solidFill>
                  <a:schemeClr val="accent2">
                    <a:lumMod val="50000"/>
                  </a:schemeClr>
                </a:solidFill>
                <a:latin typeface="Agency FB" pitchFamily="34" charset="0"/>
              </a:rPr>
              <a:t> in market space (regardless of scale). </a:t>
            </a:r>
            <a:endParaRPr lang="en-PH" sz="2000" dirty="0">
              <a:solidFill>
                <a:schemeClr val="accent2">
                  <a:lumMod val="50000"/>
                </a:schemeClr>
              </a:solidFill>
              <a:latin typeface="Agency FB" pitchFamily="34" charset="0"/>
            </a:endParaRPr>
          </a:p>
        </p:txBody>
      </p:sp>
      <p:sp>
        <p:nvSpPr>
          <p:cNvPr id="9" name="TextBox 8"/>
          <p:cNvSpPr txBox="1"/>
          <p:nvPr/>
        </p:nvSpPr>
        <p:spPr>
          <a:xfrm>
            <a:off x="2844800" y="1371600"/>
            <a:ext cx="1676400" cy="523220"/>
          </a:xfrm>
          <a:prstGeom prst="rect">
            <a:avLst/>
          </a:prstGeom>
          <a:noFill/>
        </p:spPr>
        <p:txBody>
          <a:bodyPr wrap="square" rtlCol="0">
            <a:spAutoFit/>
          </a:bodyPr>
          <a:lstStyle/>
          <a:p>
            <a:pPr algn="ctr"/>
            <a:r>
              <a:rPr lang="en-PH" sz="2800" dirty="0" smtClean="0">
                <a:solidFill>
                  <a:srgbClr val="00B050"/>
                </a:solidFill>
                <a:latin typeface="AR BONNIE" pitchFamily="2" charset="0"/>
              </a:rPr>
              <a:t>The Code</a:t>
            </a:r>
            <a:endParaRPr lang="en-PH" sz="2800" dirty="0">
              <a:solidFill>
                <a:srgbClr val="00B050"/>
              </a:solidFill>
              <a:latin typeface="AR BONNIE" pitchFamily="2" charset="0"/>
            </a:endParaRPr>
          </a:p>
        </p:txBody>
      </p:sp>
      <p:grpSp>
        <p:nvGrpSpPr>
          <p:cNvPr id="33" name="Group 32"/>
          <p:cNvGrpSpPr/>
          <p:nvPr/>
        </p:nvGrpSpPr>
        <p:grpSpPr>
          <a:xfrm>
            <a:off x="812800" y="1524000"/>
            <a:ext cx="4800600" cy="3733800"/>
            <a:chOff x="609600" y="1701300"/>
            <a:chExt cx="4800600" cy="3697232"/>
          </a:xfrm>
          <a:scene3d>
            <a:camera prst="isometricOffAxis2Left"/>
            <a:lightRig rig="threePt" dir="t"/>
          </a:scene3d>
        </p:grpSpPr>
        <p:grpSp>
          <p:nvGrpSpPr>
            <p:cNvPr id="34" name="Group 24"/>
            <p:cNvGrpSpPr>
              <a:grpSpLocks noChangeAspect="1"/>
            </p:cNvGrpSpPr>
            <p:nvPr/>
          </p:nvGrpSpPr>
          <p:grpSpPr>
            <a:xfrm>
              <a:off x="609600" y="1701300"/>
              <a:ext cx="4800600" cy="3327900"/>
              <a:chOff x="813760" y="615950"/>
              <a:chExt cx="8244756" cy="5632450"/>
            </a:xfrm>
          </p:grpSpPr>
          <p:pic>
            <p:nvPicPr>
              <p:cNvPr id="36" name="Picture 3"/>
              <p:cNvPicPr>
                <a:picLocks noChangeAspect="1" noChangeArrowheads="1"/>
              </p:cNvPicPr>
              <p:nvPr/>
            </p:nvPicPr>
            <p:blipFill>
              <a:blip r:embed="rId2" cstate="print"/>
              <a:srcRect/>
              <a:stretch>
                <a:fillRect/>
              </a:stretch>
            </p:blipFill>
            <p:spPr bwMode="auto">
              <a:xfrm>
                <a:off x="813760" y="615950"/>
                <a:ext cx="6211887" cy="5632450"/>
              </a:xfrm>
              <a:prstGeom prst="rect">
                <a:avLst/>
              </a:prstGeom>
              <a:ln>
                <a:noFill/>
              </a:ln>
              <a:effectLst>
                <a:outerShdw blurRad="292100" dist="139700" dir="2700000" algn="tl" rotWithShape="0">
                  <a:srgbClr val="333333">
                    <a:alpha val="65000"/>
                  </a:srgbClr>
                </a:outerShdw>
              </a:effectLst>
              <a:sp3d>
                <a:bevelT/>
              </a:sp3d>
            </p:spPr>
          </p:pic>
          <p:pic>
            <p:nvPicPr>
              <p:cNvPr id="37" name="Picture 3"/>
              <p:cNvPicPr>
                <a:picLocks noChangeAspect="1" noChangeArrowheads="1"/>
              </p:cNvPicPr>
              <p:nvPr/>
            </p:nvPicPr>
            <p:blipFill>
              <a:blip r:embed="rId3" cstate="print"/>
              <a:srcRect/>
              <a:stretch>
                <a:fillRect/>
              </a:stretch>
            </p:blipFill>
            <p:spPr bwMode="auto">
              <a:xfrm>
                <a:off x="6379192" y="1670050"/>
                <a:ext cx="2391454" cy="2444750"/>
              </a:xfrm>
              <a:prstGeom prst="rect">
                <a:avLst/>
              </a:prstGeom>
              <a:ln>
                <a:noFill/>
              </a:ln>
              <a:effectLst>
                <a:outerShdw blurRad="292100" dist="139700" dir="2700000" algn="tl" rotWithShape="0">
                  <a:srgbClr val="333333">
                    <a:alpha val="65000"/>
                  </a:srgbClr>
                </a:outerShdw>
              </a:effectLst>
              <a:sp3d>
                <a:bevelT/>
              </a:sp3d>
            </p:spPr>
          </p:pic>
          <p:pic>
            <p:nvPicPr>
              <p:cNvPr id="38" name="Picture 3"/>
              <p:cNvPicPr>
                <a:picLocks noChangeAspect="1" noChangeArrowheads="1"/>
              </p:cNvPicPr>
              <p:nvPr/>
            </p:nvPicPr>
            <p:blipFill>
              <a:blip r:embed="rId4" cstate="print"/>
              <a:srcRect/>
              <a:stretch>
                <a:fillRect/>
              </a:stretch>
            </p:blipFill>
            <p:spPr bwMode="auto">
              <a:xfrm>
                <a:off x="8534400" y="1974850"/>
                <a:ext cx="524116" cy="1225550"/>
              </a:xfrm>
              <a:prstGeom prst="rect">
                <a:avLst/>
              </a:prstGeom>
              <a:ln>
                <a:noFill/>
              </a:ln>
              <a:effectLst>
                <a:outerShdw blurRad="292100" dist="139700" dir="2700000" algn="tl" rotWithShape="0">
                  <a:srgbClr val="333333">
                    <a:alpha val="65000"/>
                  </a:srgbClr>
                </a:outerShdw>
              </a:effectLst>
              <a:sp3d>
                <a:bevelT/>
              </a:sp3d>
            </p:spPr>
          </p:pic>
        </p:grpSp>
        <p:sp>
          <p:nvSpPr>
            <p:cNvPr id="35" name="TextBox 34"/>
            <p:cNvSpPr txBox="1"/>
            <p:nvPr/>
          </p:nvSpPr>
          <p:spPr>
            <a:xfrm>
              <a:off x="609600" y="5029200"/>
              <a:ext cx="3810000" cy="369332"/>
            </a:xfrm>
            <a:prstGeom prst="rect">
              <a:avLst/>
            </a:prstGeom>
            <a:noFill/>
            <a:sp3d>
              <a:bevelT/>
            </a:sp3d>
          </p:spPr>
          <p:txBody>
            <a:bodyPr wrap="square" rtlCol="0">
              <a:spAutoFit/>
            </a:bodyPr>
            <a:lstStyle/>
            <a:p>
              <a:endParaRPr lang="en-PH" b="1" dirty="0">
                <a:solidFill>
                  <a:schemeClr val="bg2">
                    <a:lumMod val="50000"/>
                  </a:schemeClr>
                </a:solidFill>
                <a:latin typeface="Agency FB" pitchFamily="34" charset="0"/>
              </a:endParaRPr>
            </a:p>
          </p:txBody>
        </p:sp>
      </p:grpSp>
      <p:sp>
        <p:nvSpPr>
          <p:cNvPr id="39" name="Rectangle 38"/>
          <p:cNvSpPr/>
          <p:nvPr/>
        </p:nvSpPr>
        <p:spPr>
          <a:xfrm>
            <a:off x="1041400" y="4800600"/>
            <a:ext cx="3573414" cy="369332"/>
          </a:xfrm>
          <a:prstGeom prst="rect">
            <a:avLst/>
          </a:prstGeom>
        </p:spPr>
        <p:txBody>
          <a:bodyPr wrap="none">
            <a:spAutoFit/>
          </a:bodyPr>
          <a:lstStyle/>
          <a:p>
            <a:r>
              <a:rPr lang="en-PH" dirty="0" smtClean="0">
                <a:solidFill>
                  <a:schemeClr val="bg2">
                    <a:lumMod val="50000"/>
                  </a:schemeClr>
                </a:solidFill>
                <a:latin typeface="Agency FB" pitchFamily="34" charset="0"/>
              </a:rPr>
              <a:t>Primitives as a finite set of Linear Inequalities </a:t>
            </a:r>
            <a:endParaRPr lang="en-PH" dirty="0"/>
          </a:p>
        </p:txBody>
      </p:sp>
      <p:grpSp>
        <p:nvGrpSpPr>
          <p:cNvPr id="13" name="Group 12"/>
          <p:cNvGrpSpPr>
            <a:grpSpLocks noChangeAspect="1"/>
          </p:cNvGrpSpPr>
          <p:nvPr/>
        </p:nvGrpSpPr>
        <p:grpSpPr>
          <a:xfrm>
            <a:off x="8153400" y="457200"/>
            <a:ext cx="419100" cy="190500"/>
            <a:chOff x="609600" y="6096000"/>
            <a:chExt cx="838200" cy="381000"/>
          </a:xfrm>
        </p:grpSpPr>
        <p:sp>
          <p:nvSpPr>
            <p:cNvPr id="14" name="Oval 13"/>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5" name="Oval 14"/>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6" name="Oval 15"/>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cedevertiginoushoplist.files.wordpress.com/2012/11/random-dragon.jpg"/>
          <p:cNvPicPr>
            <a:picLocks noChangeAspect="1" noChangeArrowheads="1"/>
          </p:cNvPicPr>
          <p:nvPr/>
        </p:nvPicPr>
        <p:blipFill>
          <a:blip r:embed="rId2" cstate="print"/>
          <a:srcRect/>
          <a:stretch>
            <a:fillRect/>
          </a:stretch>
        </p:blipFill>
        <p:spPr bwMode="auto">
          <a:xfrm>
            <a:off x="5562600" y="990600"/>
            <a:ext cx="3343275" cy="2247901"/>
          </a:xfrm>
          <a:prstGeom prst="rect">
            <a:avLst/>
          </a:prstGeom>
          <a:noFill/>
        </p:spPr>
      </p:pic>
      <p:pic>
        <p:nvPicPr>
          <p:cNvPr id="5" name="Picture 6" descr="http://math.bu.edu/DYSYS/animations/sierp-zoom.gif"/>
          <p:cNvPicPr>
            <a:picLocks noChangeAspect="1" noChangeArrowheads="1" noCrop="1"/>
          </p:cNvPicPr>
          <p:nvPr/>
        </p:nvPicPr>
        <p:blipFill>
          <a:blip r:embed="rId3" cstate="print"/>
          <a:srcRect/>
          <a:stretch>
            <a:fillRect/>
          </a:stretch>
        </p:blipFill>
        <p:spPr bwMode="auto">
          <a:xfrm>
            <a:off x="5981700" y="4286250"/>
            <a:ext cx="2400300" cy="2400300"/>
          </a:xfrm>
          <a:prstGeom prst="rect">
            <a:avLst/>
          </a:prstGeom>
          <a:noFill/>
        </p:spPr>
      </p:pic>
      <p:pic>
        <p:nvPicPr>
          <p:cNvPr id="6" name="Picture 6" descr="http://math.bu.edu/DYSYS/animations/sierp-zoom.gif"/>
          <p:cNvPicPr>
            <a:picLocks noChangeAspect="1" noChangeArrowheads="1" noCrop="1"/>
          </p:cNvPicPr>
          <p:nvPr/>
        </p:nvPicPr>
        <p:blipFill>
          <a:blip r:embed="rId3" cstate="print"/>
          <a:srcRect/>
          <a:stretch>
            <a:fillRect/>
          </a:stretch>
        </p:blipFill>
        <p:spPr bwMode="auto">
          <a:xfrm>
            <a:off x="4514850" y="5486400"/>
            <a:ext cx="1200150" cy="1200150"/>
          </a:xfrm>
          <a:prstGeom prst="rect">
            <a:avLst/>
          </a:prstGeom>
          <a:noFill/>
        </p:spPr>
      </p:pic>
      <p:pic>
        <p:nvPicPr>
          <p:cNvPr id="7" name="Picture 6" descr="http://math.bu.edu/DYSYS/animations/sierp-zoom.gif"/>
          <p:cNvPicPr>
            <a:picLocks noChangeAspect="1" noChangeArrowheads="1" noCrop="1"/>
          </p:cNvPicPr>
          <p:nvPr/>
        </p:nvPicPr>
        <p:blipFill>
          <a:blip r:embed="rId4" cstate="print"/>
          <a:srcRect/>
          <a:stretch>
            <a:fillRect/>
          </a:stretch>
        </p:blipFill>
        <p:spPr bwMode="auto">
          <a:xfrm>
            <a:off x="3675126" y="6094476"/>
            <a:ext cx="592074" cy="592074"/>
          </a:xfrm>
          <a:prstGeom prst="rect">
            <a:avLst/>
          </a:prstGeom>
          <a:noFill/>
        </p:spPr>
      </p:pic>
      <p:cxnSp>
        <p:nvCxnSpPr>
          <p:cNvPr id="8" name="Straight Arrow Connector 7"/>
          <p:cNvCxnSpPr/>
          <p:nvPr/>
        </p:nvCxnSpPr>
        <p:spPr>
          <a:xfrm flipV="1">
            <a:off x="3810000" y="3962400"/>
            <a:ext cx="3429000" cy="1905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685800" y="1897559"/>
            <a:ext cx="4876800" cy="769441"/>
          </a:xfrm>
          <a:prstGeom prst="rect">
            <a:avLst/>
          </a:prstGeom>
        </p:spPr>
        <p:txBody>
          <a:bodyPr wrap="square">
            <a:spAutoFit/>
          </a:bodyPr>
          <a:lstStyle/>
          <a:p>
            <a:r>
              <a:rPr lang="en-PH" sz="4400" dirty="0" smtClean="0">
                <a:solidFill>
                  <a:schemeClr val="accent2">
                    <a:lumMod val="50000"/>
                  </a:schemeClr>
                </a:solidFill>
                <a:latin typeface="AR BONNIE" pitchFamily="2" charset="0"/>
              </a:rPr>
              <a:t>- </a:t>
            </a:r>
            <a:r>
              <a:rPr lang="en-PH" sz="2800" dirty="0" smtClean="0">
                <a:solidFill>
                  <a:schemeClr val="accent2">
                    <a:lumMod val="50000"/>
                  </a:schemeClr>
                </a:solidFill>
                <a:latin typeface="AR BONNIE" pitchFamily="2" charset="0"/>
              </a:rPr>
              <a:t>From micro to macrostructure</a:t>
            </a:r>
            <a:endParaRPr lang="en-PH" sz="4400" dirty="0">
              <a:solidFill>
                <a:schemeClr val="accent2">
                  <a:lumMod val="50000"/>
                </a:schemeClr>
              </a:solidFill>
              <a:latin typeface="AR BONNIE" pitchFamily="2" charset="0"/>
            </a:endParaRPr>
          </a:p>
        </p:txBody>
      </p:sp>
      <p:sp>
        <p:nvSpPr>
          <p:cNvPr id="10" name="TextBox 9"/>
          <p:cNvSpPr txBox="1"/>
          <p:nvPr/>
        </p:nvSpPr>
        <p:spPr>
          <a:xfrm>
            <a:off x="6858000" y="3593068"/>
            <a:ext cx="762000" cy="369332"/>
          </a:xfrm>
          <a:prstGeom prst="rect">
            <a:avLst/>
          </a:prstGeom>
          <a:noFill/>
        </p:spPr>
        <p:txBody>
          <a:bodyPr wrap="square" rtlCol="0">
            <a:spAutoFit/>
          </a:bodyPr>
          <a:lstStyle/>
          <a:p>
            <a:r>
              <a:rPr lang="en-PH" dirty="0" smtClean="0"/>
              <a:t>Trend</a:t>
            </a:r>
            <a:endParaRPr lang="en-PH" dirty="0"/>
          </a:p>
        </p:txBody>
      </p:sp>
      <p:sp>
        <p:nvSpPr>
          <p:cNvPr id="11" name="Rectangle 10"/>
          <p:cNvSpPr/>
          <p:nvPr/>
        </p:nvSpPr>
        <p:spPr>
          <a:xfrm>
            <a:off x="685800" y="2971800"/>
            <a:ext cx="5105400" cy="1384995"/>
          </a:xfrm>
          <a:prstGeom prst="rect">
            <a:avLst/>
          </a:prstGeom>
        </p:spPr>
        <p:txBody>
          <a:bodyPr wrap="square">
            <a:spAutoFit/>
          </a:bodyPr>
          <a:lstStyle/>
          <a:p>
            <a:r>
              <a:rPr lang="en-PH" sz="2800" dirty="0" smtClean="0">
                <a:solidFill>
                  <a:schemeClr val="accent2">
                    <a:lumMod val="50000"/>
                  </a:schemeClr>
                </a:solidFill>
                <a:latin typeface="AR CARTER" pitchFamily="2" charset="0"/>
              </a:rPr>
              <a:t>“To truly understand something, you must experience it – get it under your finger tips”</a:t>
            </a:r>
            <a:r>
              <a:rPr lang="en-PH" sz="2800" b="1" dirty="0" smtClean="0">
                <a:solidFill>
                  <a:schemeClr val="accent2">
                    <a:lumMod val="50000"/>
                  </a:schemeClr>
                </a:solidFill>
                <a:latin typeface="AR CARTER" pitchFamily="2" charset="0"/>
              </a:rPr>
              <a:t>-</a:t>
            </a:r>
          </a:p>
          <a:p>
            <a:r>
              <a:rPr lang="en-PH" sz="2800" b="1" dirty="0" smtClean="0">
                <a:solidFill>
                  <a:schemeClr val="accent2">
                    <a:lumMod val="50000"/>
                  </a:schemeClr>
                </a:solidFill>
                <a:latin typeface="AR CARTER" pitchFamily="2" charset="0"/>
              </a:rPr>
              <a:t>Benoit Mandelbrot</a:t>
            </a:r>
          </a:p>
        </p:txBody>
      </p:sp>
      <p:sp>
        <p:nvSpPr>
          <p:cNvPr id="12" name="TextBox 11"/>
          <p:cNvSpPr txBox="1"/>
          <p:nvPr/>
        </p:nvSpPr>
        <p:spPr>
          <a:xfrm>
            <a:off x="685800" y="304800"/>
            <a:ext cx="5867400" cy="1384995"/>
          </a:xfrm>
          <a:prstGeom prst="rect">
            <a:avLst/>
          </a:prstGeom>
          <a:noFill/>
        </p:spPr>
        <p:txBody>
          <a:bodyPr wrap="square" rtlCol="0">
            <a:spAutoFit/>
          </a:bodyPr>
          <a:lstStyle/>
          <a:p>
            <a:r>
              <a:rPr lang="en-PH" sz="3600" dirty="0" smtClean="0">
                <a:latin typeface="AR BONNIE" pitchFamily="2" charset="0"/>
              </a:rPr>
              <a:t>A matter of perspective: </a:t>
            </a:r>
            <a:r>
              <a:rPr lang="en-PH" sz="2400" dirty="0" smtClean="0">
                <a:latin typeface="Agency FB" pitchFamily="34" charset="0"/>
              </a:rPr>
              <a:t>its not about the shapes of things, it is about the behaviour of numbers in the pattern of points that create the shapes</a:t>
            </a:r>
            <a:r>
              <a:rPr lang="en-PH" sz="2000" dirty="0" smtClean="0">
                <a:latin typeface="Agency FB" pitchFamily="34" charset="0"/>
              </a:rPr>
              <a:t>.</a:t>
            </a:r>
            <a:endParaRPr lang="en-PH" sz="4000" dirty="0">
              <a:latin typeface="Agency FB" pitchFamily="34" charset="0"/>
            </a:endParaRPr>
          </a:p>
        </p:txBody>
      </p:sp>
      <p:grpSp>
        <p:nvGrpSpPr>
          <p:cNvPr id="13" name="Group 12"/>
          <p:cNvGrpSpPr>
            <a:grpSpLocks noChangeAspect="1"/>
          </p:cNvGrpSpPr>
          <p:nvPr/>
        </p:nvGrpSpPr>
        <p:grpSpPr>
          <a:xfrm>
            <a:off x="8115300" y="457200"/>
            <a:ext cx="419100" cy="190500"/>
            <a:chOff x="609600" y="6096000"/>
            <a:chExt cx="838200" cy="381000"/>
          </a:xfrm>
        </p:grpSpPr>
        <p:sp>
          <p:nvSpPr>
            <p:cNvPr id="14" name="Oval 13"/>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5" name="Oval 14"/>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6" name="Oval 15"/>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177800" y="171271"/>
            <a:ext cx="7366000" cy="1200329"/>
          </a:xfrm>
          <a:prstGeom prst="rect">
            <a:avLst/>
          </a:prstGeom>
          <a:noFill/>
        </p:spPr>
        <p:txBody>
          <a:bodyPr wrap="square" rtlCol="0">
            <a:spAutoFit/>
          </a:bodyPr>
          <a:lstStyle/>
          <a:p>
            <a:r>
              <a:rPr lang="en-PH" sz="2400" dirty="0" smtClean="0">
                <a:solidFill>
                  <a:schemeClr val="accent2">
                    <a:lumMod val="50000"/>
                  </a:schemeClr>
                </a:solidFill>
                <a:latin typeface="AR CARTER" pitchFamily="2" charset="0"/>
              </a:rPr>
              <a:t>So we have that, market space is space where price fractals define aperiodic cycles across time in simple (but nested) 1,2,3 legs. From sub-minute time compression through  M1 – MN and in fact at </a:t>
            </a:r>
            <a:r>
              <a:rPr lang="en-PH" sz="2400" b="1" dirty="0" smtClean="0">
                <a:solidFill>
                  <a:schemeClr val="accent2">
                    <a:lumMod val="50000"/>
                  </a:schemeClr>
                </a:solidFill>
                <a:latin typeface="AR CARTER" pitchFamily="2" charset="0"/>
              </a:rPr>
              <a:t>(&gt; MN)</a:t>
            </a:r>
            <a:r>
              <a:rPr lang="en-PH" sz="2400" dirty="0" smtClean="0">
                <a:solidFill>
                  <a:schemeClr val="accent2">
                    <a:lumMod val="50000"/>
                  </a:schemeClr>
                </a:solidFill>
                <a:latin typeface="AR CARTER" pitchFamily="2" charset="0"/>
              </a:rPr>
              <a:t>.</a:t>
            </a:r>
          </a:p>
        </p:txBody>
      </p:sp>
      <p:pic>
        <p:nvPicPr>
          <p:cNvPr id="2" name="Picture 2"/>
          <p:cNvPicPr>
            <a:picLocks noChangeAspect="1" noChangeArrowheads="1"/>
          </p:cNvPicPr>
          <p:nvPr/>
        </p:nvPicPr>
        <p:blipFill>
          <a:blip r:embed="rId2" cstate="print">
            <a:duotone>
              <a:prstClr val="black"/>
              <a:schemeClr val="accent6">
                <a:tint val="45000"/>
                <a:satMod val="400000"/>
              </a:schemeClr>
            </a:duotone>
          </a:blip>
          <a:srcRect/>
          <a:stretch>
            <a:fillRect/>
          </a:stretch>
        </p:blipFill>
        <p:spPr bwMode="auto">
          <a:xfrm>
            <a:off x="228600" y="3124200"/>
            <a:ext cx="5661210" cy="3601829"/>
          </a:xfrm>
          <a:prstGeom prst="rect">
            <a:avLst/>
          </a:prstGeom>
          <a:ln>
            <a:noFill/>
          </a:ln>
          <a:effectLst>
            <a:outerShdw blurRad="292100" dist="139700" dir="2700000" algn="tl" rotWithShape="0">
              <a:srgbClr val="333333">
                <a:alpha val="65000"/>
              </a:srgbClr>
            </a:outerShdw>
          </a:effectLst>
        </p:spPr>
      </p:pic>
      <p:sp>
        <p:nvSpPr>
          <p:cNvPr id="16" name="Rectangle 15"/>
          <p:cNvSpPr/>
          <p:nvPr/>
        </p:nvSpPr>
        <p:spPr>
          <a:xfrm>
            <a:off x="6019800" y="1254522"/>
            <a:ext cx="2895600" cy="5539978"/>
          </a:xfrm>
          <a:prstGeom prst="rect">
            <a:avLst/>
          </a:prstGeom>
        </p:spPr>
        <p:txBody>
          <a:bodyPr wrap="square">
            <a:spAutoFit/>
          </a:bodyPr>
          <a:lstStyle/>
          <a:p>
            <a:pPr algn="r"/>
            <a:r>
              <a:rPr lang="en-PH" sz="2400" dirty="0" smtClean="0">
                <a:solidFill>
                  <a:schemeClr val="accent2">
                    <a:lumMod val="50000"/>
                  </a:schemeClr>
                </a:solidFill>
                <a:latin typeface="AR CARTER" pitchFamily="2" charset="0"/>
              </a:rPr>
              <a:t>Fractal behaviour whether over very small or very large intervals is the same. </a:t>
            </a:r>
            <a:r>
              <a:rPr lang="en-PH" sz="2400" b="1" dirty="0" smtClean="0">
                <a:solidFill>
                  <a:schemeClr val="accent2">
                    <a:lumMod val="50000"/>
                  </a:schemeClr>
                </a:solidFill>
                <a:latin typeface="AR CARTER" pitchFamily="2" charset="0"/>
              </a:rPr>
              <a:t>Importantly,</a:t>
            </a:r>
            <a:r>
              <a:rPr lang="en-PH" sz="2400" dirty="0" smtClean="0">
                <a:solidFill>
                  <a:schemeClr val="accent2">
                    <a:lumMod val="50000"/>
                  </a:schemeClr>
                </a:solidFill>
                <a:latin typeface="AR CARTER" pitchFamily="2" charset="0"/>
              </a:rPr>
              <a:t> the smaller ones are nested in the bigger ones (i.e. Fractals nested within fractals or </a:t>
            </a:r>
            <a:r>
              <a:rPr lang="en-PH" sz="2400" b="1" dirty="0" smtClean="0">
                <a:solidFill>
                  <a:schemeClr val="accent2">
                    <a:lumMod val="50000"/>
                  </a:schemeClr>
                </a:solidFill>
                <a:latin typeface="AR CARTER" pitchFamily="2" charset="0"/>
              </a:rPr>
              <a:t>equivalently </a:t>
            </a:r>
            <a:r>
              <a:rPr lang="en-PH" sz="2400" dirty="0" smtClean="0">
                <a:solidFill>
                  <a:schemeClr val="accent2">
                    <a:lumMod val="50000"/>
                  </a:schemeClr>
                </a:solidFill>
                <a:latin typeface="AR CARTER" pitchFamily="2" charset="0"/>
              </a:rPr>
              <a:t>nested within phases of larger fractal cycles) all with the same form, and hence the deterministic( </a:t>
            </a:r>
            <a:r>
              <a:rPr lang="en-PH" dirty="0" smtClean="0">
                <a:solidFill>
                  <a:schemeClr val="accent2">
                    <a:lumMod val="50000"/>
                  </a:schemeClr>
                </a:solidFill>
                <a:latin typeface="AR CARTER" pitchFamily="2" charset="0"/>
              </a:rPr>
              <a:t>i.e. moves to only one other next state depending on the current state</a:t>
            </a:r>
            <a:r>
              <a:rPr lang="en-PH" sz="2400" dirty="0" smtClean="0">
                <a:solidFill>
                  <a:schemeClr val="accent2">
                    <a:lumMod val="50000"/>
                  </a:schemeClr>
                </a:solidFill>
                <a:latin typeface="AR CARTER" pitchFamily="2" charset="0"/>
              </a:rPr>
              <a:t>), dynamically scaling, Multi</a:t>
            </a:r>
            <a:r>
              <a:rPr lang="en-PH" sz="2400" b="1" dirty="0" smtClean="0">
                <a:solidFill>
                  <a:schemeClr val="accent2">
                    <a:lumMod val="50000"/>
                  </a:schemeClr>
                </a:solidFill>
                <a:latin typeface="AR CARTER" pitchFamily="2" charset="0"/>
              </a:rPr>
              <a:t>fractal structure of markets</a:t>
            </a:r>
            <a:r>
              <a:rPr lang="en-PH" sz="2400" dirty="0" smtClean="0">
                <a:solidFill>
                  <a:schemeClr val="accent2">
                    <a:lumMod val="50000"/>
                  </a:schemeClr>
                </a:solidFill>
                <a:latin typeface="AR CARTER" pitchFamily="2" charset="0"/>
              </a:rPr>
              <a:t>...</a:t>
            </a:r>
            <a:endParaRPr lang="en-PH" sz="2400" dirty="0">
              <a:solidFill>
                <a:schemeClr val="accent2">
                  <a:lumMod val="50000"/>
                </a:schemeClr>
              </a:solidFill>
            </a:endParaRPr>
          </a:p>
        </p:txBody>
      </p:sp>
      <p:sp>
        <p:nvSpPr>
          <p:cNvPr id="5" name="TextBox 4"/>
          <p:cNvSpPr txBox="1"/>
          <p:nvPr/>
        </p:nvSpPr>
        <p:spPr>
          <a:xfrm>
            <a:off x="3124200" y="1676400"/>
            <a:ext cx="3124200" cy="954107"/>
          </a:xfrm>
          <a:prstGeom prst="rect">
            <a:avLst/>
          </a:prstGeom>
          <a:noFill/>
        </p:spPr>
        <p:txBody>
          <a:bodyPr wrap="square" rtlCol="0">
            <a:spAutoFit/>
          </a:bodyPr>
          <a:lstStyle/>
          <a:p>
            <a:pPr algn="ctr"/>
            <a:r>
              <a:rPr lang="en-PH" sz="2800" dirty="0" smtClean="0">
                <a:solidFill>
                  <a:schemeClr val="accent2">
                    <a:lumMod val="75000"/>
                  </a:schemeClr>
                </a:solidFill>
                <a:latin typeface="AR BONNIE" pitchFamily="2" charset="0"/>
              </a:rPr>
              <a:t>Fractals Scale Across market space </a:t>
            </a:r>
            <a:endParaRPr lang="en-PH" sz="2800" dirty="0">
              <a:solidFill>
                <a:schemeClr val="accent2">
                  <a:lumMod val="75000"/>
                </a:schemeClr>
              </a:solidFill>
              <a:latin typeface="AR BONNIE" pitchFamily="2" charset="0"/>
            </a:endParaRPr>
          </a:p>
        </p:txBody>
      </p:sp>
      <p:grpSp>
        <p:nvGrpSpPr>
          <p:cNvPr id="6" name="Group 5"/>
          <p:cNvGrpSpPr>
            <a:grpSpLocks noChangeAspect="1"/>
          </p:cNvGrpSpPr>
          <p:nvPr/>
        </p:nvGrpSpPr>
        <p:grpSpPr>
          <a:xfrm>
            <a:off x="304800" y="1409700"/>
            <a:ext cx="2974848" cy="2841243"/>
            <a:chOff x="1600200" y="1275558"/>
            <a:chExt cx="4648200" cy="4439442"/>
          </a:xfrm>
          <a:effectLst>
            <a:outerShdw blurRad="50800" dist="38100" dir="18900000" algn="bl" rotWithShape="0">
              <a:prstClr val="black">
                <a:alpha val="40000"/>
              </a:prstClr>
            </a:outerShdw>
          </a:effectLst>
          <a:scene3d>
            <a:camera prst="orthographicFront"/>
            <a:lightRig rig="threePt" dir="t"/>
          </a:scene3d>
        </p:grpSpPr>
        <p:sp>
          <p:nvSpPr>
            <p:cNvPr id="21" name="Oval 20"/>
            <p:cNvSpPr/>
            <p:nvPr/>
          </p:nvSpPr>
          <p:spPr>
            <a:xfrm>
              <a:off x="1600200" y="1371600"/>
              <a:ext cx="2438400" cy="4343400"/>
            </a:xfrm>
            <a:prstGeom prst="ellipse">
              <a:avLst/>
            </a:prstGeom>
            <a:noFill/>
            <a:ln>
              <a:solidFill>
                <a:srgbClr val="FF0000"/>
              </a:solidFill>
              <a:prstDash val="dash"/>
            </a:ln>
            <a:sp3d>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cxnSp>
          <p:nvCxnSpPr>
            <p:cNvPr id="7" name="Straight Arrow Connector 6"/>
            <p:cNvCxnSpPr>
              <a:stCxn id="17" idx="0"/>
            </p:cNvCxnSpPr>
            <p:nvPr/>
          </p:nvCxnSpPr>
          <p:spPr>
            <a:xfrm flipV="1">
              <a:off x="2514600" y="2319338"/>
              <a:ext cx="265113" cy="2252663"/>
            </a:xfrm>
            <a:prstGeom prst="straightConnector1">
              <a:avLst/>
            </a:prstGeom>
            <a:ln>
              <a:tailEnd type="arrow"/>
            </a:ln>
            <a:sp3d>
              <a:bevelB/>
            </a:sp3d>
          </p:spPr>
          <p:style>
            <a:lnRef idx="1">
              <a:schemeClr val="accent1"/>
            </a:lnRef>
            <a:fillRef idx="0">
              <a:schemeClr val="accent1"/>
            </a:fillRef>
            <a:effectRef idx="0">
              <a:schemeClr val="accent1"/>
            </a:effectRef>
            <a:fontRef idx="minor">
              <a:schemeClr val="tx1"/>
            </a:fontRef>
          </p:style>
        </p:cxnSp>
        <p:grpSp>
          <p:nvGrpSpPr>
            <p:cNvPr id="8" name="Group 1"/>
            <p:cNvGrpSpPr/>
            <p:nvPr/>
          </p:nvGrpSpPr>
          <p:grpSpPr>
            <a:xfrm flipV="1">
              <a:off x="4267200" y="1752600"/>
              <a:ext cx="1981200" cy="3124200"/>
              <a:chOff x="1066800" y="1295400"/>
              <a:chExt cx="1981200" cy="3124200"/>
            </a:xfrm>
          </p:grpSpPr>
          <p:cxnSp>
            <p:nvCxnSpPr>
              <p:cNvPr id="23" name="Straight Arrow Connector 3"/>
              <p:cNvCxnSpPr>
                <a:stCxn id="27" idx="5"/>
              </p:cNvCxnSpPr>
              <p:nvPr/>
            </p:nvCxnSpPr>
            <p:spPr>
              <a:xfrm>
                <a:off x="1479363" y="2317563"/>
                <a:ext cx="1015394" cy="1515455"/>
              </a:xfrm>
              <a:prstGeom prst="straightConnector1">
                <a:avLst/>
              </a:prstGeom>
              <a:ln>
                <a:tailEnd type="arrow"/>
              </a:ln>
              <a:sp3d>
                <a:bevelB/>
              </a:sp3d>
            </p:spPr>
            <p:style>
              <a:lnRef idx="1">
                <a:schemeClr val="accent1"/>
              </a:lnRef>
              <a:fillRef idx="0">
                <a:schemeClr val="accent1"/>
              </a:fillRef>
              <a:effectRef idx="0">
                <a:schemeClr val="accent1"/>
              </a:effectRef>
              <a:fontRef idx="minor">
                <a:schemeClr val="tx1"/>
              </a:fontRef>
            </p:style>
          </p:cxnSp>
          <p:sp>
            <p:nvSpPr>
              <p:cNvPr id="24" name="Oval 4"/>
              <p:cNvSpPr/>
              <p:nvPr/>
            </p:nvSpPr>
            <p:spPr>
              <a:xfrm>
                <a:off x="2362200" y="3657600"/>
                <a:ext cx="304800" cy="304800"/>
              </a:xfrm>
              <a:prstGeom prst="ellipse">
                <a:avLst/>
              </a:prstGeom>
              <a:solidFill>
                <a:srgbClr val="FF0000"/>
              </a:solidFill>
              <a:sp3d>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p>
            </p:txBody>
          </p:sp>
          <p:cxnSp>
            <p:nvCxnSpPr>
              <p:cNvPr id="25" name="Straight Arrow Connector 5"/>
              <p:cNvCxnSpPr>
                <a:endCxn id="25" idx="4"/>
              </p:cNvCxnSpPr>
              <p:nvPr/>
            </p:nvCxnSpPr>
            <p:spPr>
              <a:xfrm rot="5400000" flipH="1" flipV="1">
                <a:off x="1676400" y="2514600"/>
                <a:ext cx="2057400" cy="228600"/>
              </a:xfrm>
              <a:prstGeom prst="straightConnector1">
                <a:avLst/>
              </a:prstGeom>
              <a:ln>
                <a:tailEnd type="arrow"/>
              </a:ln>
              <a:sp3d>
                <a:bevelB/>
              </a:sp3d>
            </p:spPr>
            <p:style>
              <a:lnRef idx="1">
                <a:schemeClr val="accent1"/>
              </a:lnRef>
              <a:fillRef idx="0">
                <a:schemeClr val="accent1"/>
              </a:fillRef>
              <a:effectRef idx="0">
                <a:schemeClr val="accent1"/>
              </a:effectRef>
              <a:fontRef idx="minor">
                <a:schemeClr val="tx1"/>
              </a:fontRef>
            </p:style>
          </p:cxnSp>
          <p:sp>
            <p:nvSpPr>
              <p:cNvPr id="26" name="Oval 6"/>
              <p:cNvSpPr/>
              <p:nvPr/>
            </p:nvSpPr>
            <p:spPr>
              <a:xfrm>
                <a:off x="2590800" y="1295400"/>
                <a:ext cx="457200" cy="457200"/>
              </a:xfrm>
              <a:prstGeom prst="ellipse">
                <a:avLst/>
              </a:prstGeom>
              <a:sp3d>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7" name="Oval 7"/>
              <p:cNvSpPr/>
              <p:nvPr/>
            </p:nvSpPr>
            <p:spPr>
              <a:xfrm>
                <a:off x="1219200" y="2057400"/>
                <a:ext cx="304800" cy="304800"/>
              </a:xfrm>
              <a:prstGeom prst="ellipse">
                <a:avLst/>
              </a:prstGeom>
              <a:solidFill>
                <a:srgbClr val="00B050"/>
              </a:solidFill>
              <a:sp3d>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p>
            </p:txBody>
          </p:sp>
          <p:sp>
            <p:nvSpPr>
              <p:cNvPr id="28" name="Oval 8"/>
              <p:cNvSpPr/>
              <p:nvPr/>
            </p:nvSpPr>
            <p:spPr>
              <a:xfrm>
                <a:off x="2667000" y="1371600"/>
                <a:ext cx="304800" cy="304800"/>
              </a:xfrm>
              <a:prstGeom prst="ellipse">
                <a:avLst/>
              </a:prstGeom>
              <a:solidFill>
                <a:srgbClr val="00B050"/>
              </a:solidFill>
              <a:sp3d>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p>
            </p:txBody>
          </p:sp>
          <p:cxnSp>
            <p:nvCxnSpPr>
              <p:cNvPr id="30" name="Straight Arrow Connector 10"/>
              <p:cNvCxnSpPr/>
              <p:nvPr/>
            </p:nvCxnSpPr>
            <p:spPr>
              <a:xfrm rot="5400000" flipH="1" flipV="1">
                <a:off x="114300" y="3162300"/>
                <a:ext cx="2209800" cy="304800"/>
              </a:xfrm>
              <a:prstGeom prst="straightConnector1">
                <a:avLst/>
              </a:prstGeom>
              <a:ln>
                <a:tailEnd type="arrow"/>
              </a:ln>
              <a:sp3d>
                <a:bevelB/>
              </a:sp3d>
            </p:spPr>
            <p:style>
              <a:lnRef idx="1">
                <a:schemeClr val="accent1"/>
              </a:lnRef>
              <a:fillRef idx="0">
                <a:schemeClr val="accent1"/>
              </a:fillRef>
              <a:effectRef idx="0">
                <a:schemeClr val="accent1"/>
              </a:effectRef>
              <a:fontRef idx="minor">
                <a:schemeClr val="tx1"/>
              </a:fontRef>
            </p:style>
          </p:cxnSp>
        </p:grpSp>
        <p:sp>
          <p:nvSpPr>
            <p:cNvPr id="9" name="Oval 8"/>
            <p:cNvSpPr/>
            <p:nvPr/>
          </p:nvSpPr>
          <p:spPr>
            <a:xfrm>
              <a:off x="2286000" y="4495800"/>
              <a:ext cx="457200" cy="457200"/>
            </a:xfrm>
            <a:prstGeom prst="ellipse">
              <a:avLst/>
            </a:prstGeom>
            <a:sp3d>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cxnSp>
          <p:nvCxnSpPr>
            <p:cNvPr id="10" name="Straight Arrow Connector 9"/>
            <p:cNvCxnSpPr>
              <a:stCxn id="14" idx="5"/>
              <a:endCxn id="20" idx="0"/>
            </p:cNvCxnSpPr>
            <p:nvPr/>
          </p:nvCxnSpPr>
          <p:spPr>
            <a:xfrm>
              <a:off x="2927163" y="2469963"/>
              <a:ext cx="806638" cy="1563876"/>
            </a:xfrm>
            <a:prstGeom prst="straightConnector1">
              <a:avLst/>
            </a:prstGeom>
            <a:ln>
              <a:tailEnd type="arrow"/>
            </a:ln>
            <a:sp3d>
              <a:bevelB/>
            </a:sp3d>
          </p:spPr>
          <p:style>
            <a:lnRef idx="1">
              <a:schemeClr val="accent1"/>
            </a:lnRef>
            <a:fillRef idx="0">
              <a:schemeClr val="accent1"/>
            </a:fillRef>
            <a:effectRef idx="0">
              <a:schemeClr val="accent1"/>
            </a:effectRef>
            <a:fontRef idx="minor">
              <a:schemeClr val="tx1"/>
            </a:fontRef>
          </p:style>
        </p:cxnSp>
        <p:sp>
          <p:nvSpPr>
            <p:cNvPr id="11" name="Oval 10"/>
            <p:cNvSpPr/>
            <p:nvPr/>
          </p:nvSpPr>
          <p:spPr>
            <a:xfrm>
              <a:off x="3629025" y="3886200"/>
              <a:ext cx="304800" cy="304800"/>
            </a:xfrm>
            <a:prstGeom prst="ellipse">
              <a:avLst/>
            </a:prstGeom>
            <a:solidFill>
              <a:srgbClr val="00B050"/>
            </a:solidFill>
            <a:sp3d>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p>
          </p:txBody>
        </p:sp>
        <p:cxnSp>
          <p:nvCxnSpPr>
            <p:cNvPr id="12" name="Straight Arrow Connector 11"/>
            <p:cNvCxnSpPr>
              <a:stCxn id="11" idx="0"/>
            </p:cNvCxnSpPr>
            <p:nvPr/>
          </p:nvCxnSpPr>
          <p:spPr>
            <a:xfrm flipV="1">
              <a:off x="3781425" y="1560514"/>
              <a:ext cx="485775" cy="2325686"/>
            </a:xfrm>
            <a:prstGeom prst="straightConnector1">
              <a:avLst/>
            </a:prstGeom>
            <a:ln>
              <a:tailEnd type="arrow"/>
            </a:ln>
            <a:sp3d>
              <a:bevelB/>
            </a:sp3d>
          </p:spPr>
          <p:style>
            <a:lnRef idx="1">
              <a:schemeClr val="accent1"/>
            </a:lnRef>
            <a:fillRef idx="0">
              <a:schemeClr val="accent1"/>
            </a:fillRef>
            <a:effectRef idx="0">
              <a:schemeClr val="accent1"/>
            </a:effectRef>
            <a:fontRef idx="minor">
              <a:schemeClr val="tx1"/>
            </a:fontRef>
          </p:style>
        </p:cxnSp>
        <p:sp>
          <p:nvSpPr>
            <p:cNvPr id="13" name="Oval 12"/>
            <p:cNvSpPr/>
            <p:nvPr/>
          </p:nvSpPr>
          <p:spPr>
            <a:xfrm>
              <a:off x="4058444" y="1275558"/>
              <a:ext cx="457200" cy="457200"/>
            </a:xfrm>
            <a:prstGeom prst="ellipse">
              <a:avLst/>
            </a:prstGeom>
            <a:sp3d>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4" name="Oval 13"/>
            <p:cNvSpPr/>
            <p:nvPr/>
          </p:nvSpPr>
          <p:spPr>
            <a:xfrm>
              <a:off x="2667000" y="2209800"/>
              <a:ext cx="304800" cy="304800"/>
            </a:xfrm>
            <a:prstGeom prst="ellipse">
              <a:avLst/>
            </a:prstGeom>
            <a:solidFill>
              <a:srgbClr val="FF0000"/>
            </a:solidFill>
            <a:sp3d>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p>
          </p:txBody>
        </p:sp>
        <p:sp>
          <p:nvSpPr>
            <p:cNvPr id="15" name="Oval 14"/>
            <p:cNvSpPr/>
            <p:nvPr/>
          </p:nvSpPr>
          <p:spPr>
            <a:xfrm>
              <a:off x="4134644" y="1354933"/>
              <a:ext cx="304800" cy="304800"/>
            </a:xfrm>
            <a:prstGeom prst="ellipse">
              <a:avLst/>
            </a:prstGeom>
            <a:solidFill>
              <a:srgbClr val="FF0000"/>
            </a:solidFill>
            <a:sp3d>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p>
          </p:txBody>
        </p:sp>
        <p:sp>
          <p:nvSpPr>
            <p:cNvPr id="17" name="Oval 16"/>
            <p:cNvSpPr/>
            <p:nvPr/>
          </p:nvSpPr>
          <p:spPr>
            <a:xfrm>
              <a:off x="2362200" y="4572000"/>
              <a:ext cx="304800" cy="304800"/>
            </a:xfrm>
            <a:prstGeom prst="ellipse">
              <a:avLst/>
            </a:prstGeom>
            <a:solidFill>
              <a:srgbClr val="00B050"/>
            </a:solidFill>
            <a:sp3d>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p>
          </p:txBody>
        </p:sp>
        <p:sp>
          <p:nvSpPr>
            <p:cNvPr id="18" name="TextBox 17"/>
            <p:cNvSpPr txBox="1"/>
            <p:nvPr/>
          </p:nvSpPr>
          <p:spPr>
            <a:xfrm>
              <a:off x="2314575" y="4966495"/>
              <a:ext cx="457200" cy="369331"/>
            </a:xfrm>
            <a:prstGeom prst="rect">
              <a:avLst/>
            </a:prstGeom>
            <a:noFill/>
            <a:sp3d>
              <a:bevelB/>
            </a:sp3d>
          </p:spPr>
          <p:txBody>
            <a:bodyPr wrap="square" rtlCol="0">
              <a:spAutoFit/>
            </a:bodyPr>
            <a:lstStyle/>
            <a:p>
              <a:pPr algn="ctr"/>
              <a:r>
                <a:rPr lang="en-PH" dirty="0" smtClean="0"/>
                <a:t>1</a:t>
              </a:r>
              <a:endParaRPr lang="en-PH" dirty="0"/>
            </a:p>
          </p:txBody>
        </p:sp>
        <p:sp>
          <p:nvSpPr>
            <p:cNvPr id="19" name="TextBox 18"/>
            <p:cNvSpPr txBox="1"/>
            <p:nvPr/>
          </p:nvSpPr>
          <p:spPr>
            <a:xfrm>
              <a:off x="2214563" y="1890714"/>
              <a:ext cx="457200" cy="369331"/>
            </a:xfrm>
            <a:prstGeom prst="rect">
              <a:avLst/>
            </a:prstGeom>
            <a:noFill/>
            <a:sp3d>
              <a:bevelB/>
            </a:sp3d>
          </p:spPr>
          <p:txBody>
            <a:bodyPr wrap="square" rtlCol="0">
              <a:spAutoFit/>
            </a:bodyPr>
            <a:lstStyle/>
            <a:p>
              <a:pPr algn="ctr"/>
              <a:r>
                <a:rPr lang="en-PH" dirty="0" smtClean="0"/>
                <a:t>2</a:t>
              </a:r>
              <a:endParaRPr lang="en-PH" dirty="0"/>
            </a:p>
          </p:txBody>
        </p:sp>
        <p:sp>
          <p:nvSpPr>
            <p:cNvPr id="20" name="TextBox 19"/>
            <p:cNvSpPr txBox="1"/>
            <p:nvPr/>
          </p:nvSpPr>
          <p:spPr>
            <a:xfrm>
              <a:off x="3505200" y="4033839"/>
              <a:ext cx="457200" cy="369331"/>
            </a:xfrm>
            <a:prstGeom prst="rect">
              <a:avLst/>
            </a:prstGeom>
            <a:noFill/>
            <a:sp3d>
              <a:bevelB/>
            </a:sp3d>
          </p:spPr>
          <p:txBody>
            <a:bodyPr wrap="square" rtlCol="0">
              <a:spAutoFit/>
            </a:bodyPr>
            <a:lstStyle/>
            <a:p>
              <a:pPr algn="ctr"/>
              <a:r>
                <a:rPr lang="en-PH" dirty="0" smtClean="0"/>
                <a:t>3</a:t>
              </a:r>
              <a:endParaRPr lang="en-PH" dirty="0"/>
            </a:p>
          </p:txBody>
        </p:sp>
      </p:grpSp>
      <p:grpSp>
        <p:nvGrpSpPr>
          <p:cNvPr id="29" name="Group 28"/>
          <p:cNvGrpSpPr>
            <a:grpSpLocks noChangeAspect="1"/>
          </p:cNvGrpSpPr>
          <p:nvPr/>
        </p:nvGrpSpPr>
        <p:grpSpPr>
          <a:xfrm>
            <a:off x="7886700" y="609600"/>
            <a:ext cx="419100" cy="190500"/>
            <a:chOff x="609600" y="6096000"/>
            <a:chExt cx="838200" cy="381000"/>
          </a:xfrm>
        </p:grpSpPr>
        <p:sp>
          <p:nvSpPr>
            <p:cNvPr id="31" name="Oval 30"/>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2" name="Oval 31"/>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33" name="Oval 32"/>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cstate="print">
            <a:duotone>
              <a:prstClr val="black"/>
              <a:schemeClr val="accent6">
                <a:tint val="45000"/>
                <a:satMod val="400000"/>
              </a:schemeClr>
            </a:duotone>
          </a:blip>
          <a:srcRect/>
          <a:stretch>
            <a:fillRect/>
          </a:stretch>
        </p:blipFill>
        <p:spPr bwMode="auto">
          <a:xfrm>
            <a:off x="4598453" y="2057400"/>
            <a:ext cx="3554947" cy="2932918"/>
          </a:xfrm>
          <a:prstGeom prst="rect">
            <a:avLst/>
          </a:prstGeom>
          <a:ln>
            <a:noFill/>
          </a:ln>
          <a:effectLst>
            <a:outerShdw blurRad="292100" dist="139700" dir="2700000" algn="tl" rotWithShape="0">
              <a:srgbClr val="333333">
                <a:alpha val="65000"/>
              </a:srgbClr>
            </a:outerShdw>
          </a:effectLst>
        </p:spPr>
      </p:pic>
      <p:sp>
        <p:nvSpPr>
          <p:cNvPr id="15" name="TextBox 14"/>
          <p:cNvSpPr txBox="1"/>
          <p:nvPr/>
        </p:nvSpPr>
        <p:spPr>
          <a:xfrm>
            <a:off x="228600" y="279400"/>
            <a:ext cx="3657600" cy="4708981"/>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r>
              <a:rPr lang="en-PH" sz="2000" dirty="0" smtClean="0">
                <a:latin typeface="AR CARTER" pitchFamily="2" charset="0"/>
              </a:rPr>
              <a:t>... In this simplified, primitive driven “trending” example, each cell shown is a time frame, so we have a 1-minute frame, a 1-hour frame and a 1-day frame inscribed with 1.5 cycles or oscillations in each case. We are saying that the 1-minute frame contains at least one and a half cycles of sub-minute bars just to make its 1-2 leg </a:t>
            </a:r>
            <a:r>
              <a:rPr lang="en-PH" sz="2000" b="1" dirty="0" smtClean="0">
                <a:latin typeface="AR CARTER" pitchFamily="2" charset="0"/>
              </a:rPr>
              <a:t>up</a:t>
            </a:r>
            <a:r>
              <a:rPr lang="en-PH" sz="2000" dirty="0" smtClean="0">
                <a:latin typeface="AR CARTER" pitchFamily="2" charset="0"/>
              </a:rPr>
              <a:t> and at least one and a half cycles to make its 2-3 leg </a:t>
            </a:r>
            <a:r>
              <a:rPr lang="en-PH" sz="2000" b="1" dirty="0" smtClean="0">
                <a:latin typeface="AR CARTER" pitchFamily="2" charset="0"/>
              </a:rPr>
              <a:t>down</a:t>
            </a:r>
            <a:r>
              <a:rPr lang="en-PH" sz="2000" dirty="0" smtClean="0">
                <a:latin typeface="AR CARTER" pitchFamily="2" charset="0"/>
              </a:rPr>
              <a:t> and at least one and a half more to make up the last phase or half cycle shown. Similarly, the 1-hour frame has within it sixty 1 minute bars per 1-hour bar and here contains at least one and a half cycles of 1-minute bars to make up each of the 3 phases shown.</a:t>
            </a:r>
          </a:p>
        </p:txBody>
      </p:sp>
      <p:sp>
        <p:nvSpPr>
          <p:cNvPr id="5" name="TextBox 4"/>
          <p:cNvSpPr txBox="1"/>
          <p:nvPr/>
        </p:nvSpPr>
        <p:spPr>
          <a:xfrm>
            <a:off x="152400" y="5168900"/>
            <a:ext cx="8915400" cy="1569660"/>
          </a:xfrm>
          <a:prstGeom prst="rect">
            <a:avLst/>
          </a:prstGeom>
          <a:noFill/>
        </p:spPr>
        <p:txBody>
          <a:bodyPr wrap="square" rtlCol="0">
            <a:spAutoFit/>
          </a:bodyPr>
          <a:lstStyle/>
          <a:p>
            <a:r>
              <a:rPr lang="en-PH" sz="2400" dirty="0" smtClean="0">
                <a:solidFill>
                  <a:schemeClr val="accent2">
                    <a:lumMod val="50000"/>
                  </a:schemeClr>
                </a:solidFill>
                <a:latin typeface="AR CARTER" pitchFamily="2" charset="0"/>
              </a:rPr>
              <a:t>... </a:t>
            </a:r>
            <a:r>
              <a:rPr lang="en-PH" sz="2400" dirty="0" smtClean="0">
                <a:latin typeface="AR CARTER" pitchFamily="2" charset="0"/>
              </a:rPr>
              <a:t>Of course, this implies (as in demonstrates) that the market is a </a:t>
            </a:r>
            <a:r>
              <a:rPr lang="en-PH" sz="2400" b="1" dirty="0" smtClean="0">
                <a:latin typeface="AR CARTER" pitchFamily="2" charset="0"/>
              </a:rPr>
              <a:t>singularity </a:t>
            </a:r>
            <a:r>
              <a:rPr lang="en-PH" sz="2400" dirty="0" smtClean="0">
                <a:latin typeface="AR CARTER" pitchFamily="2" charset="0"/>
              </a:rPr>
              <a:t>(a point). It means that the market is deterministic at the margin in dynamically scaling to a single form or </a:t>
            </a:r>
            <a:r>
              <a:rPr lang="en-PH" sz="2400" b="1" dirty="0" smtClean="0">
                <a:latin typeface="AR CARTER" pitchFamily="2" charset="0"/>
              </a:rPr>
              <a:t>price point </a:t>
            </a:r>
            <a:r>
              <a:rPr lang="en-PH" sz="2400" dirty="0" smtClean="0">
                <a:latin typeface="AR CARTER" pitchFamily="2" charset="0"/>
              </a:rPr>
              <a:t>across all intervals. As such there is no sense in which price does not move as a unit at all times and what is more, the marginal move is </a:t>
            </a:r>
            <a:r>
              <a:rPr lang="en-PH" sz="2400" b="1" dirty="0" smtClean="0">
                <a:latin typeface="AR CARTER" pitchFamily="2" charset="0"/>
              </a:rPr>
              <a:t>NEVER </a:t>
            </a:r>
            <a:r>
              <a:rPr lang="en-PH" sz="2400" dirty="0" smtClean="0">
                <a:latin typeface="AR CARTER" pitchFamily="2" charset="0"/>
              </a:rPr>
              <a:t>a </a:t>
            </a:r>
            <a:r>
              <a:rPr lang="en-PH" sz="2400" b="1" dirty="0" smtClean="0">
                <a:latin typeface="AR CARTER" pitchFamily="2" charset="0"/>
              </a:rPr>
              <a:t>fair game</a:t>
            </a:r>
            <a:r>
              <a:rPr lang="en-PH" sz="2400" dirty="0" smtClean="0">
                <a:latin typeface="AR CARTER" pitchFamily="2" charset="0"/>
              </a:rPr>
              <a:t>.</a:t>
            </a:r>
          </a:p>
        </p:txBody>
      </p:sp>
      <p:sp>
        <p:nvSpPr>
          <p:cNvPr id="6" name="Rectangle 5"/>
          <p:cNvSpPr/>
          <p:nvPr/>
        </p:nvSpPr>
        <p:spPr>
          <a:xfrm>
            <a:off x="4038600" y="322530"/>
            <a:ext cx="4953000" cy="1631216"/>
          </a:xfrm>
          <a:prstGeom prst="rect">
            <a:avLst/>
          </a:prstGeom>
        </p:spPr>
        <p:txBody>
          <a:bodyPr wrap="square">
            <a:spAutoFit/>
          </a:bodyPr>
          <a:lstStyle/>
          <a:p>
            <a:r>
              <a:rPr lang="en-PH" sz="2000" dirty="0" smtClean="0">
                <a:latin typeface="AR CARTER" pitchFamily="2" charset="0"/>
              </a:rPr>
              <a:t>In the same way, the 1 day bar contains 24, 1 hour bars and at least one and a half cycles of 1 hour bars to make up each of  the 3 legs shown, and so on (in practice the nested (iterated) </a:t>
            </a:r>
            <a:r>
              <a:rPr lang="en-PH" sz="2000" b="1" dirty="0" smtClean="0">
                <a:latin typeface="AR CARTER" pitchFamily="2" charset="0"/>
              </a:rPr>
              <a:t>subcycle</a:t>
            </a:r>
            <a:r>
              <a:rPr lang="en-PH" sz="2000" dirty="0" smtClean="0">
                <a:latin typeface="AR CARTER" pitchFamily="2" charset="0"/>
              </a:rPr>
              <a:t> count per feeder frame could be several more to the same effect but not less than 1.5 cycles per feeder frame)... </a:t>
            </a:r>
            <a:endParaRPr lang="en-PH" sz="2000" dirty="0">
              <a:latin typeface="AR CARTER" pitchFamily="2" charset="0"/>
            </a:endParaRPr>
          </a:p>
        </p:txBody>
      </p:sp>
      <p:sp>
        <p:nvSpPr>
          <p:cNvPr id="14" name="TextBox 13"/>
          <p:cNvSpPr txBox="1"/>
          <p:nvPr/>
        </p:nvSpPr>
        <p:spPr>
          <a:xfrm>
            <a:off x="4267200" y="1828800"/>
            <a:ext cx="3505200" cy="523220"/>
          </a:xfrm>
          <a:prstGeom prst="rect">
            <a:avLst/>
          </a:prstGeom>
          <a:noFill/>
        </p:spPr>
        <p:txBody>
          <a:bodyPr wrap="square" rtlCol="0">
            <a:spAutoFit/>
          </a:bodyPr>
          <a:lstStyle/>
          <a:p>
            <a:pPr algn="ctr"/>
            <a:r>
              <a:rPr lang="en-PH" sz="2800" b="1" dirty="0" smtClean="0">
                <a:solidFill>
                  <a:schemeClr val="accent2">
                    <a:lumMod val="75000"/>
                  </a:schemeClr>
                </a:solidFill>
                <a:latin typeface="AR BONNIE" pitchFamily="2" charset="0"/>
              </a:rPr>
              <a:t>Driving the point home ...</a:t>
            </a:r>
          </a:p>
        </p:txBody>
      </p:sp>
      <p:grpSp>
        <p:nvGrpSpPr>
          <p:cNvPr id="7" name="Group 6"/>
          <p:cNvGrpSpPr>
            <a:grpSpLocks noChangeAspect="1"/>
          </p:cNvGrpSpPr>
          <p:nvPr/>
        </p:nvGrpSpPr>
        <p:grpSpPr>
          <a:xfrm>
            <a:off x="8191500" y="114300"/>
            <a:ext cx="419100" cy="190500"/>
            <a:chOff x="609600" y="6096000"/>
            <a:chExt cx="838200" cy="381000"/>
          </a:xfrm>
        </p:grpSpPr>
        <p:sp>
          <p:nvSpPr>
            <p:cNvPr id="8" name="Oval 7"/>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9" name="Oval 8"/>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 name="Oval 9"/>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print">
            <a:duotone>
              <a:prstClr val="black"/>
              <a:schemeClr val="accent6">
                <a:tint val="45000"/>
                <a:satMod val="400000"/>
              </a:schemeClr>
            </a:duotone>
          </a:blip>
          <a:srcRect/>
          <a:stretch>
            <a:fillRect/>
          </a:stretch>
        </p:blipFill>
        <p:spPr bwMode="auto">
          <a:xfrm>
            <a:off x="3147235" y="1434405"/>
            <a:ext cx="4548965" cy="3462484"/>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50800" y="571500"/>
            <a:ext cx="6934200" cy="1200329"/>
          </a:xfrm>
          <a:prstGeom prst="rect">
            <a:avLst/>
          </a:prstGeom>
          <a:noFill/>
        </p:spPr>
        <p:txBody>
          <a:bodyPr wrap="square" rtlCol="0">
            <a:spAutoFit/>
          </a:bodyPr>
          <a:lstStyle/>
          <a:p>
            <a:pPr algn="r"/>
            <a:r>
              <a:rPr lang="en-PH" sz="2400" dirty="0" smtClean="0">
                <a:solidFill>
                  <a:schemeClr val="accent2">
                    <a:lumMod val="75000"/>
                  </a:schemeClr>
                </a:solidFill>
                <a:latin typeface="AR BONNIE" pitchFamily="2" charset="0"/>
              </a:rPr>
              <a:t>… Everything happens </a:t>
            </a:r>
            <a:r>
              <a:rPr lang="en-PH" sz="2400" b="1" dirty="0" smtClean="0">
                <a:solidFill>
                  <a:schemeClr val="accent4">
                    <a:lumMod val="60000"/>
                    <a:lumOff val="40000"/>
                  </a:schemeClr>
                </a:solidFill>
                <a:latin typeface="AR BONNIE" pitchFamily="2" charset="0"/>
              </a:rPr>
              <a:t>(scales) </a:t>
            </a:r>
            <a:r>
              <a:rPr lang="en-PH" sz="2400" dirty="0" smtClean="0">
                <a:solidFill>
                  <a:schemeClr val="accent2">
                    <a:lumMod val="75000"/>
                  </a:schemeClr>
                </a:solidFill>
                <a:latin typeface="AR BONNIE" pitchFamily="2" charset="0"/>
              </a:rPr>
              <a:t>in </a:t>
            </a:r>
            <a:r>
              <a:rPr lang="en-PH" sz="1600" b="1" dirty="0" smtClean="0">
                <a:solidFill>
                  <a:schemeClr val="accent4">
                    <a:lumMod val="60000"/>
                    <a:lumOff val="40000"/>
                  </a:schemeClr>
                </a:solidFill>
                <a:latin typeface="AR BONNIE" pitchFamily="2" charset="0"/>
              </a:rPr>
              <a:t>(persistent ) </a:t>
            </a:r>
            <a:r>
              <a:rPr lang="en-PH" sz="2400" b="1" dirty="0" smtClean="0">
                <a:solidFill>
                  <a:schemeClr val="accent2">
                    <a:lumMod val="75000"/>
                  </a:schemeClr>
                </a:solidFill>
                <a:latin typeface="AR BONNIE" pitchFamily="2" charset="0"/>
              </a:rPr>
              <a:t>sequence</a:t>
            </a:r>
            <a:r>
              <a:rPr lang="en-PH" sz="2400" dirty="0" smtClean="0">
                <a:solidFill>
                  <a:schemeClr val="accent2">
                    <a:lumMod val="75000"/>
                  </a:schemeClr>
                </a:solidFill>
                <a:latin typeface="AR BONNIE" pitchFamily="2" charset="0"/>
              </a:rPr>
              <a:t> following a fundamental order </a:t>
            </a:r>
            <a:r>
              <a:rPr lang="en-PH" sz="1600" b="1" dirty="0" smtClean="0">
                <a:solidFill>
                  <a:schemeClr val="accent4">
                    <a:lumMod val="60000"/>
                    <a:lumOff val="40000"/>
                  </a:schemeClr>
                </a:solidFill>
                <a:latin typeface="AR BONNIE" pitchFamily="2" charset="0"/>
              </a:rPr>
              <a:t>(iterated hierarchy) </a:t>
            </a:r>
            <a:r>
              <a:rPr lang="en-PH" sz="2400" dirty="0" smtClean="0">
                <a:solidFill>
                  <a:schemeClr val="accent2">
                    <a:lumMod val="75000"/>
                  </a:schemeClr>
                </a:solidFill>
                <a:latin typeface="AR BONNIE" pitchFamily="2" charset="0"/>
              </a:rPr>
              <a:t>from left to right </a:t>
            </a:r>
            <a:r>
              <a:rPr lang="en-PH" sz="1600" b="1" dirty="0" smtClean="0">
                <a:solidFill>
                  <a:schemeClr val="accent4">
                    <a:lumMod val="60000"/>
                    <a:lumOff val="40000"/>
                  </a:schemeClr>
                </a:solidFill>
                <a:latin typeface="AR BONNIE" pitchFamily="2" charset="0"/>
              </a:rPr>
              <a:t>(until a point) </a:t>
            </a:r>
            <a:r>
              <a:rPr lang="en-PH" sz="2400" dirty="0" smtClean="0">
                <a:solidFill>
                  <a:schemeClr val="accent2">
                    <a:lumMod val="75000"/>
                  </a:schemeClr>
                </a:solidFill>
                <a:latin typeface="AR BONNIE" pitchFamily="2" charset="0"/>
              </a:rPr>
              <a:t>and then </a:t>
            </a:r>
            <a:r>
              <a:rPr lang="en-PH" sz="2400" b="1" dirty="0" smtClean="0">
                <a:solidFill>
                  <a:schemeClr val="accent2">
                    <a:lumMod val="75000"/>
                  </a:schemeClr>
                </a:solidFill>
                <a:latin typeface="AR BONNIE" pitchFamily="2" charset="0"/>
              </a:rPr>
              <a:t>reverts</a:t>
            </a:r>
            <a:r>
              <a:rPr lang="en-PH" sz="2400" dirty="0" smtClean="0">
                <a:solidFill>
                  <a:schemeClr val="accent2">
                    <a:lumMod val="75000"/>
                  </a:schemeClr>
                </a:solidFill>
                <a:latin typeface="AR BONNIE" pitchFamily="2" charset="0"/>
              </a:rPr>
              <a:t> to origin </a:t>
            </a:r>
            <a:r>
              <a:rPr lang="en-PH" sz="1600" b="1" dirty="0" smtClean="0">
                <a:solidFill>
                  <a:schemeClr val="accent4">
                    <a:lumMod val="60000"/>
                    <a:lumOff val="40000"/>
                  </a:schemeClr>
                </a:solidFill>
                <a:latin typeface="AR BONNIE" pitchFamily="2" charset="0"/>
              </a:rPr>
              <a:t>(finite loop equilibrium)</a:t>
            </a:r>
            <a:r>
              <a:rPr lang="en-PH" sz="2400" b="1" dirty="0" smtClean="0">
                <a:solidFill>
                  <a:schemeClr val="accent4">
                    <a:lumMod val="60000"/>
                    <a:lumOff val="40000"/>
                  </a:schemeClr>
                </a:solidFill>
                <a:latin typeface="AR BONNIE" pitchFamily="2" charset="0"/>
              </a:rPr>
              <a:t> </a:t>
            </a:r>
            <a:r>
              <a:rPr lang="en-PH" sz="2400" dirty="0" smtClean="0">
                <a:solidFill>
                  <a:schemeClr val="accent2">
                    <a:lumMod val="75000"/>
                  </a:schemeClr>
                </a:solidFill>
                <a:latin typeface="AR BONNIE" pitchFamily="2" charset="0"/>
              </a:rPr>
              <a:t>to resume </a:t>
            </a:r>
            <a:r>
              <a:rPr lang="en-PH" sz="1600" b="1" dirty="0" smtClean="0">
                <a:solidFill>
                  <a:schemeClr val="accent4">
                    <a:lumMod val="60000"/>
                    <a:lumOff val="40000"/>
                  </a:schemeClr>
                </a:solidFill>
                <a:latin typeface="AR BONNIE" pitchFamily="2" charset="0"/>
              </a:rPr>
              <a:t>(once again) </a:t>
            </a:r>
            <a:r>
              <a:rPr lang="en-PH" sz="2400" dirty="0" smtClean="0">
                <a:solidFill>
                  <a:schemeClr val="accent2">
                    <a:lumMod val="75000"/>
                  </a:schemeClr>
                </a:solidFill>
                <a:latin typeface="AR BONNIE" pitchFamily="2" charset="0"/>
              </a:rPr>
              <a:t>left to right...</a:t>
            </a:r>
          </a:p>
        </p:txBody>
      </p:sp>
      <p:sp>
        <p:nvSpPr>
          <p:cNvPr id="8" name="TextBox 7"/>
          <p:cNvSpPr txBox="1"/>
          <p:nvPr/>
        </p:nvSpPr>
        <p:spPr>
          <a:xfrm>
            <a:off x="3962400" y="5092005"/>
            <a:ext cx="4876800" cy="1384995"/>
          </a:xfrm>
          <a:prstGeom prst="rect">
            <a:avLst/>
          </a:prstGeom>
          <a:noFill/>
        </p:spPr>
        <p:txBody>
          <a:bodyPr wrap="square" rtlCol="0">
            <a:spAutoFit/>
          </a:bodyPr>
          <a:lstStyle/>
          <a:p>
            <a:pPr algn="ctr"/>
            <a:r>
              <a:rPr lang="en-PH" sz="2800" dirty="0" smtClean="0">
                <a:solidFill>
                  <a:schemeClr val="accent2">
                    <a:lumMod val="75000"/>
                  </a:schemeClr>
                </a:solidFill>
                <a:latin typeface="AR BONNIE" pitchFamily="2" charset="0"/>
              </a:rPr>
              <a:t>… this order does not change because the order expresses in the </a:t>
            </a:r>
            <a:r>
              <a:rPr lang="en-PH" sz="2800" b="1" dirty="0" smtClean="0">
                <a:solidFill>
                  <a:schemeClr val="accent2">
                    <a:lumMod val="75000"/>
                  </a:schemeClr>
                </a:solidFill>
                <a:latin typeface="AR BONNIE" pitchFamily="2" charset="0"/>
              </a:rPr>
              <a:t>rules of recursion </a:t>
            </a:r>
            <a:r>
              <a:rPr lang="en-PH" sz="2800" b="1" dirty="0" smtClean="0">
                <a:solidFill>
                  <a:schemeClr val="accent2">
                    <a:lumMod val="75000"/>
                  </a:schemeClr>
                </a:solidFill>
                <a:latin typeface="Agency FB" pitchFamily="34" charset="0"/>
              </a:rPr>
              <a:t>intrinsic to market mechanism.</a:t>
            </a:r>
            <a:r>
              <a:rPr lang="en-PH" sz="2800" b="1" dirty="0" smtClean="0">
                <a:solidFill>
                  <a:schemeClr val="accent2">
                    <a:lumMod val="75000"/>
                  </a:schemeClr>
                </a:solidFill>
                <a:latin typeface="AR BONNIE" pitchFamily="2" charset="0"/>
              </a:rPr>
              <a:t> </a:t>
            </a:r>
          </a:p>
        </p:txBody>
      </p:sp>
      <p:grpSp>
        <p:nvGrpSpPr>
          <p:cNvPr id="5" name="Group 4"/>
          <p:cNvGrpSpPr>
            <a:grpSpLocks noChangeAspect="1"/>
          </p:cNvGrpSpPr>
          <p:nvPr/>
        </p:nvGrpSpPr>
        <p:grpSpPr>
          <a:xfrm>
            <a:off x="7886700" y="381000"/>
            <a:ext cx="419100" cy="190500"/>
            <a:chOff x="609600" y="6096000"/>
            <a:chExt cx="838200" cy="381000"/>
          </a:xfrm>
        </p:grpSpPr>
        <p:sp>
          <p:nvSpPr>
            <p:cNvPr id="6" name="Oval 5"/>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9" name="Oval 8"/>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 name="Oval 9"/>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54"/>
          <p:cNvGrpSpPr/>
          <p:nvPr/>
        </p:nvGrpSpPr>
        <p:grpSpPr>
          <a:xfrm>
            <a:off x="838200" y="381000"/>
            <a:ext cx="7467600" cy="6261100"/>
            <a:chOff x="838200" y="381000"/>
            <a:chExt cx="7467600" cy="6261100"/>
          </a:xfrm>
        </p:grpSpPr>
        <p:grpSp>
          <p:nvGrpSpPr>
            <p:cNvPr id="46" name="Group 45"/>
            <p:cNvGrpSpPr/>
            <p:nvPr/>
          </p:nvGrpSpPr>
          <p:grpSpPr>
            <a:xfrm>
              <a:off x="1511300" y="950436"/>
              <a:ext cx="6705600" cy="5691664"/>
              <a:chOff x="1219200" y="697468"/>
              <a:chExt cx="6705600" cy="5691664"/>
            </a:xfrm>
            <a:effectLst>
              <a:glow rad="63500">
                <a:schemeClr val="accent5">
                  <a:satMod val="175000"/>
                  <a:alpha val="40000"/>
                </a:schemeClr>
              </a:glow>
              <a:outerShdw blurRad="50800" dist="38100" dir="16200000" rotWithShape="0">
                <a:prstClr val="black">
                  <a:alpha val="40000"/>
                </a:prstClr>
              </a:outerShdw>
            </a:effectLst>
          </p:grpSpPr>
          <p:cxnSp>
            <p:nvCxnSpPr>
              <p:cNvPr id="6" name="Straight Arrow Connector 5"/>
              <p:cNvCxnSpPr>
                <a:endCxn id="18" idx="0"/>
              </p:cNvCxnSpPr>
              <p:nvPr/>
            </p:nvCxnSpPr>
            <p:spPr>
              <a:xfrm flipV="1">
                <a:off x="2212848" y="4146296"/>
                <a:ext cx="146304" cy="1023112"/>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a:stCxn id="58" idx="7"/>
              </p:cNvCxnSpPr>
              <p:nvPr/>
            </p:nvCxnSpPr>
            <p:spPr>
              <a:xfrm rot="5400000" flipH="1" flipV="1">
                <a:off x="5554845" y="1490473"/>
                <a:ext cx="2327283" cy="1403739"/>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3" idx="0"/>
                <a:endCxn id="8" idx="0"/>
              </p:cNvCxnSpPr>
              <p:nvPr/>
            </p:nvCxnSpPr>
            <p:spPr>
              <a:xfrm flipV="1">
                <a:off x="1328928" y="4391787"/>
                <a:ext cx="317754" cy="1713357"/>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Oval 2"/>
              <p:cNvSpPr/>
              <p:nvPr/>
            </p:nvSpPr>
            <p:spPr>
              <a:xfrm>
                <a:off x="1219200" y="6105144"/>
                <a:ext cx="219456" cy="219456"/>
              </a:xfrm>
              <a:prstGeom prst="ellipse">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cxnSp>
            <p:nvCxnSpPr>
              <p:cNvPr id="4" name="Straight Arrow Connector 3"/>
              <p:cNvCxnSpPr>
                <a:endCxn id="5" idx="4"/>
              </p:cNvCxnSpPr>
              <p:nvPr/>
            </p:nvCxnSpPr>
            <p:spPr>
              <a:xfrm>
                <a:off x="1688883" y="4507140"/>
                <a:ext cx="487389" cy="744564"/>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2103120" y="5105400"/>
                <a:ext cx="146304" cy="146304"/>
              </a:xfrm>
              <a:prstGeom prst="ellipse">
                <a:avLst/>
              </a:prstGeom>
              <a:solidFill>
                <a:srgbClr val="00B05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8" name="Oval 7"/>
              <p:cNvSpPr/>
              <p:nvPr/>
            </p:nvSpPr>
            <p:spPr>
              <a:xfrm>
                <a:off x="1573530" y="4391787"/>
                <a:ext cx="146304" cy="146304"/>
              </a:xfrm>
              <a:prstGeom prst="ellipse">
                <a:avLst/>
              </a:prstGeom>
              <a:solidFill>
                <a:srgbClr val="FF000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10" name="Oval 9"/>
              <p:cNvSpPr/>
              <p:nvPr/>
            </p:nvSpPr>
            <p:spPr>
              <a:xfrm>
                <a:off x="1255776" y="6141720"/>
                <a:ext cx="146304" cy="146304"/>
              </a:xfrm>
              <a:prstGeom prst="ellipse">
                <a:avLst/>
              </a:prstGeom>
              <a:solidFill>
                <a:srgbClr val="00B05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cxnSp>
            <p:nvCxnSpPr>
              <p:cNvPr id="14" name="Straight Arrow Connector 13"/>
              <p:cNvCxnSpPr>
                <a:stCxn id="18" idx="5"/>
                <a:endCxn id="15" idx="5"/>
              </p:cNvCxnSpPr>
              <p:nvPr/>
            </p:nvCxnSpPr>
            <p:spPr>
              <a:xfrm>
                <a:off x="2410878" y="4271174"/>
                <a:ext cx="548640" cy="622300"/>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5" name="Oval 14"/>
              <p:cNvSpPr/>
              <p:nvPr/>
            </p:nvSpPr>
            <p:spPr>
              <a:xfrm>
                <a:off x="2834640" y="4768596"/>
                <a:ext cx="146304" cy="146304"/>
              </a:xfrm>
              <a:prstGeom prst="ellipse">
                <a:avLst/>
              </a:prstGeom>
              <a:solidFill>
                <a:srgbClr val="00B05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cxnSp>
            <p:nvCxnSpPr>
              <p:cNvPr id="16" name="Straight Arrow Connector 15"/>
              <p:cNvCxnSpPr/>
              <p:nvPr/>
            </p:nvCxnSpPr>
            <p:spPr>
              <a:xfrm flipV="1">
                <a:off x="3810000" y="1676400"/>
                <a:ext cx="250026" cy="2664042"/>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7" name="Oval 16"/>
              <p:cNvSpPr/>
              <p:nvPr/>
            </p:nvSpPr>
            <p:spPr>
              <a:xfrm>
                <a:off x="3925824" y="1676400"/>
                <a:ext cx="219456" cy="219456"/>
              </a:xfrm>
              <a:prstGeom prst="ellipse">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18" name="Oval 17"/>
              <p:cNvSpPr/>
              <p:nvPr/>
            </p:nvSpPr>
            <p:spPr>
              <a:xfrm>
                <a:off x="2286000" y="4146296"/>
                <a:ext cx="146304" cy="146304"/>
              </a:xfrm>
              <a:prstGeom prst="ellipse">
                <a:avLst/>
              </a:prstGeom>
              <a:solidFill>
                <a:srgbClr val="FF000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19" name="Oval 18"/>
              <p:cNvSpPr/>
              <p:nvPr/>
            </p:nvSpPr>
            <p:spPr>
              <a:xfrm>
                <a:off x="3962400" y="1712976"/>
                <a:ext cx="146304" cy="146304"/>
              </a:xfrm>
              <a:prstGeom prst="ellipse">
                <a:avLst/>
              </a:prstGeom>
              <a:solidFill>
                <a:srgbClr val="FF000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cxnSp>
            <p:nvCxnSpPr>
              <p:cNvPr id="24" name="Straight Arrow Connector 23"/>
              <p:cNvCxnSpPr>
                <a:stCxn id="15" idx="7"/>
                <a:endCxn id="28" idx="0"/>
              </p:cNvCxnSpPr>
              <p:nvPr/>
            </p:nvCxnSpPr>
            <p:spPr>
              <a:xfrm flipV="1">
                <a:off x="2959518" y="3695700"/>
                <a:ext cx="304890" cy="1094322"/>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28" idx="5"/>
                <a:endCxn id="27" idx="5"/>
              </p:cNvCxnSpPr>
              <p:nvPr/>
            </p:nvCxnSpPr>
            <p:spPr>
              <a:xfrm>
                <a:off x="3316134" y="3820578"/>
                <a:ext cx="548640" cy="558800"/>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7" name="Oval 26"/>
              <p:cNvSpPr/>
              <p:nvPr/>
            </p:nvSpPr>
            <p:spPr>
              <a:xfrm>
                <a:off x="3739896" y="4254500"/>
                <a:ext cx="146304" cy="146304"/>
              </a:xfrm>
              <a:prstGeom prst="ellipse">
                <a:avLst/>
              </a:prstGeom>
              <a:solidFill>
                <a:srgbClr val="00B05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28" name="Oval 27"/>
              <p:cNvSpPr/>
              <p:nvPr/>
            </p:nvSpPr>
            <p:spPr>
              <a:xfrm>
                <a:off x="3191256" y="3695700"/>
                <a:ext cx="146304" cy="146304"/>
              </a:xfrm>
              <a:prstGeom prst="ellipse">
                <a:avLst/>
              </a:prstGeom>
              <a:solidFill>
                <a:srgbClr val="FF000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cxnSp>
            <p:nvCxnSpPr>
              <p:cNvPr id="37" name="Straight Arrow Connector 36"/>
              <p:cNvCxnSpPr>
                <a:stCxn id="19" idx="4"/>
                <a:endCxn id="38" idx="4"/>
              </p:cNvCxnSpPr>
              <p:nvPr/>
            </p:nvCxnSpPr>
            <p:spPr>
              <a:xfrm>
                <a:off x="4035552" y="1859280"/>
                <a:ext cx="166492" cy="1322469"/>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8" name="Oval 37"/>
              <p:cNvSpPr/>
              <p:nvPr/>
            </p:nvSpPr>
            <p:spPr>
              <a:xfrm rot="1476575">
                <a:off x="4159355" y="3042090"/>
                <a:ext cx="146304" cy="146304"/>
              </a:xfrm>
              <a:prstGeom prst="ellipse">
                <a:avLst/>
              </a:prstGeom>
              <a:solidFill>
                <a:srgbClr val="00B05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cxnSp>
            <p:nvCxnSpPr>
              <p:cNvPr id="39" name="Straight Arrow Connector 38"/>
              <p:cNvCxnSpPr/>
              <p:nvPr/>
            </p:nvCxnSpPr>
            <p:spPr>
              <a:xfrm rot="6876575" flipH="1" flipV="1">
                <a:off x="4057952" y="2583025"/>
                <a:ext cx="987552" cy="109728"/>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a:endCxn id="42" idx="5"/>
              </p:cNvCxnSpPr>
              <p:nvPr/>
            </p:nvCxnSpPr>
            <p:spPr>
              <a:xfrm>
                <a:off x="4724400" y="2286000"/>
                <a:ext cx="351058" cy="775138"/>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42" name="Oval 41"/>
              <p:cNvSpPr/>
              <p:nvPr/>
            </p:nvSpPr>
            <p:spPr>
              <a:xfrm rot="1476575">
                <a:off x="4976819" y="2919418"/>
                <a:ext cx="146304" cy="146304"/>
              </a:xfrm>
              <a:prstGeom prst="ellipse">
                <a:avLst/>
              </a:prstGeom>
              <a:solidFill>
                <a:srgbClr val="00B05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43" name="Oval 42"/>
              <p:cNvSpPr/>
              <p:nvPr/>
            </p:nvSpPr>
            <p:spPr>
              <a:xfrm rot="1476575">
                <a:off x="4672018" y="2233620"/>
                <a:ext cx="146304" cy="146304"/>
              </a:xfrm>
              <a:prstGeom prst="ellipse">
                <a:avLst/>
              </a:prstGeom>
              <a:solidFill>
                <a:srgbClr val="FF000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cxnSp>
            <p:nvCxnSpPr>
              <p:cNvPr id="44" name="Straight Arrow Connector 43"/>
              <p:cNvCxnSpPr>
                <a:stCxn id="42" idx="7"/>
              </p:cNvCxnSpPr>
              <p:nvPr/>
            </p:nvCxnSpPr>
            <p:spPr>
              <a:xfrm rot="6876575" flipH="1" flipV="1">
                <a:off x="4951888" y="2439135"/>
                <a:ext cx="989166" cy="268314"/>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a:stCxn id="47" idx="5"/>
                <a:endCxn id="59" idx="5"/>
              </p:cNvCxnSpPr>
              <p:nvPr/>
            </p:nvCxnSpPr>
            <p:spPr>
              <a:xfrm>
                <a:off x="5761258" y="2299139"/>
                <a:ext cx="231020" cy="1178539"/>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47" name="Oval 46"/>
              <p:cNvSpPr/>
              <p:nvPr/>
            </p:nvSpPr>
            <p:spPr>
              <a:xfrm rot="1476575">
                <a:off x="5662619" y="2157419"/>
                <a:ext cx="146304" cy="146304"/>
              </a:xfrm>
              <a:prstGeom prst="ellipse">
                <a:avLst/>
              </a:prstGeom>
              <a:solidFill>
                <a:srgbClr val="FF000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50" name="Oval 49"/>
              <p:cNvSpPr/>
              <p:nvPr/>
            </p:nvSpPr>
            <p:spPr>
              <a:xfrm>
                <a:off x="7289800" y="974600"/>
                <a:ext cx="219456" cy="219456"/>
              </a:xfrm>
              <a:prstGeom prst="ellipse">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51" name="Oval 50"/>
              <p:cNvSpPr/>
              <p:nvPr/>
            </p:nvSpPr>
            <p:spPr>
              <a:xfrm>
                <a:off x="7326376" y="1011176"/>
                <a:ext cx="146304" cy="146304"/>
              </a:xfrm>
              <a:prstGeom prst="ellipse">
                <a:avLst/>
              </a:prstGeom>
              <a:solidFill>
                <a:srgbClr val="FF000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58" name="Oval 57"/>
              <p:cNvSpPr/>
              <p:nvPr/>
            </p:nvSpPr>
            <p:spPr>
              <a:xfrm>
                <a:off x="5829300" y="3323844"/>
                <a:ext cx="219456" cy="219456"/>
              </a:xfrm>
              <a:prstGeom prst="ellipse">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59" name="Oval 58"/>
              <p:cNvSpPr/>
              <p:nvPr/>
            </p:nvSpPr>
            <p:spPr>
              <a:xfrm>
                <a:off x="5867400" y="3352800"/>
                <a:ext cx="146304" cy="146304"/>
              </a:xfrm>
              <a:prstGeom prst="ellipse">
                <a:avLst/>
              </a:prstGeom>
              <a:solidFill>
                <a:srgbClr val="00B05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65" name="TextBox 64"/>
              <p:cNvSpPr txBox="1"/>
              <p:nvPr/>
            </p:nvSpPr>
            <p:spPr>
              <a:xfrm>
                <a:off x="1447800" y="6019800"/>
                <a:ext cx="533400" cy="369332"/>
              </a:xfrm>
              <a:prstGeom prst="rect">
                <a:avLst/>
              </a:prstGeom>
              <a:noFill/>
              <a:scene3d>
                <a:camera prst="orthographicFront"/>
                <a:lightRig rig="threePt" dir="t"/>
              </a:scene3d>
              <a:sp3d>
                <a:bevelT/>
              </a:sp3d>
            </p:spPr>
            <p:txBody>
              <a:bodyPr wrap="square" rtlCol="0">
                <a:spAutoFit/>
              </a:bodyPr>
              <a:lstStyle/>
              <a:p>
                <a:pPr algn="ctr"/>
                <a:r>
                  <a:rPr lang="en-PH" b="1" dirty="0" smtClean="0">
                    <a:solidFill>
                      <a:schemeClr val="accent2">
                        <a:lumMod val="50000"/>
                      </a:schemeClr>
                    </a:solidFill>
                  </a:rPr>
                  <a:t>A</a:t>
                </a:r>
                <a:endParaRPr lang="en-PH" b="1" dirty="0">
                  <a:solidFill>
                    <a:schemeClr val="accent2">
                      <a:lumMod val="50000"/>
                    </a:schemeClr>
                  </a:solidFill>
                </a:endParaRPr>
              </a:p>
            </p:txBody>
          </p:sp>
          <p:sp>
            <p:nvSpPr>
              <p:cNvPr id="66" name="TextBox 65"/>
              <p:cNvSpPr txBox="1"/>
              <p:nvPr/>
            </p:nvSpPr>
            <p:spPr>
              <a:xfrm>
                <a:off x="3733800" y="1295400"/>
                <a:ext cx="533400" cy="369332"/>
              </a:xfrm>
              <a:prstGeom prst="rect">
                <a:avLst/>
              </a:prstGeom>
              <a:noFill/>
              <a:scene3d>
                <a:camera prst="orthographicFront"/>
                <a:lightRig rig="threePt" dir="t"/>
              </a:scene3d>
              <a:sp3d>
                <a:bevelT/>
              </a:sp3d>
            </p:spPr>
            <p:txBody>
              <a:bodyPr wrap="square" rtlCol="0">
                <a:spAutoFit/>
              </a:bodyPr>
              <a:lstStyle/>
              <a:p>
                <a:pPr algn="ctr"/>
                <a:r>
                  <a:rPr lang="en-PH" b="1" dirty="0" smtClean="0">
                    <a:solidFill>
                      <a:schemeClr val="accent2">
                        <a:lumMod val="50000"/>
                      </a:schemeClr>
                    </a:solidFill>
                  </a:rPr>
                  <a:t>B</a:t>
                </a:r>
                <a:endParaRPr lang="en-PH" b="1" dirty="0">
                  <a:solidFill>
                    <a:schemeClr val="accent2">
                      <a:lumMod val="50000"/>
                    </a:schemeClr>
                  </a:solidFill>
                </a:endParaRPr>
              </a:p>
            </p:txBody>
          </p:sp>
          <p:sp>
            <p:nvSpPr>
              <p:cNvPr id="67" name="TextBox 66"/>
              <p:cNvSpPr txBox="1"/>
              <p:nvPr/>
            </p:nvSpPr>
            <p:spPr>
              <a:xfrm>
                <a:off x="5715000" y="3594100"/>
                <a:ext cx="533400" cy="369332"/>
              </a:xfrm>
              <a:prstGeom prst="rect">
                <a:avLst/>
              </a:prstGeom>
              <a:noFill/>
              <a:scene3d>
                <a:camera prst="orthographicFront"/>
                <a:lightRig rig="threePt" dir="t"/>
              </a:scene3d>
              <a:sp3d>
                <a:bevelT/>
              </a:sp3d>
            </p:spPr>
            <p:txBody>
              <a:bodyPr wrap="square" rtlCol="0">
                <a:spAutoFit/>
              </a:bodyPr>
              <a:lstStyle/>
              <a:p>
                <a:pPr algn="ctr"/>
                <a:r>
                  <a:rPr lang="en-PH" b="1" dirty="0" smtClean="0">
                    <a:solidFill>
                      <a:schemeClr val="accent2">
                        <a:lumMod val="50000"/>
                      </a:schemeClr>
                    </a:solidFill>
                  </a:rPr>
                  <a:t>C</a:t>
                </a:r>
                <a:endParaRPr lang="en-PH" b="1" dirty="0">
                  <a:solidFill>
                    <a:schemeClr val="accent2">
                      <a:lumMod val="50000"/>
                    </a:schemeClr>
                  </a:solidFill>
                </a:endParaRPr>
              </a:p>
            </p:txBody>
          </p:sp>
          <p:sp>
            <p:nvSpPr>
              <p:cNvPr id="68" name="TextBox 67"/>
              <p:cNvSpPr txBox="1"/>
              <p:nvPr/>
            </p:nvSpPr>
            <p:spPr>
              <a:xfrm>
                <a:off x="7391400" y="697468"/>
                <a:ext cx="533400" cy="369332"/>
              </a:xfrm>
              <a:prstGeom prst="rect">
                <a:avLst/>
              </a:prstGeom>
              <a:noFill/>
              <a:scene3d>
                <a:camera prst="orthographicFront"/>
                <a:lightRig rig="threePt" dir="t"/>
              </a:scene3d>
              <a:sp3d>
                <a:bevelT/>
              </a:sp3d>
            </p:spPr>
            <p:txBody>
              <a:bodyPr wrap="square" rtlCol="0">
                <a:spAutoFit/>
              </a:bodyPr>
              <a:lstStyle/>
              <a:p>
                <a:pPr algn="ctr"/>
                <a:r>
                  <a:rPr lang="en-PH" b="1" dirty="0" smtClean="0">
                    <a:solidFill>
                      <a:schemeClr val="accent2">
                        <a:lumMod val="50000"/>
                      </a:schemeClr>
                    </a:solidFill>
                  </a:rPr>
                  <a:t>D</a:t>
                </a:r>
                <a:endParaRPr lang="en-PH" b="1" dirty="0">
                  <a:solidFill>
                    <a:schemeClr val="accent2">
                      <a:lumMod val="50000"/>
                    </a:schemeClr>
                  </a:solidFill>
                </a:endParaRPr>
              </a:p>
            </p:txBody>
          </p:sp>
        </p:grpSp>
        <p:sp>
          <p:nvSpPr>
            <p:cNvPr id="54" name="TextBox 53"/>
            <p:cNvSpPr txBox="1"/>
            <p:nvPr/>
          </p:nvSpPr>
          <p:spPr>
            <a:xfrm>
              <a:off x="838200" y="381000"/>
              <a:ext cx="4724400" cy="1200329"/>
            </a:xfrm>
            <a:prstGeom prst="rect">
              <a:avLst/>
            </a:prstGeom>
            <a:noFill/>
          </p:spPr>
          <p:txBody>
            <a:bodyPr wrap="square" rtlCol="0">
              <a:spAutoFit/>
            </a:bodyPr>
            <a:lstStyle/>
            <a:p>
              <a:r>
                <a:rPr lang="en-PH" sz="2400" dirty="0" smtClean="0">
                  <a:solidFill>
                    <a:schemeClr val="accent2">
                      <a:lumMod val="50000"/>
                    </a:schemeClr>
                  </a:solidFill>
                  <a:latin typeface="AR CARTER" pitchFamily="2" charset="0"/>
                </a:rPr>
                <a:t>So to cut a long story short, the fractal price structure is defined by nested (iterated), aperiodic (cyclical), price point displacement... </a:t>
              </a:r>
            </a:p>
          </p:txBody>
        </p:sp>
        <p:sp>
          <p:nvSpPr>
            <p:cNvPr id="56" name="TextBox 55"/>
            <p:cNvSpPr txBox="1"/>
            <p:nvPr/>
          </p:nvSpPr>
          <p:spPr>
            <a:xfrm>
              <a:off x="4267200" y="5105400"/>
              <a:ext cx="4038600" cy="1200329"/>
            </a:xfrm>
            <a:prstGeom prst="rect">
              <a:avLst/>
            </a:prstGeom>
            <a:noFill/>
          </p:spPr>
          <p:txBody>
            <a:bodyPr wrap="square" rtlCol="0">
              <a:spAutoFit/>
            </a:bodyPr>
            <a:lstStyle/>
            <a:p>
              <a:r>
                <a:rPr lang="en-PH" sz="2400" dirty="0" smtClean="0">
                  <a:solidFill>
                    <a:schemeClr val="accent2">
                      <a:lumMod val="50000"/>
                    </a:schemeClr>
                  </a:solidFill>
                  <a:latin typeface="AR CARTER" pitchFamily="2" charset="0"/>
                </a:rPr>
                <a:t>...and the market can go up or down in range, over ALL time scales in downfalling or uprising runs...  </a:t>
              </a:r>
            </a:p>
          </p:txBody>
        </p:sp>
      </p:grpSp>
      <p:grpSp>
        <p:nvGrpSpPr>
          <p:cNvPr id="48" name="Group 47"/>
          <p:cNvGrpSpPr>
            <a:grpSpLocks noChangeAspect="1"/>
          </p:cNvGrpSpPr>
          <p:nvPr/>
        </p:nvGrpSpPr>
        <p:grpSpPr>
          <a:xfrm>
            <a:off x="8039100" y="381000"/>
            <a:ext cx="419100" cy="190500"/>
            <a:chOff x="609600" y="6096000"/>
            <a:chExt cx="838200" cy="381000"/>
          </a:xfrm>
        </p:grpSpPr>
        <p:sp>
          <p:nvSpPr>
            <p:cNvPr id="49" name="Oval 48"/>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53" name="Oval 52"/>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57" name="Oval 56"/>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Group 48"/>
          <p:cNvGrpSpPr/>
          <p:nvPr/>
        </p:nvGrpSpPr>
        <p:grpSpPr>
          <a:xfrm>
            <a:off x="2362200" y="1219200"/>
            <a:ext cx="4648200" cy="3530883"/>
            <a:chOff x="1092200" y="609600"/>
            <a:chExt cx="6705600" cy="5093732"/>
          </a:xfrm>
        </p:grpSpPr>
        <p:sp>
          <p:nvSpPr>
            <p:cNvPr id="38" name="Oval 37"/>
            <p:cNvSpPr/>
            <p:nvPr/>
          </p:nvSpPr>
          <p:spPr>
            <a:xfrm>
              <a:off x="1295400" y="2717800"/>
              <a:ext cx="2743200" cy="2133600"/>
            </a:xfrm>
            <a:prstGeom prst="ellipse">
              <a:avLst/>
            </a:prstGeom>
            <a:solidFill>
              <a:schemeClr val="accent4">
                <a:lumMod val="60000"/>
                <a:lumOff val="40000"/>
                <a:alpha val="43000"/>
              </a:schemeClr>
            </a:solidFill>
            <a:ln w="6350">
              <a:solidFill>
                <a:schemeClr val="bg2">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nvGrpSpPr>
            <p:cNvPr id="2" name="Group 1"/>
            <p:cNvGrpSpPr/>
            <p:nvPr/>
          </p:nvGrpSpPr>
          <p:grpSpPr>
            <a:xfrm>
              <a:off x="1092200" y="609600"/>
              <a:ext cx="6705600" cy="5093732"/>
              <a:chOff x="838200" y="1295400"/>
              <a:chExt cx="6705600" cy="5093732"/>
            </a:xfrm>
            <a:effectLst>
              <a:glow rad="63500">
                <a:schemeClr val="accent5">
                  <a:satMod val="175000"/>
                  <a:alpha val="40000"/>
                </a:schemeClr>
              </a:glow>
              <a:outerShdw blurRad="50800" dist="38100" dir="16200000" rotWithShape="0">
                <a:prstClr val="black">
                  <a:alpha val="40000"/>
                </a:prstClr>
              </a:outerShdw>
            </a:effectLst>
          </p:grpSpPr>
          <p:cxnSp>
            <p:nvCxnSpPr>
              <p:cNvPr id="9" name="Straight Arrow Connector 8"/>
              <p:cNvCxnSpPr>
                <a:stCxn id="3" idx="0"/>
                <a:endCxn id="7" idx="0"/>
              </p:cNvCxnSpPr>
              <p:nvPr/>
            </p:nvCxnSpPr>
            <p:spPr>
              <a:xfrm flipV="1">
                <a:off x="947928" y="4391787"/>
                <a:ext cx="317754" cy="1713357"/>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 name="Oval 2"/>
              <p:cNvSpPr/>
              <p:nvPr/>
            </p:nvSpPr>
            <p:spPr>
              <a:xfrm>
                <a:off x="838200" y="6105144"/>
                <a:ext cx="219456" cy="219456"/>
              </a:xfrm>
              <a:prstGeom prst="ellipse">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cxnSp>
            <p:nvCxnSpPr>
              <p:cNvPr id="4" name="Straight Arrow Connector 3"/>
              <p:cNvCxnSpPr>
                <a:endCxn id="5" idx="4"/>
              </p:cNvCxnSpPr>
              <p:nvPr/>
            </p:nvCxnSpPr>
            <p:spPr>
              <a:xfrm>
                <a:off x="1307883" y="4507140"/>
                <a:ext cx="487389" cy="744564"/>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1722120" y="5105400"/>
                <a:ext cx="146304" cy="146304"/>
              </a:xfrm>
              <a:prstGeom prst="ellipse">
                <a:avLst/>
              </a:prstGeom>
              <a:solidFill>
                <a:srgbClr val="00B05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cxnSp>
            <p:nvCxnSpPr>
              <p:cNvPr id="6" name="Straight Arrow Connector 5"/>
              <p:cNvCxnSpPr>
                <a:endCxn id="14" idx="0"/>
              </p:cNvCxnSpPr>
              <p:nvPr/>
            </p:nvCxnSpPr>
            <p:spPr>
              <a:xfrm flipV="1">
                <a:off x="1831848" y="4146296"/>
                <a:ext cx="146304" cy="1023112"/>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7" name="Oval 6"/>
              <p:cNvSpPr/>
              <p:nvPr/>
            </p:nvSpPr>
            <p:spPr>
              <a:xfrm>
                <a:off x="1192530" y="4391787"/>
                <a:ext cx="146304" cy="146304"/>
              </a:xfrm>
              <a:prstGeom prst="ellipse">
                <a:avLst/>
              </a:prstGeom>
              <a:solidFill>
                <a:srgbClr val="FF000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8" name="Oval 7"/>
              <p:cNvSpPr/>
              <p:nvPr/>
            </p:nvSpPr>
            <p:spPr>
              <a:xfrm>
                <a:off x="874776" y="6141720"/>
                <a:ext cx="146304" cy="146304"/>
              </a:xfrm>
              <a:prstGeom prst="ellipse">
                <a:avLst/>
              </a:prstGeom>
              <a:solidFill>
                <a:srgbClr val="00B05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cxnSp>
            <p:nvCxnSpPr>
              <p:cNvPr id="10" name="Straight Arrow Connector 9"/>
              <p:cNvCxnSpPr>
                <a:stCxn id="14" idx="5"/>
                <a:endCxn id="11" idx="5"/>
              </p:cNvCxnSpPr>
              <p:nvPr/>
            </p:nvCxnSpPr>
            <p:spPr>
              <a:xfrm>
                <a:off x="2029878" y="4271174"/>
                <a:ext cx="548640" cy="622300"/>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1" name="Oval 10"/>
              <p:cNvSpPr/>
              <p:nvPr/>
            </p:nvSpPr>
            <p:spPr>
              <a:xfrm>
                <a:off x="2453640" y="4768596"/>
                <a:ext cx="146304" cy="146304"/>
              </a:xfrm>
              <a:prstGeom prst="ellipse">
                <a:avLst/>
              </a:prstGeom>
              <a:solidFill>
                <a:srgbClr val="00B05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cxnSp>
            <p:nvCxnSpPr>
              <p:cNvPr id="12" name="Straight Arrow Connector 11"/>
              <p:cNvCxnSpPr/>
              <p:nvPr/>
            </p:nvCxnSpPr>
            <p:spPr>
              <a:xfrm flipV="1">
                <a:off x="3429000" y="1676400"/>
                <a:ext cx="250026" cy="2664042"/>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3" name="Oval 12"/>
              <p:cNvSpPr/>
              <p:nvPr/>
            </p:nvSpPr>
            <p:spPr>
              <a:xfrm>
                <a:off x="3544824" y="1676400"/>
                <a:ext cx="219456" cy="219456"/>
              </a:xfrm>
              <a:prstGeom prst="ellipse">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14" name="Oval 13"/>
              <p:cNvSpPr/>
              <p:nvPr/>
            </p:nvSpPr>
            <p:spPr>
              <a:xfrm>
                <a:off x="1905000" y="4146296"/>
                <a:ext cx="146304" cy="146304"/>
              </a:xfrm>
              <a:prstGeom prst="ellipse">
                <a:avLst/>
              </a:prstGeom>
              <a:solidFill>
                <a:srgbClr val="FF000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15" name="Oval 14"/>
              <p:cNvSpPr/>
              <p:nvPr/>
            </p:nvSpPr>
            <p:spPr>
              <a:xfrm>
                <a:off x="3581400" y="1712976"/>
                <a:ext cx="146304" cy="146304"/>
              </a:xfrm>
              <a:prstGeom prst="ellipse">
                <a:avLst/>
              </a:prstGeom>
              <a:solidFill>
                <a:srgbClr val="FF000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cxnSp>
            <p:nvCxnSpPr>
              <p:cNvPr id="16" name="Straight Arrow Connector 15"/>
              <p:cNvCxnSpPr>
                <a:stCxn id="11" idx="7"/>
                <a:endCxn id="19" idx="0"/>
              </p:cNvCxnSpPr>
              <p:nvPr/>
            </p:nvCxnSpPr>
            <p:spPr>
              <a:xfrm flipV="1">
                <a:off x="2578518" y="3695700"/>
                <a:ext cx="304890" cy="1094322"/>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19" idx="5"/>
                <a:endCxn id="18" idx="5"/>
              </p:cNvCxnSpPr>
              <p:nvPr/>
            </p:nvCxnSpPr>
            <p:spPr>
              <a:xfrm>
                <a:off x="2935134" y="3820578"/>
                <a:ext cx="548640" cy="558800"/>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8" name="Oval 17"/>
              <p:cNvSpPr/>
              <p:nvPr/>
            </p:nvSpPr>
            <p:spPr>
              <a:xfrm>
                <a:off x="3358896" y="4254500"/>
                <a:ext cx="146304" cy="146304"/>
              </a:xfrm>
              <a:prstGeom prst="ellipse">
                <a:avLst/>
              </a:prstGeom>
              <a:solidFill>
                <a:srgbClr val="00B05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19" name="Oval 18"/>
              <p:cNvSpPr/>
              <p:nvPr/>
            </p:nvSpPr>
            <p:spPr>
              <a:xfrm>
                <a:off x="2810256" y="3695700"/>
                <a:ext cx="146304" cy="146304"/>
              </a:xfrm>
              <a:prstGeom prst="ellipse">
                <a:avLst/>
              </a:prstGeom>
              <a:solidFill>
                <a:srgbClr val="FF000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cxnSp>
            <p:nvCxnSpPr>
              <p:cNvPr id="20" name="Straight Arrow Connector 19"/>
              <p:cNvCxnSpPr>
                <a:stCxn id="15" idx="4"/>
                <a:endCxn id="21" idx="4"/>
              </p:cNvCxnSpPr>
              <p:nvPr/>
            </p:nvCxnSpPr>
            <p:spPr>
              <a:xfrm>
                <a:off x="3654552" y="1859280"/>
                <a:ext cx="166492" cy="1322469"/>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1" name="Oval 20"/>
              <p:cNvSpPr/>
              <p:nvPr/>
            </p:nvSpPr>
            <p:spPr>
              <a:xfrm rot="1476575">
                <a:off x="3778355" y="3042090"/>
                <a:ext cx="146304" cy="146304"/>
              </a:xfrm>
              <a:prstGeom prst="ellipse">
                <a:avLst/>
              </a:prstGeom>
              <a:solidFill>
                <a:srgbClr val="00B05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cxnSp>
            <p:nvCxnSpPr>
              <p:cNvPr id="22" name="Straight Arrow Connector 21"/>
              <p:cNvCxnSpPr/>
              <p:nvPr/>
            </p:nvCxnSpPr>
            <p:spPr>
              <a:xfrm rot="6876575" flipH="1" flipV="1">
                <a:off x="3676952" y="2583025"/>
                <a:ext cx="987552" cy="109728"/>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endCxn id="24" idx="5"/>
              </p:cNvCxnSpPr>
              <p:nvPr/>
            </p:nvCxnSpPr>
            <p:spPr>
              <a:xfrm>
                <a:off x="4343400" y="2286000"/>
                <a:ext cx="351058" cy="775138"/>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4" name="Oval 23"/>
              <p:cNvSpPr/>
              <p:nvPr/>
            </p:nvSpPr>
            <p:spPr>
              <a:xfrm rot="1476575">
                <a:off x="4595819" y="2919418"/>
                <a:ext cx="146304" cy="146304"/>
              </a:xfrm>
              <a:prstGeom prst="ellipse">
                <a:avLst/>
              </a:prstGeom>
              <a:solidFill>
                <a:srgbClr val="00B05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25" name="Oval 24"/>
              <p:cNvSpPr/>
              <p:nvPr/>
            </p:nvSpPr>
            <p:spPr>
              <a:xfrm rot="1476575">
                <a:off x="4291018" y="2233620"/>
                <a:ext cx="146304" cy="146304"/>
              </a:xfrm>
              <a:prstGeom prst="ellipse">
                <a:avLst/>
              </a:prstGeom>
              <a:solidFill>
                <a:srgbClr val="FF000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cxnSp>
            <p:nvCxnSpPr>
              <p:cNvPr id="26" name="Straight Arrow Connector 25"/>
              <p:cNvCxnSpPr>
                <a:stCxn id="24" idx="7"/>
              </p:cNvCxnSpPr>
              <p:nvPr/>
            </p:nvCxnSpPr>
            <p:spPr>
              <a:xfrm rot="6876575" flipH="1" flipV="1">
                <a:off x="4570888" y="2439135"/>
                <a:ext cx="989166" cy="268314"/>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stCxn id="28" idx="5"/>
              </p:cNvCxnSpPr>
              <p:nvPr/>
            </p:nvCxnSpPr>
            <p:spPr>
              <a:xfrm>
                <a:off x="5380258" y="2299139"/>
                <a:ext cx="2011142" cy="3492061"/>
              </a:xfrm>
              <a:prstGeom prst="straightConnector1">
                <a:avLst/>
              </a:prstGeom>
              <a:ln>
                <a:tailEnd type="arrow"/>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28" name="Oval 27"/>
              <p:cNvSpPr/>
              <p:nvPr/>
            </p:nvSpPr>
            <p:spPr>
              <a:xfrm rot="1476575">
                <a:off x="5281619" y="2157419"/>
                <a:ext cx="146304" cy="146304"/>
              </a:xfrm>
              <a:prstGeom prst="ellipse">
                <a:avLst/>
              </a:prstGeom>
              <a:solidFill>
                <a:srgbClr val="FF000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32" name="Oval 31"/>
              <p:cNvSpPr/>
              <p:nvPr/>
            </p:nvSpPr>
            <p:spPr>
              <a:xfrm>
                <a:off x="7239000" y="5638800"/>
                <a:ext cx="219456" cy="219456"/>
              </a:xfrm>
              <a:prstGeom prst="ellipse">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33" name="Oval 32"/>
              <p:cNvSpPr/>
              <p:nvPr/>
            </p:nvSpPr>
            <p:spPr>
              <a:xfrm>
                <a:off x="7283196" y="5664200"/>
                <a:ext cx="146304" cy="146304"/>
              </a:xfrm>
              <a:prstGeom prst="ellipse">
                <a:avLst/>
              </a:prstGeom>
              <a:solidFill>
                <a:srgbClr val="00B05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dirty="0">
                  <a:solidFill>
                    <a:schemeClr val="accent2">
                      <a:lumMod val="50000"/>
                    </a:schemeClr>
                  </a:solidFill>
                </a:endParaRPr>
              </a:p>
            </p:txBody>
          </p:sp>
          <p:sp>
            <p:nvSpPr>
              <p:cNvPr id="34" name="TextBox 33"/>
              <p:cNvSpPr txBox="1"/>
              <p:nvPr/>
            </p:nvSpPr>
            <p:spPr>
              <a:xfrm>
                <a:off x="1066800" y="6019800"/>
                <a:ext cx="533400" cy="369332"/>
              </a:xfrm>
              <a:prstGeom prst="rect">
                <a:avLst/>
              </a:prstGeom>
              <a:noFill/>
              <a:scene3d>
                <a:camera prst="orthographicFront"/>
                <a:lightRig rig="threePt" dir="t"/>
              </a:scene3d>
              <a:sp3d>
                <a:bevelT/>
              </a:sp3d>
            </p:spPr>
            <p:txBody>
              <a:bodyPr wrap="square" rtlCol="0">
                <a:spAutoFit/>
              </a:bodyPr>
              <a:lstStyle/>
              <a:p>
                <a:pPr algn="ctr"/>
                <a:r>
                  <a:rPr lang="en-PH" b="1" dirty="0" smtClean="0">
                    <a:solidFill>
                      <a:schemeClr val="accent2">
                        <a:lumMod val="50000"/>
                      </a:schemeClr>
                    </a:solidFill>
                  </a:rPr>
                  <a:t>A</a:t>
                </a:r>
                <a:endParaRPr lang="en-PH" b="1" dirty="0">
                  <a:solidFill>
                    <a:schemeClr val="accent2">
                      <a:lumMod val="50000"/>
                    </a:schemeClr>
                  </a:solidFill>
                </a:endParaRPr>
              </a:p>
            </p:txBody>
          </p:sp>
          <p:sp>
            <p:nvSpPr>
              <p:cNvPr id="35" name="TextBox 34"/>
              <p:cNvSpPr txBox="1"/>
              <p:nvPr/>
            </p:nvSpPr>
            <p:spPr>
              <a:xfrm>
                <a:off x="3352800" y="1295400"/>
                <a:ext cx="533400" cy="369332"/>
              </a:xfrm>
              <a:prstGeom prst="rect">
                <a:avLst/>
              </a:prstGeom>
              <a:noFill/>
              <a:scene3d>
                <a:camera prst="orthographicFront"/>
                <a:lightRig rig="threePt" dir="t"/>
              </a:scene3d>
              <a:sp3d>
                <a:bevelT/>
              </a:sp3d>
            </p:spPr>
            <p:txBody>
              <a:bodyPr wrap="square" rtlCol="0">
                <a:spAutoFit/>
              </a:bodyPr>
              <a:lstStyle/>
              <a:p>
                <a:pPr algn="ctr"/>
                <a:r>
                  <a:rPr lang="en-PH" b="1" dirty="0" smtClean="0">
                    <a:solidFill>
                      <a:schemeClr val="accent2">
                        <a:lumMod val="50000"/>
                      </a:schemeClr>
                    </a:solidFill>
                  </a:rPr>
                  <a:t>B</a:t>
                </a:r>
                <a:endParaRPr lang="en-PH" b="1" dirty="0">
                  <a:solidFill>
                    <a:schemeClr val="accent2">
                      <a:lumMod val="50000"/>
                    </a:schemeClr>
                  </a:solidFill>
                </a:endParaRPr>
              </a:p>
            </p:txBody>
          </p:sp>
          <p:sp>
            <p:nvSpPr>
              <p:cNvPr id="36" name="TextBox 35"/>
              <p:cNvSpPr txBox="1"/>
              <p:nvPr/>
            </p:nvSpPr>
            <p:spPr>
              <a:xfrm>
                <a:off x="7010400" y="5867400"/>
                <a:ext cx="533400" cy="369332"/>
              </a:xfrm>
              <a:prstGeom prst="rect">
                <a:avLst/>
              </a:prstGeom>
              <a:noFill/>
              <a:scene3d>
                <a:camera prst="orthographicFront"/>
                <a:lightRig rig="threePt" dir="t"/>
              </a:scene3d>
              <a:sp3d>
                <a:bevelT/>
              </a:sp3d>
            </p:spPr>
            <p:txBody>
              <a:bodyPr wrap="square" rtlCol="0">
                <a:spAutoFit/>
              </a:bodyPr>
              <a:lstStyle/>
              <a:p>
                <a:pPr algn="ctr"/>
                <a:r>
                  <a:rPr lang="en-PH" b="1" dirty="0" smtClean="0">
                    <a:solidFill>
                      <a:schemeClr val="accent2">
                        <a:lumMod val="50000"/>
                      </a:schemeClr>
                    </a:solidFill>
                  </a:rPr>
                  <a:t>C</a:t>
                </a:r>
                <a:endParaRPr lang="en-PH" b="1" dirty="0">
                  <a:solidFill>
                    <a:schemeClr val="accent2">
                      <a:lumMod val="50000"/>
                    </a:schemeClr>
                  </a:solidFill>
                </a:endParaRPr>
              </a:p>
            </p:txBody>
          </p:sp>
        </p:grpSp>
        <p:sp>
          <p:nvSpPr>
            <p:cNvPr id="41" name="Oval 40"/>
            <p:cNvSpPr/>
            <p:nvPr/>
          </p:nvSpPr>
          <p:spPr>
            <a:xfrm>
              <a:off x="3962400" y="1041400"/>
              <a:ext cx="2133600" cy="2133600"/>
            </a:xfrm>
            <a:prstGeom prst="ellipse">
              <a:avLst/>
            </a:prstGeom>
            <a:solidFill>
              <a:schemeClr val="accent4">
                <a:lumMod val="60000"/>
                <a:lumOff val="40000"/>
                <a:alpha val="43000"/>
              </a:schemeClr>
            </a:solidFill>
            <a:ln w="6350">
              <a:solidFill>
                <a:schemeClr val="bg2">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nvGrpSpPr>
            <p:cNvPr id="47" name="Group 46"/>
            <p:cNvGrpSpPr/>
            <p:nvPr/>
          </p:nvGrpSpPr>
          <p:grpSpPr>
            <a:xfrm>
              <a:off x="3636867" y="3175000"/>
              <a:ext cx="1392333" cy="1778000"/>
              <a:chOff x="3636867" y="3339068"/>
              <a:chExt cx="1392333" cy="1778000"/>
            </a:xfrm>
          </p:grpSpPr>
          <p:cxnSp>
            <p:nvCxnSpPr>
              <p:cNvPr id="44" name="Straight Arrow Connector 43"/>
              <p:cNvCxnSpPr>
                <a:endCxn id="38" idx="5"/>
              </p:cNvCxnSpPr>
              <p:nvPr/>
            </p:nvCxnSpPr>
            <p:spPr>
              <a:xfrm flipH="1" flipV="1">
                <a:off x="3636867" y="4703010"/>
                <a:ext cx="1278033" cy="414058"/>
              </a:xfrm>
              <a:prstGeom prst="straightConnector1">
                <a:avLst/>
              </a:prstGeom>
              <a:ln w="3175">
                <a:gradFill flip="none" rotWithShape="1">
                  <a:gsLst>
                    <a:gs pos="0">
                      <a:srgbClr val="FFF200"/>
                    </a:gs>
                    <a:gs pos="45000">
                      <a:srgbClr val="FF7A00"/>
                    </a:gs>
                    <a:gs pos="70000">
                      <a:srgbClr val="FF0300"/>
                    </a:gs>
                    <a:gs pos="100000">
                      <a:srgbClr val="4D0808"/>
                    </a:gs>
                  </a:gsLst>
                  <a:path path="shape">
                    <a:fillToRect l="50000" t="50000" r="50000" b="50000"/>
                  </a:path>
                  <a:tileRect/>
                </a:gradFill>
                <a:prstDash val="sysDot"/>
                <a:headEnd type="oval"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a:endCxn id="41" idx="4"/>
              </p:cNvCxnSpPr>
              <p:nvPr/>
            </p:nvCxnSpPr>
            <p:spPr>
              <a:xfrm flipV="1">
                <a:off x="4914900" y="3339068"/>
                <a:ext cx="114300" cy="1778000"/>
              </a:xfrm>
              <a:prstGeom prst="straightConnector1">
                <a:avLst/>
              </a:prstGeom>
              <a:ln w="3175">
                <a:gradFill flip="none" rotWithShape="1">
                  <a:gsLst>
                    <a:gs pos="0">
                      <a:srgbClr val="FFF200"/>
                    </a:gs>
                    <a:gs pos="45000">
                      <a:srgbClr val="FF7A00"/>
                    </a:gs>
                    <a:gs pos="70000">
                      <a:srgbClr val="FF0300"/>
                    </a:gs>
                    <a:gs pos="100000">
                      <a:srgbClr val="4D0808"/>
                    </a:gs>
                  </a:gsLst>
                  <a:path path="shape">
                    <a:fillToRect l="50000" t="50000" r="50000" b="50000"/>
                  </a:path>
                  <a:tileRect/>
                </a:gradFill>
                <a:prstDash val="sysDot"/>
                <a:headEnd type="oval" w="lg" len="lg"/>
                <a:tailEnd type="triangle" w="lg" len="lg"/>
              </a:ln>
            </p:spPr>
            <p:style>
              <a:lnRef idx="1">
                <a:schemeClr val="accent1"/>
              </a:lnRef>
              <a:fillRef idx="0">
                <a:schemeClr val="accent1"/>
              </a:fillRef>
              <a:effectRef idx="0">
                <a:schemeClr val="accent1"/>
              </a:effectRef>
              <a:fontRef idx="minor">
                <a:schemeClr val="tx1"/>
              </a:fontRef>
            </p:style>
          </p:cxnSp>
        </p:grpSp>
      </p:grpSp>
      <p:sp>
        <p:nvSpPr>
          <p:cNvPr id="48" name="TextBox 47"/>
          <p:cNvSpPr txBox="1"/>
          <p:nvPr/>
        </p:nvSpPr>
        <p:spPr>
          <a:xfrm>
            <a:off x="3276600" y="5106650"/>
            <a:ext cx="4800600" cy="1446550"/>
          </a:xfrm>
          <a:prstGeom prst="rect">
            <a:avLst/>
          </a:prstGeom>
          <a:noFill/>
        </p:spPr>
        <p:txBody>
          <a:bodyPr wrap="square" rtlCol="0">
            <a:spAutoFit/>
          </a:bodyPr>
          <a:lstStyle/>
          <a:p>
            <a:r>
              <a:rPr lang="en-PH" sz="2200" dirty="0" smtClean="0">
                <a:solidFill>
                  <a:schemeClr val="accent2">
                    <a:lumMod val="50000"/>
                  </a:schemeClr>
                </a:solidFill>
                <a:latin typeface="AR CARTER" pitchFamily="2" charset="0"/>
              </a:rPr>
              <a:t>...In fractal geometry, we hear mathematicians say that the </a:t>
            </a:r>
            <a:r>
              <a:rPr lang="en-PH" sz="2200" b="1" dirty="0" smtClean="0">
                <a:solidFill>
                  <a:schemeClr val="accent2">
                    <a:lumMod val="50000"/>
                  </a:schemeClr>
                </a:solidFill>
                <a:latin typeface="AR CARTER" pitchFamily="2" charset="0"/>
              </a:rPr>
              <a:t>orbit</a:t>
            </a:r>
            <a:r>
              <a:rPr lang="en-PH" sz="2200" dirty="0" smtClean="0">
                <a:solidFill>
                  <a:schemeClr val="accent2">
                    <a:lumMod val="50000"/>
                  </a:schemeClr>
                </a:solidFill>
                <a:latin typeface="AR CARTER" pitchFamily="2" charset="0"/>
              </a:rPr>
              <a:t> of some </a:t>
            </a:r>
            <a:r>
              <a:rPr lang="en-PH" sz="2200" b="1" dirty="0" smtClean="0">
                <a:solidFill>
                  <a:schemeClr val="accent2">
                    <a:lumMod val="50000"/>
                  </a:schemeClr>
                </a:solidFill>
                <a:latin typeface="AR CARTER" pitchFamily="2" charset="0"/>
              </a:rPr>
              <a:t>seed,</a:t>
            </a:r>
            <a:r>
              <a:rPr lang="en-PH" sz="2200" dirty="0" smtClean="0">
                <a:solidFill>
                  <a:schemeClr val="accent2">
                    <a:lumMod val="50000"/>
                  </a:schemeClr>
                </a:solidFill>
                <a:latin typeface="AR CARTER" pitchFamily="2" charset="0"/>
              </a:rPr>
              <a:t> s is attracted to </a:t>
            </a:r>
            <a:r>
              <a:rPr lang="en-PH" sz="2200" b="1" dirty="0" smtClean="0">
                <a:solidFill>
                  <a:schemeClr val="accent2">
                    <a:lumMod val="50000"/>
                  </a:schemeClr>
                </a:solidFill>
                <a:latin typeface="AR CARTER" pitchFamily="2" charset="0"/>
              </a:rPr>
              <a:t>S</a:t>
            </a:r>
            <a:r>
              <a:rPr lang="en-PH" sz="2200" dirty="0" smtClean="0">
                <a:solidFill>
                  <a:schemeClr val="accent2">
                    <a:lumMod val="50000"/>
                  </a:schemeClr>
                </a:solidFill>
                <a:latin typeface="AR CARTER" pitchFamily="2" charset="0"/>
              </a:rPr>
              <a:t>. S being a complete mapping of all s(the complete fractal form). Sometimes S is called a strange attractor...</a:t>
            </a:r>
            <a:r>
              <a:rPr lang="en-US" sz="2200" dirty="0" smtClean="0">
                <a:solidFill>
                  <a:schemeClr val="accent2">
                    <a:lumMod val="50000"/>
                  </a:schemeClr>
                </a:solidFill>
                <a:latin typeface="AR CARTER" pitchFamily="2" charset="0"/>
              </a:rPr>
              <a:t> </a:t>
            </a:r>
            <a:endParaRPr lang="en-PH" sz="2200" dirty="0" smtClean="0">
              <a:solidFill>
                <a:schemeClr val="accent2">
                  <a:lumMod val="50000"/>
                </a:schemeClr>
              </a:solidFill>
              <a:latin typeface="AR CARTER" pitchFamily="2" charset="0"/>
            </a:endParaRPr>
          </a:p>
        </p:txBody>
      </p:sp>
      <p:sp>
        <p:nvSpPr>
          <p:cNvPr id="51" name="Rectangle 50"/>
          <p:cNvSpPr/>
          <p:nvPr/>
        </p:nvSpPr>
        <p:spPr>
          <a:xfrm>
            <a:off x="304800" y="1220450"/>
            <a:ext cx="2362200" cy="5570756"/>
          </a:xfrm>
          <a:prstGeom prst="rect">
            <a:avLst/>
          </a:prstGeom>
          <a:noFill/>
          <a:effectLst>
            <a:glow rad="101600">
              <a:schemeClr val="accent5">
                <a:satMod val="175000"/>
                <a:alpha val="40000"/>
              </a:schemeClr>
            </a:glow>
          </a:effectLst>
        </p:spPr>
        <p:txBody>
          <a:bodyPr wrap="square" rtlCol="0">
            <a:spAutoFit/>
          </a:bodyPr>
          <a:lstStyle/>
          <a:p>
            <a:r>
              <a:rPr lang="en-PH" sz="2200" dirty="0" smtClean="0">
                <a:solidFill>
                  <a:schemeClr val="accent2">
                    <a:lumMod val="50000"/>
                  </a:schemeClr>
                </a:solidFill>
                <a:latin typeface="AR CARTER" pitchFamily="2" charset="0"/>
              </a:rPr>
              <a:t>... </a:t>
            </a:r>
            <a:r>
              <a:rPr lang="en-PH" sz="2400" dirty="0" smtClean="0">
                <a:latin typeface="AR CARTER" pitchFamily="2" charset="0"/>
              </a:rPr>
              <a:t>Never fine lines - rough lines - fractals </a:t>
            </a:r>
          </a:p>
          <a:p>
            <a:r>
              <a:rPr lang="en-PH" sz="2200" dirty="0" smtClean="0">
                <a:solidFill>
                  <a:schemeClr val="accent2">
                    <a:lumMod val="50000"/>
                  </a:schemeClr>
                </a:solidFill>
                <a:latin typeface="AR CARTER" pitchFamily="2" charset="0"/>
              </a:rPr>
              <a:t>spiral in and out of a nested (iterated) structure of finite loop equilibriums or “origin” (i.e. mean-reverting series), to resume scaling in direction or counter direction. Clearly, the setup is all the while driven by a nested (iterated) system of spot pivots defining fractal primitives across the entirety of market space... </a:t>
            </a:r>
          </a:p>
        </p:txBody>
      </p:sp>
      <p:sp>
        <p:nvSpPr>
          <p:cNvPr id="52" name="Rectangle 51"/>
          <p:cNvSpPr/>
          <p:nvPr/>
        </p:nvSpPr>
        <p:spPr>
          <a:xfrm>
            <a:off x="6477000" y="824329"/>
            <a:ext cx="2514600" cy="3477875"/>
          </a:xfrm>
          <a:prstGeom prst="rect">
            <a:avLst/>
          </a:prstGeom>
          <a:noFill/>
          <a:effectLst>
            <a:glow rad="101600">
              <a:schemeClr val="accent5">
                <a:satMod val="175000"/>
                <a:alpha val="40000"/>
              </a:schemeClr>
            </a:glow>
          </a:effectLst>
        </p:spPr>
        <p:txBody>
          <a:bodyPr wrap="square" rtlCol="0">
            <a:spAutoFit/>
          </a:bodyPr>
          <a:lstStyle/>
          <a:p>
            <a:pPr algn="r"/>
            <a:r>
              <a:rPr lang="en-PH" sz="2200" dirty="0" smtClean="0">
                <a:solidFill>
                  <a:schemeClr val="bg2">
                    <a:lumMod val="50000"/>
                  </a:schemeClr>
                </a:solidFill>
                <a:latin typeface="AR CARTER" pitchFamily="2" charset="0"/>
              </a:rPr>
              <a:t>... So yes, cycles, but not sine or cosine wave like. Instead, much rougher, aperiodic, non-monotonic, nested, infinitely scaled, i.e. fractal and therefore, illusory, when read outside of that structure, especially if  focusing on a single frame at any resolution.</a:t>
            </a:r>
          </a:p>
        </p:txBody>
      </p:sp>
      <p:sp>
        <p:nvSpPr>
          <p:cNvPr id="54" name="TextBox 53"/>
          <p:cNvSpPr txBox="1"/>
          <p:nvPr/>
        </p:nvSpPr>
        <p:spPr>
          <a:xfrm>
            <a:off x="4597400" y="4241800"/>
            <a:ext cx="990600" cy="430887"/>
          </a:xfrm>
          <a:prstGeom prst="rect">
            <a:avLst/>
          </a:prstGeom>
          <a:noFill/>
        </p:spPr>
        <p:txBody>
          <a:bodyPr wrap="square" rtlCol="0">
            <a:spAutoFit/>
          </a:bodyPr>
          <a:lstStyle/>
          <a:p>
            <a:r>
              <a:rPr lang="en-PH" sz="2200" dirty="0" smtClean="0">
                <a:solidFill>
                  <a:schemeClr val="accent2">
                    <a:lumMod val="50000"/>
                  </a:schemeClr>
                </a:solidFill>
                <a:latin typeface="AR CARTER" pitchFamily="2" charset="0"/>
              </a:rPr>
              <a:t>“origins”</a:t>
            </a:r>
          </a:p>
        </p:txBody>
      </p:sp>
      <p:sp>
        <p:nvSpPr>
          <p:cNvPr id="45" name="TextBox 44"/>
          <p:cNvSpPr txBox="1"/>
          <p:nvPr/>
        </p:nvSpPr>
        <p:spPr>
          <a:xfrm>
            <a:off x="1828800" y="991850"/>
            <a:ext cx="3733800" cy="369332"/>
          </a:xfrm>
          <a:prstGeom prst="rect">
            <a:avLst/>
          </a:prstGeom>
          <a:noFill/>
        </p:spPr>
        <p:txBody>
          <a:bodyPr wrap="square" rtlCol="0">
            <a:spAutoFit/>
          </a:bodyPr>
          <a:lstStyle/>
          <a:p>
            <a:endParaRPr lang="en-PH" dirty="0">
              <a:latin typeface="AR CARTER" pitchFamily="2" charset="0"/>
            </a:endParaRPr>
          </a:p>
        </p:txBody>
      </p:sp>
      <p:grpSp>
        <p:nvGrpSpPr>
          <p:cNvPr id="50" name="Group 49"/>
          <p:cNvGrpSpPr>
            <a:grpSpLocks noChangeAspect="1"/>
          </p:cNvGrpSpPr>
          <p:nvPr/>
        </p:nvGrpSpPr>
        <p:grpSpPr>
          <a:xfrm>
            <a:off x="7886700" y="381000"/>
            <a:ext cx="419100" cy="190500"/>
            <a:chOff x="609600" y="6096000"/>
            <a:chExt cx="838200" cy="381000"/>
          </a:xfrm>
        </p:grpSpPr>
        <p:sp>
          <p:nvSpPr>
            <p:cNvPr id="53" name="Oval 52"/>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55" name="Oval 54"/>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56" name="Oval 55"/>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
        <p:nvSpPr>
          <p:cNvPr id="57" name="TextBox 56"/>
          <p:cNvSpPr txBox="1"/>
          <p:nvPr/>
        </p:nvSpPr>
        <p:spPr>
          <a:xfrm>
            <a:off x="2209800" y="304800"/>
            <a:ext cx="4267200" cy="923330"/>
          </a:xfrm>
          <a:prstGeom prst="rect">
            <a:avLst/>
          </a:prstGeom>
          <a:noFill/>
        </p:spPr>
        <p:txBody>
          <a:bodyPr wrap="square" rtlCol="0">
            <a:spAutoFit/>
          </a:bodyPr>
          <a:lstStyle/>
          <a:p>
            <a:r>
              <a:rPr lang="en-PH" dirty="0" smtClean="0">
                <a:latin typeface="AR BLANCA" pitchFamily="2" charset="0"/>
              </a:rPr>
              <a:t>...Not the shapes, the behaviors of numbers in the pattern of points, that create the shapes...</a:t>
            </a:r>
            <a:endParaRPr lang="en-PH" dirty="0">
              <a:latin typeface="AR BLANCA" pitchFamily="2"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7500" y="379691"/>
            <a:ext cx="8534400" cy="1938992"/>
          </a:xfrm>
          <a:prstGeom prst="rect">
            <a:avLst/>
          </a:prstGeom>
          <a:noFill/>
        </p:spPr>
        <p:txBody>
          <a:bodyPr wrap="square" rtlCol="0">
            <a:spAutoFit/>
          </a:bodyPr>
          <a:lstStyle/>
          <a:p>
            <a:r>
              <a:rPr lang="en-PH" sz="2400" dirty="0" smtClean="0">
                <a:solidFill>
                  <a:schemeClr val="accent2">
                    <a:lumMod val="50000"/>
                  </a:schemeClr>
                </a:solidFill>
                <a:latin typeface="AR CARTER" pitchFamily="2" charset="0"/>
              </a:rPr>
              <a:t>As a result, ( (-_-) </a:t>
            </a:r>
            <a:r>
              <a:rPr lang="en-PH" sz="2400" dirty="0" smtClean="0">
                <a:solidFill>
                  <a:schemeClr val="accent3">
                    <a:lumMod val="75000"/>
                  </a:schemeClr>
                </a:solidFill>
                <a:latin typeface="AR CARTER" pitchFamily="2" charset="0"/>
              </a:rPr>
              <a:t>and this is key</a:t>
            </a:r>
            <a:r>
              <a:rPr lang="en-PH" sz="2400" dirty="0" smtClean="0">
                <a:solidFill>
                  <a:schemeClr val="accent2">
                    <a:lumMod val="50000"/>
                  </a:schemeClr>
                </a:solidFill>
                <a:latin typeface="AR CARTER" pitchFamily="2" charset="0"/>
              </a:rPr>
              <a:t>) – markets do not </a:t>
            </a:r>
            <a:r>
              <a:rPr lang="en-PH" sz="2400" b="1" dirty="0" smtClean="0">
                <a:solidFill>
                  <a:schemeClr val="accent2">
                    <a:lumMod val="50000"/>
                  </a:schemeClr>
                </a:solidFill>
                <a:latin typeface="AR CARTER" pitchFamily="2" charset="0"/>
              </a:rPr>
              <a:t>“trend” </a:t>
            </a:r>
            <a:r>
              <a:rPr lang="en-PH" sz="2400" dirty="0" smtClean="0">
                <a:solidFill>
                  <a:schemeClr val="accent2">
                    <a:lumMod val="50000"/>
                  </a:schemeClr>
                </a:solidFill>
                <a:latin typeface="AR CARTER" pitchFamily="2" charset="0"/>
              </a:rPr>
              <a:t>per</a:t>
            </a:r>
            <a:r>
              <a:rPr lang="en-PH" sz="2400" b="1" dirty="0" smtClean="0">
                <a:solidFill>
                  <a:schemeClr val="accent2">
                    <a:lumMod val="50000"/>
                  </a:schemeClr>
                </a:solidFill>
                <a:latin typeface="AR CARTER" pitchFamily="2" charset="0"/>
              </a:rPr>
              <a:t> time frame </a:t>
            </a:r>
            <a:r>
              <a:rPr lang="en-PH" sz="2400" dirty="0" smtClean="0">
                <a:solidFill>
                  <a:schemeClr val="accent2">
                    <a:lumMod val="50000"/>
                  </a:schemeClr>
                </a:solidFill>
                <a:latin typeface="AR CARTER" pitchFamily="2" charset="0"/>
              </a:rPr>
              <a:t>in any useful (tradable) sense. Markets</a:t>
            </a:r>
            <a:r>
              <a:rPr lang="en-PH" sz="2400" b="1" dirty="0" smtClean="0">
                <a:solidFill>
                  <a:schemeClr val="accent2">
                    <a:lumMod val="50000"/>
                  </a:schemeClr>
                </a:solidFill>
                <a:latin typeface="AR CARTER" pitchFamily="2" charset="0"/>
              </a:rPr>
              <a:t> scale</a:t>
            </a:r>
            <a:r>
              <a:rPr lang="en-PH" sz="2400" dirty="0" smtClean="0">
                <a:solidFill>
                  <a:schemeClr val="accent2">
                    <a:lumMod val="50000"/>
                  </a:schemeClr>
                </a:solidFill>
                <a:latin typeface="AR CARTER" pitchFamily="2" charset="0"/>
              </a:rPr>
              <a:t> as a </a:t>
            </a:r>
            <a:r>
              <a:rPr lang="en-PH" sz="2400" b="1" dirty="0" smtClean="0">
                <a:solidFill>
                  <a:schemeClr val="accent2">
                    <a:lumMod val="50000"/>
                  </a:schemeClr>
                </a:solidFill>
                <a:latin typeface="AR CARTER" pitchFamily="2" charset="0"/>
              </a:rPr>
              <a:t>unit</a:t>
            </a:r>
            <a:r>
              <a:rPr lang="en-PH" sz="2400" dirty="0" smtClean="0">
                <a:solidFill>
                  <a:schemeClr val="accent2">
                    <a:lumMod val="50000"/>
                  </a:schemeClr>
                </a:solidFill>
                <a:latin typeface="AR CARTER" pitchFamily="2" charset="0"/>
              </a:rPr>
              <a:t>,</a:t>
            </a:r>
            <a:r>
              <a:rPr lang="en-PH" sz="2400" b="1" dirty="0" smtClean="0">
                <a:solidFill>
                  <a:schemeClr val="accent2">
                    <a:lumMod val="50000"/>
                  </a:schemeClr>
                </a:solidFill>
                <a:latin typeface="AR CARTER" pitchFamily="2" charset="0"/>
              </a:rPr>
              <a:t> </a:t>
            </a:r>
            <a:r>
              <a:rPr lang="en-PH" sz="2400" dirty="0" smtClean="0">
                <a:solidFill>
                  <a:schemeClr val="accent2">
                    <a:lumMod val="50000"/>
                  </a:schemeClr>
                </a:solidFill>
                <a:latin typeface="AR CARTER" pitchFamily="2" charset="0"/>
              </a:rPr>
              <a:t>i.e. price spirals out of “origin” as a unit, going from left to right, across scales (up or down in range) to a </a:t>
            </a:r>
            <a:r>
              <a:rPr lang="en-PH" sz="2400" b="1" dirty="0" smtClean="0">
                <a:solidFill>
                  <a:schemeClr val="accent2">
                    <a:lumMod val="50000"/>
                  </a:schemeClr>
                </a:solidFill>
                <a:latin typeface="AR CARTER" pitchFamily="2" charset="0"/>
              </a:rPr>
              <a:t>single point</a:t>
            </a:r>
            <a:r>
              <a:rPr lang="en-PH" sz="2400" dirty="0" smtClean="0">
                <a:solidFill>
                  <a:schemeClr val="accent2">
                    <a:lumMod val="50000"/>
                  </a:schemeClr>
                </a:solidFill>
                <a:latin typeface="AR CARTER" pitchFamily="2" charset="0"/>
              </a:rPr>
              <a:t>. At such a point, price is back in “origin,” fluctuating (i.e. spiraling out of “origin”) to resume (up or down in range) as a unit, and from a single point - making time frames entirely</a:t>
            </a:r>
            <a:r>
              <a:rPr lang="en-PH" sz="2400" dirty="0" smtClean="0">
                <a:solidFill>
                  <a:schemeClr val="accent2">
                    <a:lumMod val="50000"/>
                  </a:schemeClr>
                </a:solidFill>
              </a:rPr>
              <a:t> </a:t>
            </a:r>
            <a:r>
              <a:rPr lang="en-PH" sz="2400" dirty="0" smtClean="0">
                <a:solidFill>
                  <a:schemeClr val="accent2">
                    <a:lumMod val="50000"/>
                  </a:schemeClr>
                </a:solidFill>
                <a:latin typeface="AR CARTER" pitchFamily="2" charset="0"/>
              </a:rPr>
              <a:t>arbitrary.</a:t>
            </a:r>
            <a:endParaRPr lang="en-PH" sz="2400" b="1" dirty="0">
              <a:solidFill>
                <a:schemeClr val="accent2">
                  <a:lumMod val="50000"/>
                </a:schemeClr>
              </a:solidFill>
              <a:latin typeface="AR CARTER" pitchFamily="2" charset="0"/>
            </a:endParaRPr>
          </a:p>
        </p:txBody>
      </p:sp>
      <p:sp>
        <p:nvSpPr>
          <p:cNvPr id="34" name="TextBox 33"/>
          <p:cNvSpPr txBox="1"/>
          <p:nvPr/>
        </p:nvSpPr>
        <p:spPr>
          <a:xfrm>
            <a:off x="152400" y="4572000"/>
            <a:ext cx="8839200" cy="1938992"/>
          </a:xfrm>
          <a:prstGeom prst="rect">
            <a:avLst/>
          </a:prstGeom>
          <a:noFill/>
        </p:spPr>
        <p:txBody>
          <a:bodyPr wrap="square" rtlCol="0">
            <a:spAutoFit/>
          </a:bodyPr>
          <a:lstStyle/>
          <a:p>
            <a:r>
              <a:rPr lang="en-PH" sz="2400" dirty="0" smtClean="0">
                <a:solidFill>
                  <a:schemeClr val="accent2">
                    <a:lumMod val="50000"/>
                  </a:schemeClr>
                </a:solidFill>
                <a:latin typeface="Agency FB" pitchFamily="34" charset="0"/>
              </a:rPr>
              <a:t>... the </a:t>
            </a:r>
            <a:r>
              <a:rPr lang="en-PH" sz="2400" b="1" dirty="0" smtClean="0">
                <a:solidFill>
                  <a:schemeClr val="accent2">
                    <a:lumMod val="50000"/>
                  </a:schemeClr>
                </a:solidFill>
                <a:latin typeface="Agency FB" pitchFamily="34" charset="0"/>
              </a:rPr>
              <a:t>mathematics</a:t>
            </a:r>
            <a:r>
              <a:rPr lang="en-PH" sz="2400" dirty="0" smtClean="0">
                <a:solidFill>
                  <a:schemeClr val="accent2">
                    <a:lumMod val="50000"/>
                  </a:schemeClr>
                </a:solidFill>
                <a:latin typeface="Agency FB" pitchFamily="34" charset="0"/>
              </a:rPr>
              <a:t> of it’s dynamic is fixed </a:t>
            </a:r>
            <a:r>
              <a:rPr lang="en-PH" sz="2400" dirty="0" smtClean="0">
                <a:solidFill>
                  <a:schemeClr val="accent2">
                    <a:lumMod val="50000"/>
                  </a:schemeClr>
                </a:solidFill>
                <a:latin typeface="AR CARTER" pitchFamily="2" charset="0"/>
              </a:rPr>
              <a:t>(for all its incredible volatility). Markets are “</a:t>
            </a:r>
            <a:r>
              <a:rPr lang="en-PH" sz="2400" b="1" dirty="0" smtClean="0">
                <a:solidFill>
                  <a:schemeClr val="accent2">
                    <a:lumMod val="50000"/>
                  </a:schemeClr>
                </a:solidFill>
                <a:latin typeface="AR CARTER" pitchFamily="2" charset="0"/>
              </a:rPr>
              <a:t>predictable</a:t>
            </a:r>
            <a:r>
              <a:rPr lang="en-PH" sz="2400" dirty="0" smtClean="0">
                <a:solidFill>
                  <a:schemeClr val="accent2">
                    <a:lumMod val="50000"/>
                  </a:schemeClr>
                </a:solidFill>
                <a:latin typeface="AR CARTER" pitchFamily="2" charset="0"/>
              </a:rPr>
              <a:t>,” i.e. within the limits of fractal behaviour because electronically traded markets conform to a fundamental submission of Fractal Geometry; which  is that, there is </a:t>
            </a:r>
            <a:r>
              <a:rPr lang="en-PH" sz="2400" b="1" dirty="0" smtClean="0">
                <a:solidFill>
                  <a:schemeClr val="accent2">
                    <a:lumMod val="50000"/>
                  </a:schemeClr>
                </a:solidFill>
                <a:latin typeface="AR CARTER" pitchFamily="2" charset="0"/>
              </a:rPr>
              <a:t>no qualitative change </a:t>
            </a:r>
            <a:r>
              <a:rPr lang="en-PH" sz="2400" dirty="0" smtClean="0">
                <a:solidFill>
                  <a:schemeClr val="accent2">
                    <a:lumMod val="50000"/>
                  </a:schemeClr>
                </a:solidFill>
                <a:latin typeface="AR CARTER" pitchFamily="2" charset="0"/>
              </a:rPr>
              <a:t>when the scale of a fractal object changes – a property known in mathematics as </a:t>
            </a:r>
            <a:r>
              <a:rPr lang="en-PH" sz="2400" b="1" dirty="0" smtClean="0">
                <a:solidFill>
                  <a:schemeClr val="accent2">
                    <a:lumMod val="50000"/>
                  </a:schemeClr>
                </a:solidFill>
                <a:latin typeface="Agency FB" pitchFamily="34" charset="0"/>
              </a:rPr>
              <a:t>“scale invariance.” </a:t>
            </a:r>
            <a:endParaRPr lang="en-PH" sz="2400" dirty="0">
              <a:solidFill>
                <a:schemeClr val="accent3">
                  <a:lumMod val="50000"/>
                </a:schemeClr>
              </a:solidFill>
              <a:latin typeface="AR CARTER" pitchFamily="2" charset="0"/>
            </a:endParaRPr>
          </a:p>
        </p:txBody>
      </p:sp>
      <p:pic>
        <p:nvPicPr>
          <p:cNvPr id="7" name="Picture 3"/>
          <p:cNvPicPr>
            <a:picLocks noChangeAspect="1" noChangeArrowheads="1"/>
          </p:cNvPicPr>
          <p:nvPr/>
        </p:nvPicPr>
        <p:blipFill>
          <a:blip r:embed="rId2" cstate="print">
            <a:duotone>
              <a:prstClr val="black"/>
              <a:schemeClr val="accent6">
                <a:tint val="45000"/>
                <a:satMod val="400000"/>
              </a:schemeClr>
            </a:duotone>
          </a:blip>
          <a:srcRect/>
          <a:stretch>
            <a:fillRect/>
          </a:stretch>
        </p:blipFill>
        <p:spPr bwMode="auto">
          <a:xfrm>
            <a:off x="1079663" y="2209800"/>
            <a:ext cx="2806537" cy="2315462"/>
          </a:xfrm>
          <a:prstGeom prst="rect">
            <a:avLst/>
          </a:prstGeom>
          <a:ln>
            <a:noFill/>
          </a:ln>
          <a:effectLst>
            <a:outerShdw blurRad="292100" dist="139700" dir="2700000" algn="tl" rotWithShape="0">
              <a:srgbClr val="333333">
                <a:alpha val="65000"/>
              </a:srgbClr>
            </a:outerShdw>
          </a:effectLst>
        </p:spPr>
      </p:pic>
      <p:sp>
        <p:nvSpPr>
          <p:cNvPr id="5" name="Rectangle 4"/>
          <p:cNvSpPr/>
          <p:nvPr/>
        </p:nvSpPr>
        <p:spPr>
          <a:xfrm>
            <a:off x="4127500" y="2438400"/>
            <a:ext cx="4495800" cy="1938992"/>
          </a:xfrm>
          <a:prstGeom prst="rect">
            <a:avLst/>
          </a:prstGeom>
        </p:spPr>
        <p:txBody>
          <a:bodyPr wrap="square">
            <a:spAutoFit/>
          </a:bodyPr>
          <a:lstStyle/>
          <a:p>
            <a:r>
              <a:rPr lang="en-PH" sz="2400" dirty="0" smtClean="0">
                <a:solidFill>
                  <a:schemeClr val="accent2">
                    <a:lumMod val="50000"/>
                  </a:schemeClr>
                </a:solidFill>
                <a:latin typeface="AR CARTER" pitchFamily="2" charset="0"/>
              </a:rPr>
              <a:t>This is knowable symmetry, as such price can be consistently </a:t>
            </a:r>
            <a:r>
              <a:rPr lang="en-PH" sz="2400" b="1" dirty="0" smtClean="0">
                <a:solidFill>
                  <a:schemeClr val="accent2">
                    <a:lumMod val="50000"/>
                  </a:schemeClr>
                </a:solidFill>
                <a:latin typeface="AR CARTER" pitchFamily="2" charset="0"/>
              </a:rPr>
              <a:t>timed</a:t>
            </a:r>
            <a:r>
              <a:rPr lang="en-PH" sz="2400" dirty="0" smtClean="0">
                <a:solidFill>
                  <a:schemeClr val="accent2">
                    <a:lumMod val="50000"/>
                  </a:schemeClr>
                </a:solidFill>
                <a:latin typeface="AR CARTER" pitchFamily="2" charset="0"/>
              </a:rPr>
              <a:t> with regard to the points in and out of any sequence of target “origins” in a given flow. Price movement is in </a:t>
            </a:r>
            <a:r>
              <a:rPr lang="en-PH" sz="2400" b="1" dirty="0" smtClean="0">
                <a:solidFill>
                  <a:schemeClr val="accent2">
                    <a:lumMod val="50000"/>
                  </a:schemeClr>
                </a:solidFill>
                <a:latin typeface="AR CARTER" pitchFamily="2" charset="0"/>
              </a:rPr>
              <a:t>no sense random...</a:t>
            </a:r>
            <a:endParaRPr lang="en-PH" sz="2400" b="1" dirty="0">
              <a:solidFill>
                <a:schemeClr val="accent2">
                  <a:lumMod val="50000"/>
                </a:schemeClr>
              </a:solidFill>
              <a:latin typeface="AR CARTER" pitchFamily="2" charset="0"/>
            </a:endParaRPr>
          </a:p>
        </p:txBody>
      </p:sp>
      <p:grpSp>
        <p:nvGrpSpPr>
          <p:cNvPr id="6" name="Group 5"/>
          <p:cNvGrpSpPr>
            <a:grpSpLocks noChangeAspect="1"/>
          </p:cNvGrpSpPr>
          <p:nvPr/>
        </p:nvGrpSpPr>
        <p:grpSpPr>
          <a:xfrm>
            <a:off x="8382000" y="304800"/>
            <a:ext cx="419100" cy="190500"/>
            <a:chOff x="609600" y="6096000"/>
            <a:chExt cx="838200" cy="381000"/>
          </a:xfrm>
        </p:grpSpPr>
        <p:sp>
          <p:nvSpPr>
            <p:cNvPr id="8" name="Oval 7"/>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9" name="Oval 8"/>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 name="Oval 9"/>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498600" y="1676400"/>
            <a:ext cx="6096528" cy="3453074"/>
          </a:xfrm>
          <a:prstGeom prst="rect">
            <a:avLst/>
          </a:prstGeom>
          <a:noFill/>
          <a:ln w="9525">
            <a:noFill/>
            <a:miter lim="800000"/>
            <a:headEnd/>
            <a:tailEnd/>
          </a:ln>
          <a:effectLst/>
        </p:spPr>
      </p:pic>
      <p:sp>
        <p:nvSpPr>
          <p:cNvPr id="3" name="Rectangle 2"/>
          <p:cNvSpPr/>
          <p:nvPr/>
        </p:nvSpPr>
        <p:spPr>
          <a:xfrm>
            <a:off x="609600" y="381000"/>
            <a:ext cx="7772400" cy="892552"/>
          </a:xfrm>
          <a:prstGeom prst="rect">
            <a:avLst/>
          </a:prstGeom>
        </p:spPr>
        <p:txBody>
          <a:bodyPr wrap="square">
            <a:spAutoFit/>
          </a:bodyPr>
          <a:lstStyle/>
          <a:p>
            <a:r>
              <a:rPr lang="en-US" sz="2400" dirty="0" smtClean="0">
                <a:solidFill>
                  <a:schemeClr val="accent2">
                    <a:lumMod val="50000"/>
                  </a:schemeClr>
                </a:solidFill>
                <a:latin typeface="AR CARTER" pitchFamily="2" charset="0"/>
              </a:rPr>
              <a:t>The </a:t>
            </a:r>
            <a:r>
              <a:rPr lang="en-US" sz="2800" b="1" dirty="0" smtClean="0">
                <a:solidFill>
                  <a:schemeClr val="accent2">
                    <a:lumMod val="50000"/>
                  </a:schemeClr>
                </a:solidFill>
                <a:latin typeface="AR CARTER" pitchFamily="2" charset="0"/>
              </a:rPr>
              <a:t>old school </a:t>
            </a:r>
            <a:r>
              <a:rPr lang="en-US" sz="2400" b="1" dirty="0" smtClean="0">
                <a:solidFill>
                  <a:srgbClr val="FF0000"/>
                </a:solidFill>
                <a:latin typeface="AR CARTER" pitchFamily="2" charset="0"/>
              </a:rPr>
              <a:t>50</a:t>
            </a:r>
            <a:r>
              <a:rPr lang="en-US" sz="2400" dirty="0" smtClean="0">
                <a:solidFill>
                  <a:schemeClr val="accent2">
                    <a:lumMod val="50000"/>
                  </a:schemeClr>
                </a:solidFill>
                <a:latin typeface="AR CARTER" pitchFamily="2" charset="0"/>
              </a:rPr>
              <a:t>/</a:t>
            </a:r>
            <a:r>
              <a:rPr lang="en-US" sz="2400" b="1" dirty="0" smtClean="0">
                <a:solidFill>
                  <a:srgbClr val="00B050"/>
                </a:solidFill>
                <a:latin typeface="AR CARTER" pitchFamily="2" charset="0"/>
              </a:rPr>
              <a:t>50</a:t>
            </a:r>
            <a:r>
              <a:rPr lang="en-US" sz="2400" dirty="0" smtClean="0">
                <a:solidFill>
                  <a:srgbClr val="00B050"/>
                </a:solidFill>
                <a:latin typeface="AR CARTER" pitchFamily="2" charset="0"/>
              </a:rPr>
              <a:t> </a:t>
            </a:r>
            <a:r>
              <a:rPr lang="en-US" sz="2400" dirty="0" smtClean="0">
                <a:solidFill>
                  <a:schemeClr val="accent2">
                    <a:lumMod val="50000"/>
                  </a:schemeClr>
                </a:solidFill>
                <a:latin typeface="AR CARTER" pitchFamily="2" charset="0"/>
              </a:rPr>
              <a:t>risk/reward paradigm is sourced in the idea that the market is random (with the large baggage of emotions that entails for participants).</a:t>
            </a:r>
            <a:endParaRPr lang="en-PH" sz="2400" baseline="-25000" dirty="0">
              <a:solidFill>
                <a:schemeClr val="accent2">
                  <a:lumMod val="50000"/>
                </a:schemeClr>
              </a:solidFill>
            </a:endParaRPr>
          </a:p>
        </p:txBody>
      </p:sp>
      <p:sp>
        <p:nvSpPr>
          <p:cNvPr id="4" name="Rectangle 3"/>
          <p:cNvSpPr/>
          <p:nvPr/>
        </p:nvSpPr>
        <p:spPr>
          <a:xfrm>
            <a:off x="3200400" y="5650468"/>
            <a:ext cx="3054041" cy="369332"/>
          </a:xfrm>
          <a:prstGeom prst="rect">
            <a:avLst/>
          </a:prstGeom>
        </p:spPr>
        <p:txBody>
          <a:bodyPr wrap="none">
            <a:spAutoFit/>
          </a:bodyPr>
          <a:lstStyle/>
          <a:p>
            <a:r>
              <a:rPr lang="en-US" dirty="0" smtClean="0">
                <a:solidFill>
                  <a:schemeClr val="accent2">
                    <a:lumMod val="50000"/>
                  </a:schemeClr>
                </a:solidFill>
                <a:latin typeface="AR CARTER" pitchFamily="2" charset="0"/>
              </a:rPr>
              <a:t>(we just outlined why that CAN</a:t>
            </a:r>
            <a:r>
              <a:rPr lang="en-US" b="1" dirty="0" smtClean="0">
                <a:solidFill>
                  <a:schemeClr val="accent2">
                    <a:lumMod val="50000"/>
                  </a:schemeClr>
                </a:solidFill>
                <a:latin typeface="AR CARTER" pitchFamily="2" charset="0"/>
              </a:rPr>
              <a:t>NOT be</a:t>
            </a:r>
            <a:r>
              <a:rPr lang="en-US" dirty="0" smtClean="0">
                <a:solidFill>
                  <a:schemeClr val="accent2">
                    <a:lumMod val="50000"/>
                  </a:schemeClr>
                </a:solidFill>
                <a:latin typeface="AR CARTER" pitchFamily="2" charset="0"/>
              </a:rPr>
              <a:t>!) </a:t>
            </a:r>
            <a:endParaRPr lang="en-PH" dirty="0">
              <a:solidFill>
                <a:schemeClr val="accent2">
                  <a:lumMod val="50000"/>
                </a:schemeClr>
              </a:solidFill>
            </a:endParaRPr>
          </a:p>
        </p:txBody>
      </p:sp>
      <p:grpSp>
        <p:nvGrpSpPr>
          <p:cNvPr id="5" name="Group 4"/>
          <p:cNvGrpSpPr>
            <a:grpSpLocks noChangeAspect="1"/>
          </p:cNvGrpSpPr>
          <p:nvPr/>
        </p:nvGrpSpPr>
        <p:grpSpPr>
          <a:xfrm>
            <a:off x="8115300" y="228600"/>
            <a:ext cx="419100" cy="190500"/>
            <a:chOff x="609600" y="6096000"/>
            <a:chExt cx="838200" cy="381000"/>
          </a:xfrm>
        </p:grpSpPr>
        <p:sp>
          <p:nvSpPr>
            <p:cNvPr id="6" name="Oval 5"/>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7" name="Oval 6"/>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8" name="Oval 7"/>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dynamic fractal image"/>
          <p:cNvPicPr>
            <a:picLocks noChangeAspect="1" noChangeArrowheads="1"/>
          </p:cNvPicPr>
          <p:nvPr/>
        </p:nvPicPr>
        <p:blipFill>
          <a:blip r:embed="rId2" cstate="print">
            <a:duotone>
              <a:schemeClr val="accent3">
                <a:shade val="45000"/>
                <a:satMod val="135000"/>
              </a:schemeClr>
              <a:prstClr val="white"/>
            </a:duotone>
          </a:blip>
          <a:srcRect/>
          <a:stretch>
            <a:fillRect/>
          </a:stretch>
        </p:blipFill>
        <p:spPr bwMode="auto">
          <a:xfrm>
            <a:off x="4546600" y="228600"/>
            <a:ext cx="4498270" cy="41700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scene3d>
            <a:camera prst="isometricOffAxis2Left"/>
            <a:lightRig rig="sunset" dir="t"/>
          </a:scene3d>
          <a:sp3d prstMaterial="dkEdge">
            <a:bevelT/>
          </a:sp3d>
        </p:spPr>
      </p:pic>
      <p:sp>
        <p:nvSpPr>
          <p:cNvPr id="3" name="Rectangle 2"/>
          <p:cNvSpPr/>
          <p:nvPr/>
        </p:nvSpPr>
        <p:spPr>
          <a:xfrm>
            <a:off x="381000" y="457200"/>
            <a:ext cx="4191000" cy="1323439"/>
          </a:xfrm>
          <a:prstGeom prst="rect">
            <a:avLst/>
          </a:prstGeom>
        </p:spPr>
        <p:txBody>
          <a:bodyPr wrap="square">
            <a:spAutoFit/>
          </a:bodyPr>
          <a:lstStyle/>
          <a:p>
            <a:r>
              <a:rPr lang="en-PH" sz="4000" dirty="0" smtClean="0">
                <a:solidFill>
                  <a:schemeClr val="accent2">
                    <a:lumMod val="50000"/>
                  </a:schemeClr>
                </a:solidFill>
                <a:latin typeface="AR BONNIE" pitchFamily="2" charset="0"/>
              </a:rPr>
              <a:t>Trading the Fractal Model in event driven space </a:t>
            </a:r>
            <a:endParaRPr lang="en-PH" sz="4000" b="1" dirty="0" smtClean="0">
              <a:solidFill>
                <a:schemeClr val="accent2">
                  <a:lumMod val="50000"/>
                </a:schemeClr>
              </a:solidFill>
              <a:latin typeface="AR BONNIE" pitchFamily="2" charset="0"/>
            </a:endParaRPr>
          </a:p>
        </p:txBody>
      </p:sp>
      <p:graphicFrame>
        <p:nvGraphicFramePr>
          <p:cNvPr id="17" name="Diagram 16"/>
          <p:cNvGraphicFramePr/>
          <p:nvPr/>
        </p:nvGraphicFramePr>
        <p:xfrm>
          <a:off x="381000" y="2328208"/>
          <a:ext cx="3962400" cy="28623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4" descr="Image result for dynamic fractal image"/>
          <p:cNvPicPr>
            <a:picLocks noChangeAspect="1" noChangeArrowheads="1"/>
          </p:cNvPicPr>
          <p:nvPr/>
        </p:nvPicPr>
        <p:blipFill>
          <a:blip r:embed="rId8" cstate="print">
            <a:duotone>
              <a:prstClr val="black"/>
              <a:schemeClr val="accent2">
                <a:tint val="45000"/>
                <a:satMod val="400000"/>
              </a:schemeClr>
            </a:duotone>
          </a:blip>
          <a:srcRect/>
          <a:stretch>
            <a:fillRect/>
          </a:stretch>
        </p:blipFill>
        <p:spPr bwMode="auto">
          <a:xfrm flipH="1">
            <a:off x="337458" y="3385458"/>
            <a:ext cx="914400" cy="685800"/>
          </a:xfrm>
          <a:prstGeom prst="rect">
            <a:avLst/>
          </a:prstGeom>
          <a:ln>
            <a:noFill/>
          </a:ln>
          <a:effectLst>
            <a:softEdge rad="112500"/>
          </a:effectLst>
        </p:spPr>
      </p:pic>
      <p:sp>
        <p:nvSpPr>
          <p:cNvPr id="7" name="TextBox 6"/>
          <p:cNvSpPr txBox="1"/>
          <p:nvPr/>
        </p:nvSpPr>
        <p:spPr>
          <a:xfrm>
            <a:off x="4648200" y="5172670"/>
            <a:ext cx="4114800" cy="1569660"/>
          </a:xfrm>
          <a:prstGeom prst="rect">
            <a:avLst/>
          </a:prstGeom>
          <a:noFill/>
          <a:scene3d>
            <a:camera prst="isometricOffAxis2Left"/>
            <a:lightRig rig="threePt" dir="t"/>
          </a:scene3d>
        </p:spPr>
        <p:txBody>
          <a:bodyPr wrap="square" rtlCol="0">
            <a:spAutoFit/>
          </a:bodyPr>
          <a:lstStyle/>
          <a:p>
            <a:r>
              <a:rPr lang="en-PH" sz="2400" dirty="0" smtClean="0">
                <a:solidFill>
                  <a:schemeClr val="accent3">
                    <a:lumMod val="75000"/>
                  </a:schemeClr>
                </a:solidFill>
                <a:latin typeface="AR CARTER" pitchFamily="2" charset="0"/>
              </a:rPr>
              <a:t>“Fractal geometry is not just a chapter of mathematics, but one that helps Everyman to see the same world differently.” - </a:t>
            </a:r>
            <a:r>
              <a:rPr lang="en-PH" sz="2400" b="1" dirty="0" smtClean="0">
                <a:solidFill>
                  <a:schemeClr val="accent3">
                    <a:lumMod val="75000"/>
                  </a:schemeClr>
                </a:solidFill>
                <a:latin typeface="AR CARTER" pitchFamily="2" charset="0"/>
              </a:rPr>
              <a:t>Benoit Mandelbrot</a:t>
            </a:r>
            <a:endParaRPr lang="en-PH" sz="2400" b="1" dirty="0">
              <a:solidFill>
                <a:schemeClr val="accent3">
                  <a:lumMod val="75000"/>
                </a:schemeClr>
              </a:solidFill>
              <a:latin typeface="AR CARTER" pitchFamily="2" charset="0"/>
            </a:endParaRPr>
          </a:p>
        </p:txBody>
      </p:sp>
      <p:grpSp>
        <p:nvGrpSpPr>
          <p:cNvPr id="8" name="Group 7"/>
          <p:cNvGrpSpPr>
            <a:grpSpLocks noChangeAspect="1"/>
          </p:cNvGrpSpPr>
          <p:nvPr/>
        </p:nvGrpSpPr>
        <p:grpSpPr>
          <a:xfrm>
            <a:off x="1066800" y="6096000"/>
            <a:ext cx="419100" cy="190500"/>
            <a:chOff x="609600" y="6096000"/>
            <a:chExt cx="838200" cy="381000"/>
          </a:xfrm>
        </p:grpSpPr>
        <p:sp>
          <p:nvSpPr>
            <p:cNvPr id="9" name="Oval 8"/>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0" name="Oval 9"/>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1" name="Oval 10"/>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533400" y="2077283"/>
            <a:ext cx="8153400" cy="4247317"/>
          </a:xfrm>
          <a:prstGeom prst="rect">
            <a:avLst/>
          </a:prstGeom>
          <a:noFill/>
          <a:ln w="3175" cap="rnd">
            <a:gradFill flip="none" rotWithShape="1">
              <a:gsLst>
                <a:gs pos="0">
                  <a:srgbClr val="000000"/>
                </a:gs>
                <a:gs pos="39999">
                  <a:srgbClr val="0A128C"/>
                </a:gs>
                <a:gs pos="70000">
                  <a:srgbClr val="181CC7"/>
                </a:gs>
                <a:gs pos="88000">
                  <a:srgbClr val="7005D4"/>
                </a:gs>
                <a:gs pos="100000">
                  <a:srgbClr val="8C3D91"/>
                </a:gs>
              </a:gsLst>
              <a:path path="shape">
                <a:fillToRect l="50000" t="50000" r="50000" b="50000"/>
              </a:path>
              <a:tileRect/>
            </a:gradFill>
            <a:prstDash val="sysDash"/>
          </a:ln>
        </p:spPr>
        <p:style>
          <a:lnRef idx="2">
            <a:schemeClr val="accent1"/>
          </a:lnRef>
          <a:fillRef idx="1">
            <a:schemeClr val="lt1"/>
          </a:fillRef>
          <a:effectRef idx="0">
            <a:schemeClr val="accent1"/>
          </a:effectRef>
          <a:fontRef idx="minor">
            <a:schemeClr val="dk1"/>
          </a:fontRef>
        </p:style>
        <p:txBody>
          <a:bodyPr wrap="square" numCol="1">
            <a:spAutoFit/>
          </a:bodyPr>
          <a:lstStyle/>
          <a:p>
            <a:r>
              <a:rPr lang="en-PH" dirty="0" smtClean="0">
                <a:solidFill>
                  <a:schemeClr val="accent2">
                    <a:lumMod val="50000"/>
                  </a:schemeClr>
                </a:solidFill>
                <a:latin typeface="Agency FB"/>
                <a:cs typeface="Times New Roman"/>
              </a:rPr>
              <a:t>The trading objective, therefore, is to </a:t>
            </a:r>
            <a:r>
              <a:rPr lang="en-PH" b="1" dirty="0" smtClean="0">
                <a:solidFill>
                  <a:schemeClr val="accent2">
                    <a:lumMod val="50000"/>
                  </a:schemeClr>
                </a:solidFill>
                <a:latin typeface="Agency FB"/>
                <a:cs typeface="Times New Roman"/>
              </a:rPr>
              <a:t>isolate</a:t>
            </a:r>
            <a:r>
              <a:rPr lang="en-PH" dirty="0" smtClean="0">
                <a:solidFill>
                  <a:schemeClr val="accent2">
                    <a:lumMod val="50000"/>
                  </a:schemeClr>
                </a:solidFill>
                <a:latin typeface="Agency FB"/>
                <a:cs typeface="Times New Roman"/>
              </a:rPr>
              <a:t> and </a:t>
            </a:r>
            <a:r>
              <a:rPr lang="en-PH" b="1" dirty="0" smtClean="0">
                <a:solidFill>
                  <a:schemeClr val="accent2">
                    <a:lumMod val="50000"/>
                  </a:schemeClr>
                </a:solidFill>
                <a:latin typeface="Agency FB"/>
                <a:cs typeface="Times New Roman"/>
              </a:rPr>
              <a:t>time</a:t>
            </a:r>
            <a:r>
              <a:rPr lang="en-PH" dirty="0" smtClean="0">
                <a:solidFill>
                  <a:schemeClr val="accent2">
                    <a:lumMod val="50000"/>
                  </a:schemeClr>
                </a:solidFill>
                <a:latin typeface="Agency FB"/>
                <a:cs typeface="Times New Roman"/>
              </a:rPr>
              <a:t> tradable intervals (persistent series). We do this by dynamically accounting for the iterated sequencing, proportions, magnitudes and temporal periodicity of Hurst types as they combine (from left to right) and define a “discrete” flow. Fundamentally, this is a process that “unscrambles” time (i.e., defines the dynamic outside the notion of time frames). This means, we completely do away with trend analysis, focusing entirely on the fractal dynamics presenting within a calibrated fractal trading interface. Using the IFS sense of the market, we seek to follow the market as it hops from singularized point to </a:t>
            </a:r>
            <a:r>
              <a:rPr lang="en-PH" b="1" dirty="0" smtClean="0">
                <a:solidFill>
                  <a:schemeClr val="accent2">
                    <a:lumMod val="50000"/>
                  </a:schemeClr>
                </a:solidFill>
                <a:latin typeface="Agency FB"/>
                <a:cs typeface="Times New Roman"/>
              </a:rPr>
              <a:t>singularized</a:t>
            </a:r>
            <a:r>
              <a:rPr lang="en-PH" dirty="0" smtClean="0">
                <a:solidFill>
                  <a:schemeClr val="accent2">
                    <a:lumMod val="50000"/>
                  </a:schemeClr>
                </a:solidFill>
                <a:latin typeface="Agency FB"/>
                <a:cs typeface="Times New Roman"/>
              </a:rPr>
              <a:t> </a:t>
            </a:r>
            <a:r>
              <a:rPr lang="en-PH" b="1" dirty="0" smtClean="0">
                <a:solidFill>
                  <a:schemeClr val="accent2">
                    <a:lumMod val="50000"/>
                  </a:schemeClr>
                </a:solidFill>
                <a:latin typeface="Agency FB"/>
                <a:cs typeface="Times New Roman"/>
              </a:rPr>
              <a:t>point</a:t>
            </a:r>
            <a:r>
              <a:rPr lang="en-PH" dirty="0" smtClean="0">
                <a:solidFill>
                  <a:schemeClr val="accent2">
                    <a:lumMod val="50000"/>
                  </a:schemeClr>
                </a:solidFill>
                <a:latin typeface="Agency FB"/>
                <a:cs typeface="Times New Roman"/>
              </a:rPr>
              <a:t>. There is no place for second-guessing the market by recourse to events </a:t>
            </a:r>
            <a:r>
              <a:rPr lang="en-PH" b="1" dirty="0" smtClean="0">
                <a:solidFill>
                  <a:schemeClr val="accent2">
                    <a:lumMod val="50000"/>
                  </a:schemeClr>
                </a:solidFill>
                <a:latin typeface="Agency FB"/>
                <a:cs typeface="Times New Roman"/>
              </a:rPr>
              <a:t>exogenous</a:t>
            </a:r>
            <a:r>
              <a:rPr lang="en-PH" dirty="0" smtClean="0">
                <a:solidFill>
                  <a:schemeClr val="accent2">
                    <a:lumMod val="50000"/>
                  </a:schemeClr>
                </a:solidFill>
                <a:latin typeface="Agency FB"/>
                <a:cs typeface="Times New Roman"/>
              </a:rPr>
              <a:t> to the </a:t>
            </a:r>
            <a:r>
              <a:rPr lang="en-PH" b="1" dirty="0" smtClean="0">
                <a:solidFill>
                  <a:schemeClr val="accent2">
                    <a:lumMod val="50000"/>
                  </a:schemeClr>
                </a:solidFill>
                <a:latin typeface="Agency FB"/>
                <a:cs typeface="Times New Roman"/>
              </a:rPr>
              <a:t>scaling rules </a:t>
            </a:r>
            <a:r>
              <a:rPr lang="en-PH" dirty="0" smtClean="0">
                <a:solidFill>
                  <a:schemeClr val="accent2">
                    <a:lumMod val="50000"/>
                  </a:schemeClr>
                </a:solidFill>
                <a:latin typeface="Agency FB"/>
                <a:cs typeface="Times New Roman"/>
              </a:rPr>
              <a:t>under interpretation. </a:t>
            </a:r>
          </a:p>
          <a:p>
            <a:r>
              <a:rPr lang="en-PH" dirty="0" smtClean="0">
                <a:solidFill>
                  <a:schemeClr val="accent2">
                    <a:lumMod val="50000"/>
                  </a:schemeClr>
                </a:solidFill>
                <a:latin typeface="Agency FB"/>
                <a:cs typeface="Times New Roman"/>
              </a:rPr>
              <a:t>But let this not sound like the trader must retain knowledge of time series analysis. Real-time fractal analysis does not imply a direct statistical analysis of a flow. Real-time fractal analysis is an integral of the application of the knowledge base on chaotic systems, the calibration of the graphical trading interface and the setup that maps the market, but most important, the interpretative </a:t>
            </a:r>
            <a:r>
              <a:rPr lang="en-PH" b="1" dirty="0" smtClean="0">
                <a:solidFill>
                  <a:schemeClr val="accent2">
                    <a:lumMod val="50000"/>
                  </a:schemeClr>
                </a:solidFill>
                <a:latin typeface="Agency FB"/>
                <a:cs typeface="Times New Roman"/>
              </a:rPr>
              <a:t>skills</a:t>
            </a:r>
            <a:r>
              <a:rPr lang="en-PH" dirty="0" smtClean="0">
                <a:solidFill>
                  <a:schemeClr val="accent2">
                    <a:lumMod val="50000"/>
                  </a:schemeClr>
                </a:solidFill>
                <a:latin typeface="Agency FB"/>
                <a:cs typeface="Times New Roman"/>
              </a:rPr>
              <a:t> of the trader. What is more, depending on the emergent scaling range, the same read can suffice for intraday, swing or position trade entry and control (i.e. It all depends on the emergent “prediction” horizon - i.e. the interpolative space). That says something of how simplified, the field becomes, and how more acute judgement is, in that space. </a:t>
            </a:r>
          </a:p>
        </p:txBody>
      </p:sp>
      <p:grpSp>
        <p:nvGrpSpPr>
          <p:cNvPr id="8" name="Group 7"/>
          <p:cNvGrpSpPr/>
          <p:nvPr/>
        </p:nvGrpSpPr>
        <p:grpSpPr>
          <a:xfrm>
            <a:off x="101600" y="0"/>
            <a:ext cx="2438400" cy="1600200"/>
            <a:chOff x="762000" y="1600200"/>
            <a:chExt cx="2590800" cy="1600200"/>
          </a:xfrm>
        </p:grpSpPr>
        <p:pic>
          <p:nvPicPr>
            <p:cNvPr id="7" name="Picture 4" descr="Image result for image of next steps"/>
            <p:cNvPicPr>
              <a:picLocks noChangeAspect="1" noChangeArrowheads="1"/>
            </p:cNvPicPr>
            <p:nvPr/>
          </p:nvPicPr>
          <p:blipFill>
            <a:blip r:embed="rId2" cstate="print"/>
            <a:srcRect/>
            <a:stretch>
              <a:fillRect/>
            </a:stretch>
          </p:blipFill>
          <p:spPr bwMode="auto">
            <a:xfrm>
              <a:off x="762000" y="1600200"/>
              <a:ext cx="2286000" cy="1600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8" descr="Image result for image of next steps"/>
            <p:cNvPicPr>
              <a:picLocks noChangeAspect="1" noChangeArrowheads="1"/>
            </p:cNvPicPr>
            <p:nvPr/>
          </p:nvPicPr>
          <p:blipFill>
            <a:blip r:embed="rId3" cstate="print"/>
            <a:srcRect/>
            <a:stretch>
              <a:fillRect/>
            </a:stretch>
          </p:blipFill>
          <p:spPr bwMode="auto">
            <a:xfrm>
              <a:off x="2286000" y="2203537"/>
              <a:ext cx="1066800" cy="9791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sp>
        <p:nvSpPr>
          <p:cNvPr id="9" name="Rectangle 8"/>
          <p:cNvSpPr/>
          <p:nvPr/>
        </p:nvSpPr>
        <p:spPr>
          <a:xfrm>
            <a:off x="4419600" y="152400"/>
            <a:ext cx="3962400" cy="830997"/>
          </a:xfrm>
          <a:prstGeom prst="rect">
            <a:avLst/>
          </a:prstGeom>
        </p:spPr>
        <p:txBody>
          <a:bodyPr wrap="square">
            <a:spAutoFit/>
          </a:bodyPr>
          <a:lstStyle/>
          <a:p>
            <a:r>
              <a:rPr lang="en-PH" sz="2400" dirty="0" smtClean="0">
                <a:solidFill>
                  <a:schemeClr val="accent2">
                    <a:lumMod val="50000"/>
                  </a:schemeClr>
                </a:solidFill>
                <a:latin typeface="AR BONNIE" pitchFamily="2" charset="0"/>
              </a:rPr>
              <a:t>Real Time Fractal Analysis - a game changer for trading.</a:t>
            </a:r>
            <a:endParaRPr lang="en-PH" sz="2400" b="1" dirty="0" smtClean="0">
              <a:solidFill>
                <a:schemeClr val="accent2">
                  <a:lumMod val="50000"/>
                </a:schemeClr>
              </a:solidFill>
              <a:latin typeface="AR BONNIE" pitchFamily="2" charset="0"/>
            </a:endParaRPr>
          </a:p>
        </p:txBody>
      </p:sp>
      <p:grpSp>
        <p:nvGrpSpPr>
          <p:cNvPr id="10" name="Group 9"/>
          <p:cNvGrpSpPr>
            <a:grpSpLocks noChangeAspect="1"/>
          </p:cNvGrpSpPr>
          <p:nvPr/>
        </p:nvGrpSpPr>
        <p:grpSpPr>
          <a:xfrm>
            <a:off x="7886700" y="800100"/>
            <a:ext cx="419100" cy="190500"/>
            <a:chOff x="609600" y="6096000"/>
            <a:chExt cx="838200" cy="381000"/>
          </a:xfrm>
        </p:grpSpPr>
        <p:sp>
          <p:nvSpPr>
            <p:cNvPr id="11" name="Oval 10"/>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2" name="Oval 11"/>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3" name="Oval 12"/>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p:cNvGrpSpPr/>
          <p:nvPr/>
        </p:nvGrpSpPr>
        <p:grpSpPr>
          <a:xfrm>
            <a:off x="4988758" y="241494"/>
            <a:ext cx="3774242" cy="4025706"/>
            <a:chOff x="3833615" y="203200"/>
            <a:chExt cx="4974402" cy="3949894"/>
          </a:xfrm>
        </p:grpSpPr>
        <p:pic>
          <p:nvPicPr>
            <p:cNvPr id="15" name="Picture 6" descr="Image result for image of next steps"/>
            <p:cNvPicPr>
              <a:picLocks noChangeAspect="1" noChangeArrowheads="1"/>
            </p:cNvPicPr>
            <p:nvPr/>
          </p:nvPicPr>
          <p:blipFill>
            <a:blip r:embed="rId2" cstate="print"/>
            <a:srcRect/>
            <a:stretch>
              <a:fillRect/>
            </a:stretch>
          </p:blipFill>
          <p:spPr bwMode="auto">
            <a:xfrm>
              <a:off x="4724591" y="2231085"/>
              <a:ext cx="2322406" cy="1922009"/>
            </a:xfrm>
            <a:prstGeom prst="rect">
              <a:avLst/>
            </a:prstGeom>
            <a:noFill/>
          </p:spPr>
        </p:pic>
        <p:grpSp>
          <p:nvGrpSpPr>
            <p:cNvPr id="16" name="Group 29"/>
            <p:cNvGrpSpPr/>
            <p:nvPr/>
          </p:nvGrpSpPr>
          <p:grpSpPr>
            <a:xfrm>
              <a:off x="3833615" y="203200"/>
              <a:ext cx="4974402" cy="2407664"/>
              <a:chOff x="758435" y="1380932"/>
              <a:chExt cx="5629501" cy="2314768"/>
            </a:xfrm>
          </p:grpSpPr>
          <p:cxnSp>
            <p:nvCxnSpPr>
              <p:cNvPr id="14" name="Straight Arrow Connector 13"/>
              <p:cNvCxnSpPr/>
              <p:nvPr/>
            </p:nvCxnSpPr>
            <p:spPr>
              <a:xfrm>
                <a:off x="2139903" y="2055031"/>
                <a:ext cx="1293526" cy="1391939"/>
              </a:xfrm>
              <a:prstGeom prst="straightConnector1">
                <a:avLst/>
              </a:prstGeom>
              <a:ln w="6350">
                <a:gradFill>
                  <a:gsLst>
                    <a:gs pos="0">
                      <a:srgbClr val="FFF200"/>
                    </a:gs>
                    <a:gs pos="45000">
                      <a:srgbClr val="FF7A00"/>
                    </a:gs>
                    <a:gs pos="70000">
                      <a:srgbClr val="FF0300"/>
                    </a:gs>
                    <a:gs pos="100000">
                      <a:srgbClr val="4D0808"/>
                    </a:gs>
                  </a:gsLst>
                  <a:lin ang="5400000" scaled="0"/>
                </a:gradFill>
                <a:prstDash val="sysDot"/>
                <a:headEnd type="oval" w="lg" len="lg"/>
                <a:tailEnd type="arrow"/>
              </a:ln>
            </p:spPr>
            <p:style>
              <a:lnRef idx="1">
                <a:schemeClr val="accent1"/>
              </a:lnRef>
              <a:fillRef idx="0">
                <a:schemeClr val="accent1"/>
              </a:fillRef>
              <a:effectRef idx="0">
                <a:schemeClr val="accent1"/>
              </a:effectRef>
              <a:fontRef idx="minor">
                <a:schemeClr val="tx1"/>
              </a:fontRef>
            </p:style>
          </p:cxnSp>
          <p:pic>
            <p:nvPicPr>
              <p:cNvPr id="17" name="Picture 25" descr="Image result for images of forex market volatility"/>
              <p:cNvPicPr>
                <a:picLocks noChangeAspect="1" noChangeArrowheads="1"/>
              </p:cNvPicPr>
              <p:nvPr/>
            </p:nvPicPr>
            <p:blipFill>
              <a:blip r:embed="rId3" cstate="print">
                <a:duotone>
                  <a:prstClr val="black"/>
                  <a:schemeClr val="accent2">
                    <a:tint val="45000"/>
                    <a:satMod val="400000"/>
                  </a:schemeClr>
                </a:duotone>
              </a:blip>
              <a:srcRect b="9091"/>
              <a:stretch>
                <a:fillRect/>
              </a:stretch>
            </p:blipFill>
            <p:spPr bwMode="auto">
              <a:xfrm>
                <a:off x="3281518" y="1380932"/>
                <a:ext cx="3106418" cy="2314768"/>
              </a:xfrm>
              <a:prstGeom prst="rect">
                <a:avLst/>
              </a:prstGeom>
              <a:noFill/>
              <a:scene3d>
                <a:camera prst="isometricOffAxis2Left"/>
                <a:lightRig rig="threePt" dir="t"/>
              </a:scene3d>
            </p:spPr>
          </p:pic>
          <p:cxnSp>
            <p:nvCxnSpPr>
              <p:cNvPr id="18" name="Straight Arrow Connector 17"/>
              <p:cNvCxnSpPr/>
              <p:nvPr/>
            </p:nvCxnSpPr>
            <p:spPr>
              <a:xfrm>
                <a:off x="2137949" y="2057400"/>
                <a:ext cx="1261366" cy="7291"/>
              </a:xfrm>
              <a:prstGeom prst="straightConnector1">
                <a:avLst/>
              </a:prstGeom>
              <a:ln w="6350">
                <a:gradFill>
                  <a:gsLst>
                    <a:gs pos="0">
                      <a:srgbClr val="FFF200"/>
                    </a:gs>
                    <a:gs pos="45000">
                      <a:srgbClr val="FF7A00"/>
                    </a:gs>
                    <a:gs pos="70000">
                      <a:srgbClr val="FF0300"/>
                    </a:gs>
                    <a:gs pos="100000">
                      <a:srgbClr val="4D0808"/>
                    </a:gs>
                  </a:gsLst>
                  <a:lin ang="5400000" scaled="0"/>
                </a:gradFill>
                <a:prstDash val="sysDot"/>
                <a:headEnd type="oval" w="lg" len="lg"/>
                <a:tailEnd type="arrow"/>
              </a:ln>
            </p:spPr>
            <p:style>
              <a:lnRef idx="1">
                <a:schemeClr val="accent1"/>
              </a:lnRef>
              <a:fillRef idx="0">
                <a:schemeClr val="accent1"/>
              </a:fillRef>
              <a:effectRef idx="0">
                <a:schemeClr val="accent1"/>
              </a:effectRef>
              <a:fontRef idx="minor">
                <a:schemeClr val="tx1"/>
              </a:fontRef>
            </p:style>
          </p:cxnSp>
          <p:sp>
            <p:nvSpPr>
              <p:cNvPr id="19" name="Rectangle 18"/>
              <p:cNvSpPr/>
              <p:nvPr/>
            </p:nvSpPr>
            <p:spPr>
              <a:xfrm>
                <a:off x="758435" y="1512530"/>
                <a:ext cx="1537859" cy="769344"/>
              </a:xfrm>
              <a:prstGeom prst="rect">
                <a:avLst/>
              </a:prstGeom>
            </p:spPr>
            <p:txBody>
              <a:bodyPr wrap="square">
                <a:spAutoFit/>
              </a:bodyPr>
              <a:lstStyle/>
              <a:p>
                <a:r>
                  <a:rPr lang="en-PH" sz="1400" dirty="0" smtClean="0">
                    <a:solidFill>
                      <a:schemeClr val="accent3">
                        <a:lumMod val="75000"/>
                      </a:schemeClr>
                    </a:solidFill>
                    <a:latin typeface="Arial Narrow" pitchFamily="34" charset="0"/>
                  </a:rPr>
                  <a:t>High volatility    </a:t>
                </a:r>
                <a:r>
                  <a:rPr lang="en-PH" b="1" dirty="0" smtClean="0">
                    <a:solidFill>
                      <a:schemeClr val="accent3">
                        <a:lumMod val="75000"/>
                      </a:schemeClr>
                    </a:solidFill>
                    <a:latin typeface="Arial Narrow" pitchFamily="34" charset="0"/>
                  </a:rPr>
                  <a:t>+</a:t>
                </a:r>
                <a:endParaRPr lang="en-PH" sz="1400" b="1" dirty="0" smtClean="0">
                  <a:solidFill>
                    <a:schemeClr val="accent3">
                      <a:lumMod val="75000"/>
                    </a:schemeClr>
                  </a:solidFill>
                  <a:latin typeface="Arial Narrow" pitchFamily="34" charset="0"/>
                </a:endParaRPr>
              </a:p>
              <a:p>
                <a:r>
                  <a:rPr lang="en-PH" sz="1400" dirty="0" smtClean="0">
                    <a:solidFill>
                      <a:schemeClr val="accent3">
                        <a:lumMod val="75000"/>
                      </a:schemeClr>
                    </a:solidFill>
                    <a:latin typeface="Arial Narrow" pitchFamily="34" charset="0"/>
                  </a:rPr>
                  <a:t>Time bound directional trades</a:t>
                </a:r>
              </a:p>
            </p:txBody>
          </p:sp>
        </p:grpSp>
      </p:grpSp>
      <p:sp>
        <p:nvSpPr>
          <p:cNvPr id="11" name="Rectangle 10"/>
          <p:cNvSpPr/>
          <p:nvPr/>
        </p:nvSpPr>
        <p:spPr>
          <a:xfrm>
            <a:off x="165100" y="694690"/>
            <a:ext cx="4864100" cy="5909310"/>
          </a:xfrm>
          <a:prstGeom prst="rect">
            <a:avLst/>
          </a:prstGeom>
        </p:spPr>
        <p:txBody>
          <a:bodyPr wrap="square">
            <a:spAutoFit/>
          </a:bodyPr>
          <a:lstStyle/>
          <a:p>
            <a:r>
              <a:rPr lang="en-PH" dirty="0" smtClean="0">
                <a:solidFill>
                  <a:schemeClr val="accent2">
                    <a:lumMod val="50000"/>
                  </a:schemeClr>
                </a:solidFill>
                <a:latin typeface="Agency FB" pitchFamily="34" charset="0"/>
              </a:rPr>
              <a:t>The average trader needs only a basic understanding (as in working knowledge) of chaos theory and fractal geometry. With the calibration described, and with time “unscrambled” as it were, the entire setup becomes extremely intuitive (and highly simplified). The trader is able to directly read the dynamical sequencing of iterations (and the character of fluctuations) across scales and can therefore assess the implications for direction and range and this is mostly by visual inspection (that is to say the trader can assess the implications of fluctuations and key events across time in terms of some singularized point). What I do not seem to have conveyed and would like to stress at this point is that chaos theory is actually a Godsend for trading. It describes the behaviors of iterates across time within a defined structure depending on the intrinsic rate of change, for instance in terms of the logistic map, the logistic systems and the summary structure of the bifurcation diagram (which combined provide us a roadmap to the behavior of chaotic systems). Think about it, electronic trading platforms present us with a similar scenario all of the time and with just a little tweak we can make the connection to the </a:t>
            </a:r>
            <a:r>
              <a:rPr lang="en-PH" b="1" dirty="0" smtClean="0">
                <a:solidFill>
                  <a:schemeClr val="accent2">
                    <a:lumMod val="50000"/>
                  </a:schemeClr>
                </a:solidFill>
                <a:latin typeface="Agency FB" pitchFamily="34" charset="0"/>
              </a:rPr>
              <a:t>recurrence relation </a:t>
            </a:r>
            <a:r>
              <a:rPr lang="en-PH" dirty="0" smtClean="0">
                <a:solidFill>
                  <a:schemeClr val="accent2">
                    <a:lumMod val="50000"/>
                  </a:schemeClr>
                </a:solidFill>
                <a:latin typeface="Agency FB" pitchFamily="34" charset="0"/>
              </a:rPr>
              <a:t>chaos theory describes in the constructs I have mentioned.</a:t>
            </a:r>
            <a:endParaRPr lang="en-PH" dirty="0">
              <a:solidFill>
                <a:schemeClr val="accent2">
                  <a:lumMod val="50000"/>
                </a:schemeClr>
              </a:solidFill>
              <a:latin typeface="Agency FB" pitchFamily="34" charset="0"/>
            </a:endParaRPr>
          </a:p>
        </p:txBody>
      </p:sp>
      <p:sp>
        <p:nvSpPr>
          <p:cNvPr id="25" name="Rectangle 24"/>
          <p:cNvSpPr/>
          <p:nvPr/>
        </p:nvSpPr>
        <p:spPr>
          <a:xfrm>
            <a:off x="228600" y="259834"/>
            <a:ext cx="3962400" cy="461665"/>
          </a:xfrm>
          <a:prstGeom prst="rect">
            <a:avLst/>
          </a:prstGeom>
        </p:spPr>
        <p:txBody>
          <a:bodyPr wrap="square">
            <a:spAutoFit/>
          </a:bodyPr>
          <a:lstStyle/>
          <a:p>
            <a:r>
              <a:rPr lang="en-PH" sz="2400" dirty="0" smtClean="0">
                <a:solidFill>
                  <a:schemeClr val="accent2">
                    <a:lumMod val="50000"/>
                  </a:schemeClr>
                </a:solidFill>
                <a:latin typeface="AR BONNIE" pitchFamily="2" charset="0"/>
              </a:rPr>
              <a:t>The order in chaos - is about </a:t>
            </a:r>
            <a:r>
              <a:rPr lang="en-PH" sz="2400" b="1" dirty="0" smtClean="0">
                <a:solidFill>
                  <a:schemeClr val="accent2">
                    <a:lumMod val="50000"/>
                  </a:schemeClr>
                </a:solidFill>
                <a:latin typeface="AR BONNIE" pitchFamily="2" charset="0"/>
              </a:rPr>
              <a:t>timing</a:t>
            </a:r>
          </a:p>
        </p:txBody>
      </p:sp>
      <p:sp>
        <p:nvSpPr>
          <p:cNvPr id="12" name="Rectangle 11"/>
          <p:cNvSpPr/>
          <p:nvPr/>
        </p:nvSpPr>
        <p:spPr>
          <a:xfrm>
            <a:off x="5105400" y="4295676"/>
            <a:ext cx="3924300" cy="1477328"/>
          </a:xfrm>
          <a:prstGeom prst="rect">
            <a:avLst/>
          </a:prstGeom>
        </p:spPr>
        <p:txBody>
          <a:bodyPr wrap="square">
            <a:spAutoFit/>
          </a:bodyPr>
          <a:lstStyle/>
          <a:p>
            <a:r>
              <a:rPr lang="en-PH" dirty="0" smtClean="0">
                <a:solidFill>
                  <a:schemeClr val="accent2">
                    <a:lumMod val="50000"/>
                  </a:schemeClr>
                </a:solidFill>
                <a:latin typeface="Agency FB" pitchFamily="34" charset="0"/>
              </a:rPr>
              <a:t>It is this structure that multifractal analysis must account for to enable the trader time trades to near exactitude (when available). This is the great contribution of Mandelbrot and chaos theory to trading – i.e. </a:t>
            </a:r>
            <a:r>
              <a:rPr lang="en-PH" b="1" dirty="0" smtClean="0">
                <a:solidFill>
                  <a:schemeClr val="accent2">
                    <a:lumMod val="50000"/>
                  </a:schemeClr>
                </a:solidFill>
                <a:latin typeface="Agency FB" pitchFamily="34" charset="0"/>
              </a:rPr>
              <a:t>timing</a:t>
            </a:r>
            <a:r>
              <a:rPr lang="en-PH" dirty="0" smtClean="0">
                <a:solidFill>
                  <a:schemeClr val="accent2">
                    <a:lumMod val="50000"/>
                  </a:schemeClr>
                </a:solidFill>
                <a:latin typeface="Agency FB" pitchFamily="34" charset="0"/>
              </a:rPr>
              <a:t>.”</a:t>
            </a:r>
            <a:endParaRPr lang="en-PH" dirty="0">
              <a:solidFill>
                <a:schemeClr val="accent2">
                  <a:lumMod val="50000"/>
                </a:schemeClr>
              </a:solidFill>
              <a:latin typeface="Agency FB" pitchFamily="34" charset="0"/>
            </a:endParaRPr>
          </a:p>
        </p:txBody>
      </p:sp>
      <p:grpSp>
        <p:nvGrpSpPr>
          <p:cNvPr id="13" name="Group 12"/>
          <p:cNvGrpSpPr>
            <a:grpSpLocks noChangeAspect="1"/>
          </p:cNvGrpSpPr>
          <p:nvPr/>
        </p:nvGrpSpPr>
        <p:grpSpPr>
          <a:xfrm>
            <a:off x="5486400" y="4038600"/>
            <a:ext cx="419100" cy="190500"/>
            <a:chOff x="609600" y="6096000"/>
            <a:chExt cx="838200" cy="381000"/>
          </a:xfrm>
        </p:grpSpPr>
        <p:sp>
          <p:nvSpPr>
            <p:cNvPr id="20" name="Oval 19"/>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1" name="Oval 20"/>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22" name="Oval 21"/>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p:cNvGrpSpPr>
            <a:grpSpLocks noChangeAspect="1"/>
          </p:cNvGrpSpPr>
          <p:nvPr/>
        </p:nvGrpSpPr>
        <p:grpSpPr>
          <a:xfrm>
            <a:off x="874441" y="2408982"/>
            <a:ext cx="1952196" cy="2010618"/>
            <a:chOff x="685800" y="1905000"/>
            <a:chExt cx="2582270" cy="2726742"/>
          </a:xfrm>
        </p:grpSpPr>
        <p:pic>
          <p:nvPicPr>
            <p:cNvPr id="19" name="Picture 18" descr="pendulum"/>
            <p:cNvPicPr>
              <a:picLocks noChangeAspect="1" noChangeArrowheads="1" noCrop="1"/>
            </p:cNvPicPr>
            <p:nvPr/>
          </p:nvPicPr>
          <p:blipFill>
            <a:blip r:embed="rId2" cstate="print">
              <a:duotone>
                <a:schemeClr val="accent3">
                  <a:shade val="45000"/>
                  <a:satMod val="135000"/>
                </a:schemeClr>
                <a:prstClr val="white"/>
              </a:duotone>
            </a:blip>
            <a:srcRect/>
            <a:stretch>
              <a:fillRect/>
            </a:stretch>
          </p:blipFill>
          <p:spPr bwMode="auto">
            <a:xfrm>
              <a:off x="1024435" y="3536366"/>
              <a:ext cx="1905000" cy="1095376"/>
            </a:xfrm>
            <a:prstGeom prst="rect">
              <a:avLst/>
            </a:prstGeom>
            <a:noFill/>
            <a:scene3d>
              <a:camera prst="isometricOffAxis2Left"/>
              <a:lightRig rig="threePt" dir="t"/>
            </a:scene3d>
          </p:spPr>
        </p:pic>
        <p:pic>
          <p:nvPicPr>
            <p:cNvPr id="20" name="Picture 19" descr="Image result for dynamic fractal image"/>
            <p:cNvPicPr/>
            <p:nvPr/>
          </p:nvPicPr>
          <p:blipFill>
            <a:blip r:embed="rId3" cstate="print">
              <a:duotone>
                <a:prstClr val="black"/>
                <a:schemeClr val="accent3">
                  <a:tint val="45000"/>
                  <a:satMod val="400000"/>
                </a:schemeClr>
              </a:duotone>
            </a:blip>
            <a:srcRect/>
            <a:stretch>
              <a:fillRect/>
            </a:stretch>
          </p:blipFill>
          <p:spPr bwMode="auto">
            <a:xfrm flipH="1">
              <a:off x="685800" y="1905000"/>
              <a:ext cx="2582270" cy="1729356"/>
            </a:xfrm>
            <a:prstGeom prst="rect">
              <a:avLst/>
            </a:prstGeom>
            <a:ln>
              <a:noFill/>
            </a:ln>
            <a:effectLst>
              <a:outerShdw blurRad="292100" dist="139700" dir="2700000" algn="tl" rotWithShape="0">
                <a:srgbClr val="333333">
                  <a:alpha val="65000"/>
                </a:srgbClr>
              </a:outerShdw>
            </a:effectLst>
          </p:spPr>
        </p:pic>
      </p:grpSp>
      <p:sp>
        <p:nvSpPr>
          <p:cNvPr id="3" name="TextBox 2"/>
          <p:cNvSpPr txBox="1"/>
          <p:nvPr/>
        </p:nvSpPr>
        <p:spPr>
          <a:xfrm>
            <a:off x="457200" y="698500"/>
            <a:ext cx="8382000" cy="1477328"/>
          </a:xfrm>
          <a:prstGeom prst="rect">
            <a:avLst/>
          </a:prstGeom>
          <a:noFill/>
        </p:spPr>
        <p:txBody>
          <a:bodyPr wrap="square" rtlCol="0">
            <a:spAutoFit/>
          </a:bodyPr>
          <a:lstStyle/>
          <a:p>
            <a:r>
              <a:rPr lang="en-PH" dirty="0" smtClean="0">
                <a:solidFill>
                  <a:schemeClr val="accent2">
                    <a:lumMod val="50000"/>
                  </a:schemeClr>
                </a:solidFill>
                <a:latin typeface="Agency FB" pitchFamily="34" charset="0"/>
              </a:rPr>
              <a:t>From the need to study the subjects of Chaos Theory and Fractal Geometry, to the original insight as to how and why the market is fractal, through how a trading interface can be calibrated to define the multifractal structure of markets, and to the specific methodology of applying fractal analysis within such an interface, I spent 10 of my 59 years on earth working on how price actually moves, and therefore how markets must be traded. I now stand as a resource in the implementation of these ideas. </a:t>
            </a:r>
            <a:endParaRPr lang="en-PH" dirty="0">
              <a:solidFill>
                <a:schemeClr val="accent2">
                  <a:lumMod val="50000"/>
                </a:schemeClr>
              </a:solidFill>
              <a:latin typeface="Agency FB" pitchFamily="34" charset="0"/>
            </a:endParaRPr>
          </a:p>
        </p:txBody>
      </p:sp>
      <p:sp>
        <p:nvSpPr>
          <p:cNvPr id="32" name="Rectangle 31"/>
          <p:cNvSpPr/>
          <p:nvPr/>
        </p:nvSpPr>
        <p:spPr>
          <a:xfrm>
            <a:off x="228600" y="285234"/>
            <a:ext cx="3962400" cy="461665"/>
          </a:xfrm>
          <a:prstGeom prst="rect">
            <a:avLst/>
          </a:prstGeom>
        </p:spPr>
        <p:txBody>
          <a:bodyPr wrap="square">
            <a:spAutoFit/>
          </a:bodyPr>
          <a:lstStyle/>
          <a:p>
            <a:r>
              <a:rPr lang="en-PH" sz="2400" dirty="0" smtClean="0">
                <a:solidFill>
                  <a:schemeClr val="accent2">
                    <a:lumMod val="50000"/>
                  </a:schemeClr>
                </a:solidFill>
                <a:latin typeface="AR BONNIE" pitchFamily="2" charset="0"/>
              </a:rPr>
              <a:t>In conclusion: Unscramble time</a:t>
            </a:r>
            <a:endParaRPr lang="en-PH" sz="2400" b="1" dirty="0" smtClean="0">
              <a:solidFill>
                <a:schemeClr val="accent2">
                  <a:lumMod val="50000"/>
                </a:schemeClr>
              </a:solidFill>
              <a:latin typeface="AR BONNIE" pitchFamily="2" charset="0"/>
            </a:endParaRPr>
          </a:p>
        </p:txBody>
      </p:sp>
      <p:sp>
        <p:nvSpPr>
          <p:cNvPr id="52" name="TextBox 51"/>
          <p:cNvSpPr txBox="1"/>
          <p:nvPr/>
        </p:nvSpPr>
        <p:spPr>
          <a:xfrm>
            <a:off x="3505200" y="2209800"/>
            <a:ext cx="5306037" cy="2031325"/>
          </a:xfrm>
          <a:prstGeom prst="rect">
            <a:avLst/>
          </a:prstGeom>
          <a:noFill/>
        </p:spPr>
        <p:txBody>
          <a:bodyPr wrap="square" rtlCol="0">
            <a:spAutoFit/>
          </a:bodyPr>
          <a:lstStyle/>
          <a:p>
            <a:r>
              <a:rPr lang="en-PH" dirty="0" smtClean="0">
                <a:solidFill>
                  <a:schemeClr val="accent2">
                    <a:lumMod val="50000"/>
                  </a:schemeClr>
                </a:solidFill>
                <a:latin typeface="Agency FB" pitchFamily="34" charset="0"/>
              </a:rPr>
              <a:t>First, it is clear that the dynamic fractal structure defines market opportunities - in terms of timing and range. To be effective in such a space the trader must find a means to accurately read the local limits in the global frame that defines the largest immediate objective of the market. Among other nuances of number behavior, price is in </a:t>
            </a:r>
            <a:r>
              <a:rPr lang="en-PH" b="1" dirty="0" smtClean="0">
                <a:solidFill>
                  <a:schemeClr val="accent2">
                    <a:lumMod val="50000"/>
                  </a:schemeClr>
                </a:solidFill>
                <a:latin typeface="Agency FB" pitchFamily="34" charset="0"/>
              </a:rPr>
              <a:t>non-monotonic</a:t>
            </a:r>
            <a:r>
              <a:rPr lang="en-PH" dirty="0" smtClean="0">
                <a:solidFill>
                  <a:schemeClr val="accent2">
                    <a:lumMod val="50000"/>
                  </a:schemeClr>
                </a:solidFill>
                <a:latin typeface="Agency FB" pitchFamily="34" charset="0"/>
              </a:rPr>
              <a:t> evolution all of the time and the setup has to account for the flow orientation implied by the emergent fractal structure.</a:t>
            </a:r>
            <a:endParaRPr lang="en-PH" dirty="0">
              <a:solidFill>
                <a:schemeClr val="accent2">
                  <a:lumMod val="50000"/>
                </a:schemeClr>
              </a:solidFill>
              <a:latin typeface="Agency FB" pitchFamily="34" charset="0"/>
            </a:endParaRPr>
          </a:p>
        </p:txBody>
      </p:sp>
      <p:sp>
        <p:nvSpPr>
          <p:cNvPr id="54" name="TextBox 53"/>
          <p:cNvSpPr txBox="1"/>
          <p:nvPr/>
        </p:nvSpPr>
        <p:spPr>
          <a:xfrm>
            <a:off x="226503" y="4445675"/>
            <a:ext cx="8612697" cy="1754326"/>
          </a:xfrm>
          <a:prstGeom prst="rect">
            <a:avLst/>
          </a:prstGeom>
          <a:noFill/>
        </p:spPr>
        <p:txBody>
          <a:bodyPr wrap="square" rtlCol="0">
            <a:spAutoFit/>
          </a:bodyPr>
          <a:lstStyle/>
          <a:p>
            <a:r>
              <a:rPr lang="en-PH" dirty="0" smtClean="0">
                <a:solidFill>
                  <a:schemeClr val="accent2">
                    <a:lumMod val="50000"/>
                  </a:schemeClr>
                </a:solidFill>
                <a:latin typeface="Agency FB" pitchFamily="34" charset="0"/>
              </a:rPr>
              <a:t>Second, there are at least three types of dynamics acknowledged by fractal geometry (Brownian series, Mean-reverting series and Persistent series), and  that it is the iterated proportions and sequencing of each type combining in real-time “discrete” flows (i.e. movements from singularized point to singularized point), that multifractal analysis must account for, to allow the trader time </a:t>
            </a:r>
            <a:r>
              <a:rPr lang="en-PH" b="1" dirty="0" smtClean="0">
                <a:solidFill>
                  <a:schemeClr val="accent2">
                    <a:lumMod val="50000"/>
                  </a:schemeClr>
                </a:solidFill>
                <a:latin typeface="Agency FB" pitchFamily="34" charset="0"/>
              </a:rPr>
              <a:t>tradable</a:t>
            </a:r>
            <a:r>
              <a:rPr lang="en-PH" dirty="0" smtClean="0">
                <a:solidFill>
                  <a:schemeClr val="accent2">
                    <a:lumMod val="50000"/>
                  </a:schemeClr>
                </a:solidFill>
                <a:latin typeface="Agency FB" pitchFamily="34" charset="0"/>
              </a:rPr>
              <a:t> intervals to near exactitude and to scale (Cf. Mandelbrot’s clock time versus trading time).  But third, and even more profound is that - to read those Hurst types into validity, you “unscramble” time. My (Mis) Understanding of Mandelbrot.</a:t>
            </a:r>
            <a:endParaRPr lang="en-PH" dirty="0">
              <a:solidFill>
                <a:schemeClr val="accent2">
                  <a:lumMod val="50000"/>
                </a:schemeClr>
              </a:solidFill>
              <a:latin typeface="Agency FB" pitchFamily="34" charset="0"/>
            </a:endParaRPr>
          </a:p>
        </p:txBody>
      </p:sp>
      <p:sp>
        <p:nvSpPr>
          <p:cNvPr id="55" name="TextBox 54"/>
          <p:cNvSpPr txBox="1"/>
          <p:nvPr/>
        </p:nvSpPr>
        <p:spPr>
          <a:xfrm>
            <a:off x="5334000" y="57150"/>
            <a:ext cx="2971800" cy="646331"/>
          </a:xfrm>
          <a:prstGeom prst="rect">
            <a:avLst/>
          </a:prstGeom>
          <a:noFill/>
        </p:spPr>
        <p:txBody>
          <a:bodyPr wrap="square" rtlCol="0">
            <a:spAutoFit/>
          </a:bodyPr>
          <a:lstStyle/>
          <a:p>
            <a:pPr algn="r"/>
            <a:r>
              <a:rPr lang="en-PH" dirty="0" smtClean="0"/>
              <a:t>Samuel Ikwue - Monday, January 7, 2017</a:t>
            </a:r>
            <a:endParaRPr lang="en-PH" dirty="0"/>
          </a:p>
        </p:txBody>
      </p:sp>
      <p:grpSp>
        <p:nvGrpSpPr>
          <p:cNvPr id="10" name="Group 9"/>
          <p:cNvGrpSpPr>
            <a:grpSpLocks noChangeAspect="1"/>
          </p:cNvGrpSpPr>
          <p:nvPr/>
        </p:nvGrpSpPr>
        <p:grpSpPr>
          <a:xfrm>
            <a:off x="7886700" y="6438900"/>
            <a:ext cx="419100" cy="190500"/>
            <a:chOff x="609600" y="6096000"/>
            <a:chExt cx="838200" cy="381000"/>
          </a:xfrm>
        </p:grpSpPr>
        <p:sp>
          <p:nvSpPr>
            <p:cNvPr id="11" name="Oval 10"/>
            <p:cNvSpPr/>
            <p:nvPr/>
          </p:nvSpPr>
          <p:spPr>
            <a:xfrm>
              <a:off x="609600" y="6096000"/>
              <a:ext cx="381000" cy="381000"/>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2" name="Oval 11"/>
            <p:cNvSpPr/>
            <p:nvPr/>
          </p:nvSpPr>
          <p:spPr>
            <a:xfrm>
              <a:off x="838200" y="6096000"/>
              <a:ext cx="381000" cy="381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sp>
          <p:nvSpPr>
            <p:cNvPr id="13" name="Oval 12"/>
            <p:cNvSpPr/>
            <p:nvPr/>
          </p:nvSpPr>
          <p:spPr>
            <a:xfrm>
              <a:off x="1066800" y="6096000"/>
              <a:ext cx="381000" cy="381000"/>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PH"/>
            </a:p>
          </p:txBody>
        </p:sp>
      </p:gr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58244</TotalTime>
  <Words>4757</Words>
  <Application>Microsoft Office PowerPoint</Application>
  <PresentationFormat>On-screen Show (4:3)</PresentationFormat>
  <Paragraphs>174</Paragraphs>
  <Slides>29</Slides>
  <Notes>4</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Samuel O. Ikwue, MBA, PGD, HDM (a Doji at Trade)</dc:creator>
  <cp:lastModifiedBy>Darkdoji</cp:lastModifiedBy>
  <cp:revision>5082</cp:revision>
  <dcterms:created xsi:type="dcterms:W3CDTF">2014-12-31T09:57:50Z</dcterms:created>
  <dcterms:modified xsi:type="dcterms:W3CDTF">2017-02-27T12:33:16Z</dcterms:modified>
</cp:coreProperties>
</file>