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10.fntdata" ContentType="application/x-fontdata"/>
  <Override PartName="/ppt/fonts/font1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7"/>
  </p:notesMasterIdLst>
  <p:sldIdLst>
    <p:sldId id="693" r:id="rId3"/>
    <p:sldId id="776" r:id="rId4"/>
    <p:sldId id="284" r:id="rId5"/>
    <p:sldId id="612" r:id="rId6"/>
    <p:sldId id="532" r:id="rId7"/>
    <p:sldId id="392" r:id="rId8"/>
    <p:sldId id="287" r:id="rId9"/>
    <p:sldId id="286" r:id="rId10"/>
    <p:sldId id="285" r:id="rId11"/>
    <p:sldId id="291" r:id="rId12"/>
    <p:sldId id="290" r:id="rId13"/>
    <p:sldId id="289" r:id="rId14"/>
    <p:sldId id="288" r:id="rId15"/>
    <p:sldId id="329" r:id="rId16"/>
    <p:sldId id="461" r:id="rId17"/>
    <p:sldId id="462" r:id="rId18"/>
    <p:sldId id="463" r:id="rId19"/>
    <p:sldId id="464" r:id="rId20"/>
    <p:sldId id="460" r:id="rId21"/>
    <p:sldId id="876" r:id="rId22"/>
    <p:sldId id="877" r:id="rId23"/>
    <p:sldId id="878" r:id="rId24"/>
    <p:sldId id="398" r:id="rId25"/>
    <p:sldId id="880" r:id="rId26"/>
    <p:sldId id="879" r:id="rId27"/>
    <p:sldId id="397" r:id="rId28"/>
    <p:sldId id="465" r:id="rId29"/>
    <p:sldId id="396" r:id="rId30"/>
    <p:sldId id="395" r:id="rId31"/>
    <p:sldId id="394" r:id="rId32"/>
    <p:sldId id="393" r:id="rId33"/>
    <p:sldId id="391" r:id="rId34"/>
    <p:sldId id="327" r:id="rId35"/>
    <p:sldId id="390" r:id="rId36"/>
    <p:sldId id="328" r:id="rId37"/>
    <p:sldId id="389" r:id="rId38"/>
    <p:sldId id="388" r:id="rId39"/>
    <p:sldId id="387" r:id="rId40"/>
    <p:sldId id="386" r:id="rId41"/>
    <p:sldId id="385" r:id="rId42"/>
    <p:sldId id="384" r:id="rId43"/>
    <p:sldId id="335" r:id="rId44"/>
    <p:sldId id="341" r:id="rId45"/>
    <p:sldId id="339" r:id="rId46"/>
    <p:sldId id="342" r:id="rId47"/>
    <p:sldId id="340" r:id="rId48"/>
    <p:sldId id="338" r:id="rId49"/>
    <p:sldId id="337" r:id="rId50"/>
    <p:sldId id="336" r:id="rId51"/>
    <p:sldId id="330" r:id="rId52"/>
    <p:sldId id="331" r:id="rId53"/>
    <p:sldId id="332" r:id="rId54"/>
    <p:sldId id="333" r:id="rId55"/>
    <p:sldId id="334" r:id="rId56"/>
    <p:sldId id="326" r:id="rId57"/>
    <p:sldId id="325" r:id="rId58"/>
    <p:sldId id="324" r:id="rId59"/>
    <p:sldId id="323" r:id="rId60"/>
    <p:sldId id="256" r:id="rId61"/>
    <p:sldId id="257" r:id="rId62"/>
    <p:sldId id="258" r:id="rId63"/>
    <p:sldId id="259" r:id="rId64"/>
    <p:sldId id="260" r:id="rId65"/>
    <p:sldId id="263" r:id="rId66"/>
    <p:sldId id="261" r:id="rId67"/>
    <p:sldId id="262" r:id="rId68"/>
    <p:sldId id="266" r:id="rId69"/>
    <p:sldId id="265" r:id="rId70"/>
    <p:sldId id="264" r:id="rId71"/>
    <p:sldId id="273" r:id="rId72"/>
    <p:sldId id="267" r:id="rId73"/>
    <p:sldId id="268" r:id="rId74"/>
    <p:sldId id="269" r:id="rId75"/>
    <p:sldId id="270" r:id="rId76"/>
    <p:sldId id="271" r:id="rId77"/>
    <p:sldId id="272" r:id="rId78"/>
    <p:sldId id="274" r:id="rId79"/>
    <p:sldId id="279" r:id="rId80"/>
    <p:sldId id="278" r:id="rId81"/>
    <p:sldId id="277" r:id="rId82"/>
    <p:sldId id="276" r:id="rId83"/>
    <p:sldId id="275" r:id="rId84"/>
    <p:sldId id="283" r:id="rId85"/>
    <p:sldId id="282" r:id="rId86"/>
    <p:sldId id="526" r:id="rId87"/>
    <p:sldId id="528" r:id="rId88"/>
    <p:sldId id="529" r:id="rId89"/>
    <p:sldId id="530" r:id="rId90"/>
    <p:sldId id="531" r:id="rId91"/>
    <p:sldId id="859" r:id="rId92"/>
    <p:sldId id="862" r:id="rId93"/>
    <p:sldId id="860" r:id="rId94"/>
    <p:sldId id="861" r:id="rId95"/>
    <p:sldId id="865" r:id="rId96"/>
    <p:sldId id="866" r:id="rId97"/>
    <p:sldId id="867" r:id="rId98"/>
    <p:sldId id="868" r:id="rId99"/>
    <p:sldId id="869" r:id="rId100"/>
    <p:sldId id="870" r:id="rId101"/>
    <p:sldId id="871" r:id="rId102"/>
    <p:sldId id="872" r:id="rId103"/>
    <p:sldId id="873" r:id="rId104"/>
    <p:sldId id="874" r:id="rId105"/>
    <p:sldId id="875" r:id="rId106"/>
    <p:sldId id="961" r:id="rId107"/>
    <p:sldId id="962" r:id="rId108"/>
    <p:sldId id="963" r:id="rId109"/>
    <p:sldId id="964" r:id="rId110"/>
    <p:sldId id="965" r:id="rId111"/>
    <p:sldId id="966" r:id="rId112"/>
    <p:sldId id="967" r:id="rId113"/>
    <p:sldId id="968" r:id="rId114"/>
    <p:sldId id="969" r:id="rId115"/>
    <p:sldId id="970" r:id="rId116"/>
    <p:sldId id="971" r:id="rId117"/>
    <p:sldId id="973" r:id="rId118"/>
    <p:sldId id="974" r:id="rId119"/>
    <p:sldId id="975" r:id="rId120"/>
    <p:sldId id="976" r:id="rId121"/>
    <p:sldId id="977" r:id="rId122"/>
    <p:sldId id="978" r:id="rId123"/>
    <p:sldId id="979" r:id="rId124"/>
    <p:sldId id="980" r:id="rId125"/>
    <p:sldId id="981" r:id="rId126"/>
    <p:sldId id="982" r:id="rId127"/>
    <p:sldId id="983" r:id="rId128"/>
    <p:sldId id="984" r:id="rId129"/>
    <p:sldId id="985" r:id="rId130"/>
    <p:sldId id="986" r:id="rId131"/>
    <p:sldId id="987" r:id="rId132"/>
    <p:sldId id="989" r:id="rId133"/>
    <p:sldId id="990" r:id="rId134"/>
    <p:sldId id="991" r:id="rId135"/>
    <p:sldId id="992" r:id="rId136"/>
  </p:sldIdLst>
  <p:sldSz cx="12192000" cy="6858000"/>
  <p:notesSz cx="6858000" cy="9144000"/>
  <p:embeddedFontLst>
    <p:embeddedFont>
      <p:font typeface="方正楷体简体" panose="02000000000000000000" charset="-122"/>
      <p:regular r:id="rId141"/>
    </p:embeddedFont>
    <p:embeddedFont>
      <p:font typeface="Calibri" panose="020F0502020204030204" charset="0"/>
      <p:regular r:id="rId142"/>
      <p:bold r:id="rId143"/>
      <p:italic r:id="rId144"/>
      <p:boldItalic r:id="rId145"/>
    </p:embeddedFont>
    <p:embeddedFont>
      <p:font typeface="微软雅黑" panose="020B0503020204020204" charset="-122"/>
      <p:regular r:id="rId146"/>
    </p:embeddedFont>
    <p:embeddedFont>
      <p:font typeface="方正楷体_GB2312" panose="02000000000000000000" charset="-122"/>
      <p:regular r:id="rId147"/>
    </p:embeddedFont>
    <p:embeddedFont>
      <p:font typeface="方正仿宋_GB2312" panose="02000000000000000000" charset="-122"/>
      <p:regular r:id="rId148"/>
    </p:embeddedFont>
    <p:embeddedFont>
      <p:font typeface="方正小标宋简体" panose="02000000000000000000" charset="-122"/>
      <p:regular r:id="rId149"/>
    </p:embeddedFont>
    <p:embeddedFont>
      <p:font typeface="方正小标宋_GBK" panose="02000000000000000000" charset="-122"/>
      <p:regular r:id="rId150"/>
    </p:embeddedFont>
    <p:embeddedFont>
      <p:font typeface="方正仿宋_GB18030" panose="02000000000000000000" charset="-122"/>
      <p:regular r:id="rId151"/>
    </p:embeddedFont>
  </p:embeddedFontLst>
  <p:custDataLst>
    <p:tags r:id="rId15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7.xml"/><Relationship Id="rId98" Type="http://schemas.openxmlformats.org/officeDocument/2006/relationships/slide" Target="slides/slide96.xml"/><Relationship Id="rId97" Type="http://schemas.openxmlformats.org/officeDocument/2006/relationships/slide" Target="slides/slide95.xml"/><Relationship Id="rId96" Type="http://schemas.openxmlformats.org/officeDocument/2006/relationships/slide" Target="slides/slide94.xml"/><Relationship Id="rId95" Type="http://schemas.openxmlformats.org/officeDocument/2006/relationships/slide" Target="slides/slide93.xml"/><Relationship Id="rId94" Type="http://schemas.openxmlformats.org/officeDocument/2006/relationships/slide" Target="slides/slide92.xml"/><Relationship Id="rId93" Type="http://schemas.openxmlformats.org/officeDocument/2006/relationships/slide" Target="slides/slide91.xml"/><Relationship Id="rId92" Type="http://schemas.openxmlformats.org/officeDocument/2006/relationships/slide" Target="slides/slide90.xml"/><Relationship Id="rId91" Type="http://schemas.openxmlformats.org/officeDocument/2006/relationships/slide" Target="slides/slide89.xml"/><Relationship Id="rId90" Type="http://schemas.openxmlformats.org/officeDocument/2006/relationships/slide" Target="slides/slide88.xml"/><Relationship Id="rId9" Type="http://schemas.openxmlformats.org/officeDocument/2006/relationships/slide" Target="slides/slide7.xml"/><Relationship Id="rId89" Type="http://schemas.openxmlformats.org/officeDocument/2006/relationships/slide" Target="slides/slide87.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2" Type="http://schemas.openxmlformats.org/officeDocument/2006/relationships/tags" Target="tags/tag42.xml"/><Relationship Id="rId151" Type="http://schemas.openxmlformats.org/officeDocument/2006/relationships/font" Target="fonts/font11.fntdata"/><Relationship Id="rId150" Type="http://schemas.openxmlformats.org/officeDocument/2006/relationships/font" Target="fonts/font10.fntdata"/><Relationship Id="rId15" Type="http://schemas.openxmlformats.org/officeDocument/2006/relationships/slide" Target="slides/slide13.xml"/><Relationship Id="rId149" Type="http://schemas.openxmlformats.org/officeDocument/2006/relationships/font" Target="fonts/font9.fntdata"/><Relationship Id="rId148" Type="http://schemas.openxmlformats.org/officeDocument/2006/relationships/font" Target="fonts/font8.fntdata"/><Relationship Id="rId147" Type="http://schemas.openxmlformats.org/officeDocument/2006/relationships/font" Target="fonts/font7.fntdata"/><Relationship Id="rId146" Type="http://schemas.openxmlformats.org/officeDocument/2006/relationships/font" Target="fonts/font6.fntdata"/><Relationship Id="rId145" Type="http://schemas.openxmlformats.org/officeDocument/2006/relationships/font" Target="fonts/font5.fntdata"/><Relationship Id="rId144" Type="http://schemas.openxmlformats.org/officeDocument/2006/relationships/font" Target="fonts/font4.fntdata"/><Relationship Id="rId143" Type="http://schemas.openxmlformats.org/officeDocument/2006/relationships/font" Target="fonts/font3.fntdata"/><Relationship Id="rId142" Type="http://schemas.openxmlformats.org/officeDocument/2006/relationships/font" Target="fonts/font2.fntdata"/><Relationship Id="rId141" Type="http://schemas.openxmlformats.org/officeDocument/2006/relationships/font" Target="fonts/font1.fntdata"/><Relationship Id="rId140" Type="http://schemas.openxmlformats.org/officeDocument/2006/relationships/tableStyles" Target="tableStyles.xml"/><Relationship Id="rId14" Type="http://schemas.openxmlformats.org/officeDocument/2006/relationships/slide" Target="slides/slide12.xml"/><Relationship Id="rId139" Type="http://schemas.openxmlformats.org/officeDocument/2006/relationships/viewProps" Target="viewProps.xml"/><Relationship Id="rId138" Type="http://schemas.openxmlformats.org/officeDocument/2006/relationships/presProps" Target="presProps.xml"/><Relationship Id="rId137" Type="http://schemas.openxmlformats.org/officeDocument/2006/relationships/notesMaster" Target="notesMasters/notesMaster1.xml"/><Relationship Id="rId136" Type="http://schemas.openxmlformats.org/officeDocument/2006/relationships/slide" Target="slides/slide134.xml"/><Relationship Id="rId135" Type="http://schemas.openxmlformats.org/officeDocument/2006/relationships/slide" Target="slides/slide133.xml"/><Relationship Id="rId134" Type="http://schemas.openxmlformats.org/officeDocument/2006/relationships/slide" Target="slides/slide132.xml"/><Relationship Id="rId133" Type="http://schemas.openxmlformats.org/officeDocument/2006/relationships/slide" Target="slides/slide131.xml"/><Relationship Id="rId132" Type="http://schemas.openxmlformats.org/officeDocument/2006/relationships/slide" Target="slides/slide130.xml"/><Relationship Id="rId131" Type="http://schemas.openxmlformats.org/officeDocument/2006/relationships/slide" Target="slides/slide129.xml"/><Relationship Id="rId130" Type="http://schemas.openxmlformats.org/officeDocument/2006/relationships/slide" Target="slides/slide128.xml"/><Relationship Id="rId13" Type="http://schemas.openxmlformats.org/officeDocument/2006/relationships/slide" Target="slides/slide11.xml"/><Relationship Id="rId129" Type="http://schemas.openxmlformats.org/officeDocument/2006/relationships/slide" Target="slides/slide127.xml"/><Relationship Id="rId128" Type="http://schemas.openxmlformats.org/officeDocument/2006/relationships/slide" Target="slides/slide126.xml"/><Relationship Id="rId127" Type="http://schemas.openxmlformats.org/officeDocument/2006/relationships/slide" Target="slides/slide125.xml"/><Relationship Id="rId126" Type="http://schemas.openxmlformats.org/officeDocument/2006/relationships/slide" Target="slides/slide124.xml"/><Relationship Id="rId125" Type="http://schemas.openxmlformats.org/officeDocument/2006/relationships/slide" Target="slides/slide123.xml"/><Relationship Id="rId124" Type="http://schemas.openxmlformats.org/officeDocument/2006/relationships/slide" Target="slides/slide122.xml"/><Relationship Id="rId123" Type="http://schemas.openxmlformats.org/officeDocument/2006/relationships/slide" Target="slides/slide121.xml"/><Relationship Id="rId122" Type="http://schemas.openxmlformats.org/officeDocument/2006/relationships/slide" Target="slides/slide120.xml"/><Relationship Id="rId121" Type="http://schemas.openxmlformats.org/officeDocument/2006/relationships/slide" Target="slides/slide119.xml"/><Relationship Id="rId120" Type="http://schemas.openxmlformats.org/officeDocument/2006/relationships/slide" Target="slides/slide118.xml"/><Relationship Id="rId12" Type="http://schemas.openxmlformats.org/officeDocument/2006/relationships/slide" Target="slides/slide10.xml"/><Relationship Id="rId119" Type="http://schemas.openxmlformats.org/officeDocument/2006/relationships/slide" Target="slides/slide117.xml"/><Relationship Id="rId118" Type="http://schemas.openxmlformats.org/officeDocument/2006/relationships/slide" Target="slides/slide116.xml"/><Relationship Id="rId117" Type="http://schemas.openxmlformats.org/officeDocument/2006/relationships/slide" Target="slides/slide115.xml"/><Relationship Id="rId116" Type="http://schemas.openxmlformats.org/officeDocument/2006/relationships/slide" Target="slides/slide114.xml"/><Relationship Id="rId115" Type="http://schemas.openxmlformats.org/officeDocument/2006/relationships/slide" Target="slides/slide113.xml"/><Relationship Id="rId114" Type="http://schemas.openxmlformats.org/officeDocument/2006/relationships/slide" Target="slides/slide112.xml"/><Relationship Id="rId113" Type="http://schemas.openxmlformats.org/officeDocument/2006/relationships/slide" Target="slides/slide111.xml"/><Relationship Id="rId112" Type="http://schemas.openxmlformats.org/officeDocument/2006/relationships/slide" Target="slides/slide110.xml"/><Relationship Id="rId111" Type="http://schemas.openxmlformats.org/officeDocument/2006/relationships/slide" Target="slides/slide109.xml"/><Relationship Id="rId110" Type="http://schemas.openxmlformats.org/officeDocument/2006/relationships/slide" Target="slides/slide108.xml"/><Relationship Id="rId11" Type="http://schemas.openxmlformats.org/officeDocument/2006/relationships/slide" Target="slides/slide9.xml"/><Relationship Id="rId109" Type="http://schemas.openxmlformats.org/officeDocument/2006/relationships/slide" Target="slides/slide107.xml"/><Relationship Id="rId108" Type="http://schemas.openxmlformats.org/officeDocument/2006/relationships/slide" Target="slides/slide106.xml"/><Relationship Id="rId107" Type="http://schemas.openxmlformats.org/officeDocument/2006/relationships/slide" Target="slides/slide105.xml"/><Relationship Id="rId106" Type="http://schemas.openxmlformats.org/officeDocument/2006/relationships/slide" Target="slides/slide104.xml"/><Relationship Id="rId105" Type="http://schemas.openxmlformats.org/officeDocument/2006/relationships/slide" Target="slides/slide103.xml"/><Relationship Id="rId104" Type="http://schemas.openxmlformats.org/officeDocument/2006/relationships/slide" Target="slides/slide102.xml"/><Relationship Id="rId103" Type="http://schemas.openxmlformats.org/officeDocument/2006/relationships/slide" Target="slides/slide101.xml"/><Relationship Id="rId102" Type="http://schemas.openxmlformats.org/officeDocument/2006/relationships/slide" Target="slides/slide100.xml"/><Relationship Id="rId101" Type="http://schemas.openxmlformats.org/officeDocument/2006/relationships/slide" Target="slides/slide99.xml"/><Relationship Id="rId100" Type="http://schemas.openxmlformats.org/officeDocument/2006/relationships/slide" Target="slides/slide98.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1">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1">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1">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hf hdr="0" ftr="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1">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tags" Target="../tags/tag2.xml"/><Relationship Id="rId2" Type="http://schemas.openxmlformats.org/officeDocument/2006/relationships/image" Target="../media/image3.png"/><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6.jpeg"/><Relationship Id="rId1" Type="http://schemas.openxmlformats.org/officeDocument/2006/relationships/image" Target="../media/image25.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2.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3.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7.GIF"/><Relationship Id="rId1" Type="http://schemas.openxmlformats.org/officeDocument/2006/relationships/image" Target="../media/image36.GIF"/></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8.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9.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0.GIF"/></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1.GIF"/></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4.pn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5.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6.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7.pn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8.png"/></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9.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1.png"/><Relationship Id="rId1" Type="http://schemas.openxmlformats.org/officeDocument/2006/relationships/image" Target="../media/image50.pn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2.pn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3.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4.pn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5.pn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6.pn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8.png"/><Relationship Id="rId1" Type="http://schemas.openxmlformats.org/officeDocument/2006/relationships/image" Target="../media/image57.png"/></Relationships>
</file>

<file path=ppt/slides/_rels/slide5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image" Target="../media/image59.pn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2.pn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3.png"/></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4.png"/></Relationships>
</file>

<file path=ppt/slides/_rels/slide5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image" Target="../media/image65.png"/></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8.png"/></Relationships>
</file>

<file path=ppt/slides/_rels/slide6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9.png"/><Relationship Id="rId1" Type="http://schemas.openxmlformats.org/officeDocument/2006/relationships/tags" Target="../tags/tag3.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0.png"/></Relationships>
</file>

<file path=ppt/slides/_rels/slide6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image" Target="../media/image71.png"/></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4.jpeg"/></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6.png"/><Relationship Id="rId1" Type="http://schemas.openxmlformats.org/officeDocument/2006/relationships/image" Target="../media/image75.png"/></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7.jpeg"/></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9.png"/><Relationship Id="rId1" Type="http://schemas.openxmlformats.org/officeDocument/2006/relationships/image" Target="../media/image78.png"/></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0.png"/></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1.png"/></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2.png"/></Relationships>
</file>

<file path=ppt/slides/_rels/slide7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4.png"/><Relationship Id="rId1" Type="http://schemas.openxmlformats.org/officeDocument/2006/relationships/image" Target="../media/image83.png"/></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5.png"/></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7.jpeg"/><Relationship Id="rId1" Type="http://schemas.openxmlformats.org/officeDocument/2006/relationships/image" Target="../media/image86.png"/></Relationships>
</file>

<file path=ppt/slides/_rels/slide7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9.png"/><Relationship Id="rId1" Type="http://schemas.openxmlformats.org/officeDocument/2006/relationships/image" Target="../media/image88.png"/></Relationships>
</file>

<file path=ppt/slides/_rels/slide7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1.jpeg"/><Relationship Id="rId1" Type="http://schemas.openxmlformats.org/officeDocument/2006/relationships/image" Target="../media/image90.png"/></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2.png"/></Relationships>
</file>

<file path=ppt/slides/_rels/slide7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3.jpeg"/><Relationship Id="rId1" Type="http://schemas.openxmlformats.org/officeDocument/2006/relationships/image" Target="../media/image92.png"/></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4.png"/></Relationships>
</file>

<file path=ppt/slides/_rels/slide7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6.jpeg"/><Relationship Id="rId1" Type="http://schemas.openxmlformats.org/officeDocument/2006/relationships/image" Target="../media/image95.png"/></Relationships>
</file>

<file path=ppt/slides/_rels/slide7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7.png"/></Relationships>
</file>

<file path=ppt/slides/_rels/slide8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9.jpeg"/><Relationship Id="rId1" Type="http://schemas.openxmlformats.org/officeDocument/2006/relationships/image" Target="../media/image98.png"/></Relationships>
</file>

<file path=ppt/slides/_rels/slide8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0.png"/></Relationships>
</file>

<file path=ppt/slides/_rels/slide8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2.jpeg"/><Relationship Id="rId1" Type="http://schemas.openxmlformats.org/officeDocument/2006/relationships/image" Target="../media/image101.png"/></Relationships>
</file>

<file path=ppt/slides/_rels/slide8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4.jpeg"/><Relationship Id="rId1" Type="http://schemas.openxmlformats.org/officeDocument/2006/relationships/image" Target="../media/image103.png"/></Relationships>
</file>

<file path=ppt/slides/_rels/slide8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6.jpeg"/><Relationship Id="rId1" Type="http://schemas.openxmlformats.org/officeDocument/2006/relationships/image" Target="../media/image105.png"/></Relationships>
</file>

<file path=ppt/slides/_rels/slide8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8.png"/><Relationship Id="rId1" Type="http://schemas.openxmlformats.org/officeDocument/2006/relationships/image" Target="../media/image107.png"/></Relationships>
</file>

<file path=ppt/slides/_rels/slide8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0.png"/><Relationship Id="rId1" Type="http://schemas.openxmlformats.org/officeDocument/2006/relationships/image" Target="../media/image109.png"/></Relationships>
</file>

<file path=ppt/slides/_rels/slide8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1.png"/></Relationships>
</file>

<file path=ppt/slides/_rels/slide8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2.png"/></Relationships>
</file>

<file path=ppt/slides/_rels/slide8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3.png"/><Relationship Id="rId1" Type="http://schemas.openxmlformats.org/officeDocument/2006/relationships/tags" Target="../tags/tag4.xml"/></Relationships>
</file>

<file path=ppt/slides/_rels/slide9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15.png"/><Relationship Id="rId3" Type="http://schemas.openxmlformats.org/officeDocument/2006/relationships/tags" Target="../tags/tag6.xml"/><Relationship Id="rId2" Type="http://schemas.openxmlformats.org/officeDocument/2006/relationships/image" Target="../media/image114.png"/><Relationship Id="rId1" Type="http://schemas.openxmlformats.org/officeDocument/2006/relationships/tags" Target="../tags/tag5.xml"/></Relationships>
</file>

<file path=ppt/slides/_rels/slide9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6.png"/><Relationship Id="rId1" Type="http://schemas.openxmlformats.org/officeDocument/2006/relationships/tags" Target="../tags/tag7.xml"/></Relationships>
</file>

<file path=ppt/slides/_rels/slide92.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10.xml"/><Relationship Id="rId4" Type="http://schemas.openxmlformats.org/officeDocument/2006/relationships/image" Target="../media/image117.jpeg"/><Relationship Id="rId3" Type="http://schemas.openxmlformats.org/officeDocument/2006/relationships/tags" Target="../tags/tag9.xml"/><Relationship Id="rId2" Type="http://schemas.openxmlformats.org/officeDocument/2006/relationships/image" Target="../media/image115.png"/><Relationship Id="rId1" Type="http://schemas.openxmlformats.org/officeDocument/2006/relationships/tags" Target="../tags/tag8.xml"/></Relationships>
</file>

<file path=ppt/slides/_rels/slide9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8.png"/></Relationships>
</file>

<file path=ppt/slides/_rels/slide9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9.png"/></Relationships>
</file>

<file path=ppt/slides/_rels/slide9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0.png"/></Relationships>
</file>

<file path=ppt/slides/_rels/slide9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22.jpeg"/><Relationship Id="rId3" Type="http://schemas.openxmlformats.org/officeDocument/2006/relationships/tags" Target="../tags/tag12.xml"/><Relationship Id="rId2" Type="http://schemas.openxmlformats.org/officeDocument/2006/relationships/image" Target="../media/image121.png"/><Relationship Id="rId1" Type="http://schemas.openxmlformats.org/officeDocument/2006/relationships/tags" Target="../tags/tag11.xml"/></Relationships>
</file>

<file path=ppt/slides/_rels/slide9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3.png"/><Relationship Id="rId1" Type="http://schemas.openxmlformats.org/officeDocument/2006/relationships/tags" Target="../tags/tag13.xml"/></Relationships>
</file>

<file path=ppt/slides/_rels/slide9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4.png"/><Relationship Id="rId1" Type="http://schemas.openxmlformats.org/officeDocument/2006/relationships/tags" Target="../tags/tag1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5.png"/></Relationships>
</file>

<file path=ppt/slides/_rels/slide10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27.png"/><Relationship Id="rId3" Type="http://schemas.openxmlformats.org/officeDocument/2006/relationships/tags" Target="../tags/tag16.xml"/><Relationship Id="rId2" Type="http://schemas.openxmlformats.org/officeDocument/2006/relationships/image" Target="../media/image126.png"/><Relationship Id="rId1" Type="http://schemas.openxmlformats.org/officeDocument/2006/relationships/tags" Target="../tags/tag15.xml"/></Relationships>
</file>

<file path=ppt/slides/_rels/slide10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27.png"/><Relationship Id="rId3" Type="http://schemas.openxmlformats.org/officeDocument/2006/relationships/tags" Target="../tags/tag18.xml"/><Relationship Id="rId2" Type="http://schemas.openxmlformats.org/officeDocument/2006/relationships/image" Target="../media/image128.png"/><Relationship Id="rId1" Type="http://schemas.openxmlformats.org/officeDocument/2006/relationships/tags" Target="../tags/tag17.xml"/></Relationships>
</file>

<file path=ppt/slides/_rels/slide10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9.png"/><Relationship Id="rId1" Type="http://schemas.openxmlformats.org/officeDocument/2006/relationships/tags" Target="../tags/tag19.xml"/></Relationships>
</file>

<file path=ppt/slides/_rels/slide10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0.png"/><Relationship Id="rId1" Type="http://schemas.openxmlformats.org/officeDocument/2006/relationships/tags" Target="../tags/tag20.xml"/></Relationships>
</file>

<file path=ppt/slides/_rels/slide10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32.png"/><Relationship Id="rId3" Type="http://schemas.openxmlformats.org/officeDocument/2006/relationships/tags" Target="../tags/tag22.xml"/><Relationship Id="rId2" Type="http://schemas.openxmlformats.org/officeDocument/2006/relationships/image" Target="../media/image131.png"/><Relationship Id="rId1" Type="http://schemas.openxmlformats.org/officeDocument/2006/relationships/tags" Target="../tags/tag21.xml"/></Relationships>
</file>

<file path=ppt/slides/_rels/slide10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3.png"/><Relationship Id="rId1" Type="http://schemas.openxmlformats.org/officeDocument/2006/relationships/tags" Target="../tags/tag23.xml"/></Relationships>
</file>

<file path=ppt/slides/_rels/slide10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4.jpeg"/><Relationship Id="rId1" Type="http://schemas.openxmlformats.org/officeDocument/2006/relationships/tags" Target="../tags/tag24.xml"/></Relationships>
</file>

<file path=ppt/slides/_rels/slide10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5.png"/><Relationship Id="rId1" Type="http://schemas.openxmlformats.org/officeDocument/2006/relationships/tags" Target="../tags/tag25.xml"/></Relationships>
</file>

<file path=ppt/slides/_rels/slide10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6.png"/><Relationship Id="rId1" Type="http://schemas.openxmlformats.org/officeDocument/2006/relationships/tags" Target="../tags/tag26.xml"/></Relationships>
</file>

<file path=ppt/slides/_rels/slide1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6.png"/><Relationship Id="rId1" Type="http://schemas.openxmlformats.org/officeDocument/2006/relationships/tags" Target="../tags/tag27.xml"/></Relationships>
</file>

<file path=ppt/slides/_rels/slide1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7.png"/><Relationship Id="rId1" Type="http://schemas.openxmlformats.org/officeDocument/2006/relationships/tags" Target="../tags/tag28.xml"/></Relationships>
</file>

<file path=ppt/slides/_rels/slide1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8.png"/><Relationship Id="rId1" Type="http://schemas.openxmlformats.org/officeDocument/2006/relationships/tags" Target="../tags/tag29.xml"/></Relationships>
</file>

<file path=ppt/slides/_rels/slide1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9.png"/><Relationship Id="rId1" Type="http://schemas.openxmlformats.org/officeDocument/2006/relationships/tags" Target="../tags/tag30.xml"/></Relationships>
</file>

<file path=ppt/slides/_rels/slide1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0.png"/><Relationship Id="rId1" Type="http://schemas.openxmlformats.org/officeDocument/2006/relationships/tags" Target="../tags/tag31.xml"/></Relationships>
</file>

<file path=ppt/slides/_rels/slide1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1.png"/><Relationship Id="rId1" Type="http://schemas.openxmlformats.org/officeDocument/2006/relationships/tags" Target="../tags/tag32.xml"/></Relationships>
</file>

<file path=ppt/slides/_rels/slide1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2.jpeg"/><Relationship Id="rId1" Type="http://schemas.openxmlformats.org/officeDocument/2006/relationships/tags" Target="../tags/tag33.xml"/></Relationships>
</file>

<file path=ppt/slides/_rels/slide1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3.jpeg"/><Relationship Id="rId1" Type="http://schemas.openxmlformats.org/officeDocument/2006/relationships/tags" Target="../tags/tag34.xml"/></Relationships>
</file>

<file path=ppt/slides/_rels/slide1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2.png"/><Relationship Id="rId1" Type="http://schemas.openxmlformats.org/officeDocument/2006/relationships/tags" Target="../tags/tag35.xml"/></Relationships>
</file>

<file path=ppt/slides/_rels/slide1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4.jpeg"/><Relationship Id="rId1" Type="http://schemas.openxmlformats.org/officeDocument/2006/relationships/tags" Target="../tags/tag36.xml"/></Relationships>
</file>

<file path=ppt/slides/_rels/slide1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5.png"/><Relationship Id="rId1" Type="http://schemas.openxmlformats.org/officeDocument/2006/relationships/tags" Target="../tags/tag37.xml"/></Relationships>
</file>

<file path=ppt/slides/_rels/slide12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47.jpeg"/><Relationship Id="rId3" Type="http://schemas.openxmlformats.org/officeDocument/2006/relationships/tags" Target="../tags/tag39.xml"/><Relationship Id="rId2" Type="http://schemas.openxmlformats.org/officeDocument/2006/relationships/image" Target="../media/image146.png"/><Relationship Id="rId1" Type="http://schemas.openxmlformats.org/officeDocument/2006/relationships/tags" Target="../tags/tag38.xml"/></Relationships>
</file>

<file path=ppt/slides/_rels/slide1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7.jpeg"/><Relationship Id="rId1" Type="http://schemas.openxmlformats.org/officeDocument/2006/relationships/tags" Target="../tags/tag40.xml"/></Relationships>
</file>

<file path=ppt/slides/_rels/slide1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8.png"/><Relationship Id="rId1" Type="http://schemas.openxmlformats.org/officeDocument/2006/relationships/tags" Target="../tags/tag4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46.png"/><Relationship Id="rId1" Type="http://schemas.openxmlformats.org/officeDocument/2006/relationships/image" Target="../media/image149.png"/></Relationships>
</file>

<file path=ppt/slides/_rels/slide1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0.png"/></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1.png"/></Relationships>
</file>

<file path=ppt/slides/_rels/slide1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2.png"/></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3.png"/></Relationships>
</file>

<file path=ppt/slides/_rels/slide1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5.png"/><Relationship Id="rId1" Type="http://schemas.openxmlformats.org/officeDocument/2006/relationships/image" Target="../media/image154.png"/></Relationships>
</file>

<file path=ppt/slides/_rels/slide1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5.png"/><Relationship Id="rId1" Type="http://schemas.openxmlformats.org/officeDocument/2006/relationships/image" Target="../media/image154.png"/></Relationships>
</file>

<file path=ppt/slides/_rels/slide1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7.png"/><Relationship Id="rId1" Type="http://schemas.openxmlformats.org/officeDocument/2006/relationships/image" Target="../media/image156.png"/></Relationships>
</file>

<file path=ppt/slides/_rels/slide1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9.jpeg"/><Relationship Id="rId1" Type="http://schemas.openxmlformats.org/officeDocument/2006/relationships/image" Target="../media/image1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123"/>
          <p:cNvPicPr>
            <a:picLocks noChangeAspect="1"/>
          </p:cNvPicPr>
          <p:nvPr/>
        </p:nvPicPr>
        <p:blipFill>
          <a:blip r:embed="rId1"/>
          <a:stretch>
            <a:fillRect/>
          </a:stretch>
        </p:blipFill>
        <p:spPr>
          <a:xfrm>
            <a:off x="0" y="-76835"/>
            <a:ext cx="12192000" cy="5423535"/>
          </a:xfrm>
          <a:prstGeom prst="rect">
            <a:avLst/>
          </a:prstGeom>
        </p:spPr>
      </p:pic>
      <p:pic>
        <p:nvPicPr>
          <p:cNvPr id="7" name="图片 6" descr="1234"/>
          <p:cNvPicPr>
            <a:picLocks noChangeAspect="1"/>
          </p:cNvPicPr>
          <p:nvPr/>
        </p:nvPicPr>
        <p:blipFill>
          <a:blip r:embed="rId2"/>
          <a:stretch>
            <a:fillRect/>
          </a:stretch>
        </p:blipFill>
        <p:spPr>
          <a:xfrm>
            <a:off x="0" y="5182235"/>
            <a:ext cx="3582035" cy="16757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987"/>
          <p:cNvPicPr>
            <a:picLocks noChangeAspect="1"/>
          </p:cNvPicPr>
          <p:nvPr>
            <p:custDataLst>
              <p:tags r:id="rId1"/>
            </p:custDataLst>
          </p:nvPr>
        </p:nvPicPr>
        <p:blipFill>
          <a:blip r:embed="rId2"/>
          <a:stretch>
            <a:fillRect/>
          </a:stretch>
        </p:blipFill>
        <p:spPr>
          <a:xfrm>
            <a:off x="0" y="0"/>
            <a:ext cx="12192000" cy="5149215"/>
          </a:xfrm>
          <a:prstGeom prst="rect">
            <a:avLst/>
          </a:prstGeom>
        </p:spPr>
      </p:pic>
      <p:pic>
        <p:nvPicPr>
          <p:cNvPr id="7" name="图片 6" descr="1"/>
          <p:cNvPicPr>
            <a:picLocks noChangeAspect="1"/>
          </p:cNvPicPr>
          <p:nvPr>
            <p:custDataLst>
              <p:tags r:id="rId3"/>
            </p:custDataLst>
          </p:nvPr>
        </p:nvPicPr>
        <p:blipFill>
          <a:blip r:embed="rId4"/>
          <a:stretch>
            <a:fillRect/>
          </a:stretch>
        </p:blipFill>
        <p:spPr>
          <a:xfrm>
            <a:off x="0" y="4975225"/>
            <a:ext cx="2428875" cy="1381760"/>
          </a:xfrm>
          <a:prstGeom prst="rect">
            <a:avLst/>
          </a:prstGeom>
        </p:spPr>
      </p:pic>
      <p:pic>
        <p:nvPicPr>
          <p:cNvPr id="8" name="图片 7" descr="2"/>
          <p:cNvPicPr>
            <a:picLocks noChangeAspect="1"/>
          </p:cNvPicPr>
          <p:nvPr/>
        </p:nvPicPr>
        <p:blipFill>
          <a:blip r:embed="rId5"/>
          <a:stretch>
            <a:fillRect/>
          </a:stretch>
        </p:blipFill>
        <p:spPr>
          <a:xfrm>
            <a:off x="2165350" y="4975225"/>
            <a:ext cx="2533650" cy="1448435"/>
          </a:xfrm>
          <a:prstGeom prst="rect">
            <a:avLst/>
          </a:prstGeom>
        </p:spPr>
      </p:pic>
      <p:pic>
        <p:nvPicPr>
          <p:cNvPr id="9" name="图片 8" descr="3"/>
          <p:cNvPicPr>
            <a:picLocks noChangeAspect="1"/>
          </p:cNvPicPr>
          <p:nvPr/>
        </p:nvPicPr>
        <p:blipFill>
          <a:blip r:embed="rId6"/>
          <a:stretch>
            <a:fillRect/>
          </a:stretch>
        </p:blipFill>
        <p:spPr>
          <a:xfrm>
            <a:off x="4785995" y="4941570"/>
            <a:ext cx="2619375" cy="153479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6" name="文本框 5"/>
          <p:cNvSpPr txBox="1"/>
          <p:nvPr/>
        </p:nvSpPr>
        <p:spPr>
          <a:xfrm>
            <a:off x="85725" y="121285"/>
            <a:ext cx="11409045" cy="368300"/>
          </a:xfrm>
          <a:prstGeom prst="rect">
            <a:avLst/>
          </a:prstGeom>
          <a:noFill/>
        </p:spPr>
        <p:txBody>
          <a:bodyPr wrap="square" rtlCol="0">
            <a:spAutoFit/>
          </a:bodyPr>
          <a:p>
            <a:pPr algn="ctr"/>
            <a:r>
              <a:rPr lang="zh-CN" altLang="en-US" b="1" u="sng">
                <a:latin typeface="方正楷体简体" panose="02000000000000000000" charset="-122"/>
                <a:ea typeface="方正楷体简体" panose="02000000000000000000" charset="-122"/>
              </a:rPr>
              <a:t>XARD - 简单的趋势跟踪交易系统非常</a:t>
            </a:r>
            <a:r>
              <a:rPr lang="en-US" altLang="zh-CN" b="1" u="sng">
                <a:latin typeface="方正楷体简体" panose="02000000000000000000" charset="-122"/>
                <a:ea typeface="方正楷体简体" panose="02000000000000000000" charset="-122"/>
              </a:rPr>
              <a:t>=</a:t>
            </a:r>
            <a:r>
              <a:rPr lang="zh-CN" altLang="en-US" b="1" u="sng">
                <a:latin typeface="方正楷体简体" panose="02000000000000000000" charset="-122"/>
                <a:ea typeface="方正楷体简体" panose="02000000000000000000" charset="-122"/>
              </a:rPr>
              <a:t>XARD - Simple Trend Following Trading System</a:t>
            </a:r>
            <a:endParaRPr lang="zh-CN" altLang="en-US" b="1" u="sng">
              <a:latin typeface="方正楷体简体" panose="02000000000000000000" charset="-122"/>
              <a:ea typeface="方正楷体简体" panose="02000000000000000000" charset="-122"/>
            </a:endParaRPr>
          </a:p>
        </p:txBody>
      </p:sp>
      <p:sp>
        <p:nvSpPr>
          <p:cNvPr id="8" name="文本框 7"/>
          <p:cNvSpPr txBox="1"/>
          <p:nvPr/>
        </p:nvSpPr>
        <p:spPr>
          <a:xfrm>
            <a:off x="43180" y="489585"/>
            <a:ext cx="12105005" cy="5662295"/>
          </a:xfrm>
          <a:prstGeom prst="rect">
            <a:avLst/>
          </a:prstGeom>
          <a:noFill/>
        </p:spPr>
        <p:txBody>
          <a:bodyPr wrap="square" rtlCol="0">
            <a:spAutoFit/>
          </a:bodyPr>
          <a:p>
            <a:pPr algn="l"/>
            <a:r>
              <a:rPr lang="en-US" altLang="zh-CN" sz="1200" b="1">
                <a:solidFill>
                  <a:srgbClr val="C00000"/>
                </a:solidFill>
                <a:latin typeface="方正楷体简体" panose="02000000000000000000" charset="-122"/>
                <a:ea typeface="方正楷体简体" panose="02000000000000000000" charset="-122"/>
              </a:rPr>
              <a:t>P1=</a:t>
            </a:r>
            <a:r>
              <a:rPr lang="en-US" altLang="zh-CN" sz="1000" b="1">
                <a:solidFill>
                  <a:srgbClr val="7030A0"/>
                </a:solidFill>
                <a:latin typeface="方正楷体简体" panose="02000000000000000000" charset="-122"/>
                <a:ea typeface="方正楷体简体" panose="02000000000000000000" charset="-122"/>
              </a:rPr>
              <a:t>(1):</a:t>
            </a:r>
            <a:r>
              <a:rPr lang="zh-CN" altLang="en-US" sz="1000" b="1">
                <a:solidFill>
                  <a:srgbClr val="7030A0"/>
                </a:solidFill>
                <a:latin typeface="方正楷体简体" panose="02000000000000000000" charset="-122"/>
                <a:ea typeface="方正楷体简体" panose="02000000000000000000" charset="-122"/>
              </a:rPr>
              <a:t>适合用于 1Hr 图表。</a:t>
            </a:r>
            <a:endParaRPr lang="zh-CN" altLang="en-US" sz="1000" b="1">
              <a:solidFill>
                <a:srgbClr val="7030A0"/>
              </a:solidFill>
              <a:latin typeface="方正楷体简体" panose="02000000000000000000" charset="-122"/>
              <a:ea typeface="方正楷体简体" panose="02000000000000000000" charset="-122"/>
            </a:endParaRPr>
          </a:p>
          <a:p>
            <a:pPr algn="l"/>
            <a:r>
              <a:rPr lang="zh-CN" altLang="en-US" sz="1000" b="1">
                <a:solidFill>
                  <a:srgbClr val="7030A0"/>
                </a:solidFill>
                <a:latin typeface="方正楷体简体" panose="02000000000000000000" charset="-122"/>
                <a:ea typeface="方正楷体简体" panose="02000000000000000000" charset="-122"/>
              </a:rPr>
              <a:t>蜡烛颜色如下...</a:t>
            </a:r>
            <a:endParaRPr lang="zh-CN" altLang="en-US" sz="1000" b="1">
              <a:solidFill>
                <a:srgbClr val="7030A0"/>
              </a:solidFill>
              <a:latin typeface="方正楷体简体" panose="02000000000000000000" charset="-122"/>
              <a:ea typeface="方正楷体简体" panose="02000000000000000000" charset="-122"/>
            </a:endParaRPr>
          </a:p>
          <a:p>
            <a:pPr algn="l"/>
            <a:r>
              <a:rPr lang="zh-CN" altLang="en-US" sz="1000" b="1">
                <a:solidFill>
                  <a:srgbClr val="0070C0"/>
                </a:solidFill>
                <a:latin typeface="方正楷体简体" panose="02000000000000000000" charset="-122"/>
                <a:ea typeface="方正楷体简体" panose="02000000000000000000" charset="-122"/>
              </a:rPr>
              <a:t>上升趋势的浅蓝色</a:t>
            </a:r>
            <a:r>
              <a:rPr lang="zh-CN" altLang="en-US" sz="1000" b="1">
                <a:solidFill>
                  <a:srgbClr val="7030A0"/>
                </a:solidFill>
                <a:latin typeface="方正楷体简体" panose="02000000000000000000" charset="-122"/>
                <a:ea typeface="方正楷体简体" panose="02000000000000000000" charset="-122"/>
              </a:rPr>
              <a:t>（蜡烛位于两条蓝色 MA 线上方）。</a:t>
            </a:r>
            <a:endParaRPr lang="zh-CN" altLang="en-US" sz="1000" b="1">
              <a:solidFill>
                <a:srgbClr val="7030A0"/>
              </a:solidFill>
              <a:latin typeface="方正楷体简体" panose="02000000000000000000" charset="-122"/>
              <a:ea typeface="方正楷体简体" panose="02000000000000000000" charset="-122"/>
            </a:endParaRPr>
          </a:p>
          <a:p>
            <a:pPr algn="l"/>
            <a:r>
              <a:rPr lang="zh-CN" altLang="en-US" sz="1000" b="1">
                <a:gradFill>
                  <a:gsLst>
                    <a:gs pos="0">
                      <a:srgbClr val="D9717D"/>
                    </a:gs>
                    <a:gs pos="100000">
                      <a:srgbClr val="E32E37"/>
                    </a:gs>
                  </a:gsLst>
                  <a:lin scaled="1"/>
                </a:gradFill>
                <a:latin typeface="方正楷体简体" panose="02000000000000000000" charset="-122"/>
                <a:ea typeface="方正楷体简体" panose="02000000000000000000" charset="-122"/>
              </a:rPr>
              <a:t>下跌趋势的浅粉色</a:t>
            </a:r>
            <a:r>
              <a:rPr lang="zh-CN" altLang="en-US" sz="1000" b="1">
                <a:solidFill>
                  <a:srgbClr val="7030A0"/>
                </a:solidFill>
                <a:latin typeface="方正楷体简体" panose="02000000000000000000" charset="-122"/>
                <a:ea typeface="方正楷体简体" panose="02000000000000000000" charset="-122"/>
              </a:rPr>
              <a:t>（蜡烛位于两条红色 MA 线下方）。</a:t>
            </a:r>
            <a:endParaRPr lang="zh-CN" altLang="en-US" sz="1000" b="1">
              <a:solidFill>
                <a:srgbClr val="7030A0"/>
              </a:solidFill>
              <a:latin typeface="方正楷体简体" panose="02000000000000000000" charset="-122"/>
              <a:ea typeface="方正楷体简体" panose="02000000000000000000" charset="-122"/>
            </a:endParaRPr>
          </a:p>
          <a:p>
            <a:pPr algn="l"/>
            <a:r>
              <a:rPr lang="zh-CN" altLang="en-US" sz="1000" b="1">
                <a:solidFill>
                  <a:schemeClr val="bg1">
                    <a:lumMod val="50000"/>
                  </a:schemeClr>
                </a:solidFill>
                <a:latin typeface="方正楷体简体" panose="02000000000000000000" charset="-122"/>
                <a:ea typeface="方正楷体简体" panose="02000000000000000000" charset="-122"/>
              </a:rPr>
              <a:t>当 MA 线颜色不同步时</a:t>
            </a:r>
            <a:r>
              <a:rPr lang="zh-CN" altLang="en-US" sz="1000" b="1">
                <a:solidFill>
                  <a:srgbClr val="7030A0"/>
                </a:solidFill>
                <a:latin typeface="方正楷体简体" panose="02000000000000000000" charset="-122"/>
                <a:ea typeface="方正楷体简体" panose="02000000000000000000" charset="-122"/>
              </a:rPr>
              <a:t>（即一蓝一红），蜡烛为黑色。</a:t>
            </a:r>
            <a:endParaRPr lang="zh-CN" altLang="en-US" sz="1000" b="1">
              <a:solidFill>
                <a:srgbClr val="7030A0"/>
              </a:solidFill>
              <a:latin typeface="方正楷体简体" panose="02000000000000000000" charset="-122"/>
              <a:ea typeface="方正楷体简体" panose="02000000000000000000" charset="-122"/>
            </a:endParaRPr>
          </a:p>
          <a:p>
            <a:pPr algn="l"/>
            <a:r>
              <a:rPr lang="zh-CN" altLang="en-US" sz="1000" b="1">
                <a:solidFill>
                  <a:srgbClr val="7030A0"/>
                </a:solidFill>
                <a:latin typeface="方正楷体简体" panose="02000000000000000000" charset="-122"/>
                <a:ea typeface="方正楷体简体" panose="02000000000000000000" charset="-122"/>
              </a:rPr>
              <a:t>理想情况下，当蜡烛处于上升趋势时，您希望在黄金每日开盘线上方进行交易，而当蜡烛处于下降趋势时，您希望在黄金每日开盘线下方进行交易。</a:t>
            </a:r>
            <a:endParaRPr lang="zh-CN" altLang="en-US" sz="1000" b="1">
              <a:solidFill>
                <a:srgbClr val="7030A0"/>
              </a:solidFill>
              <a:latin typeface="方正楷体简体" panose="02000000000000000000" charset="-122"/>
              <a:ea typeface="方正楷体简体" panose="02000000000000000000" charset="-122"/>
            </a:endParaRPr>
          </a:p>
          <a:p>
            <a:pPr algn="l"/>
            <a:r>
              <a:rPr lang="zh-CN" altLang="en-US" sz="1000" b="1">
                <a:solidFill>
                  <a:srgbClr val="7030A0"/>
                </a:solidFill>
                <a:latin typeface="方正楷体简体" panose="02000000000000000000" charset="-122"/>
                <a:ea typeface="方正楷体简体" panose="02000000000000000000" charset="-122"/>
              </a:rPr>
              <a:t>1 小时图表上的大背景蜡烛显示每日蜡烛运动。</a:t>
            </a:r>
            <a:endParaRPr lang="zh-CN" altLang="en-US" sz="1000" b="1">
              <a:solidFill>
                <a:srgbClr val="7030A0"/>
              </a:solidFill>
              <a:latin typeface="方正楷体简体" panose="02000000000000000000" charset="-122"/>
              <a:ea typeface="方正楷体简体" panose="02000000000000000000" charset="-122"/>
            </a:endParaRPr>
          </a:p>
          <a:p>
            <a:pPr algn="l"/>
            <a:r>
              <a:rPr lang="en-US" altLang="zh-CN" sz="1000" b="1" u="sng">
                <a:solidFill>
                  <a:srgbClr val="002060"/>
                </a:solidFill>
                <a:latin typeface="方正楷体简体" panose="02000000000000000000" charset="-122"/>
                <a:ea typeface="方正楷体简体" panose="02000000000000000000" charset="-122"/>
              </a:rPr>
              <a:t>(2):绿道写道：</a:t>
            </a:r>
            <a:endParaRPr lang="en-US" altLang="zh-CN"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谢谢你，Xard777，你的系统看起来很简单。你能解释更多关于大彩色点和圆圈（信号量）的信息吗？</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大多数 semafor 重绘，只是通过 zigzag 查看趋势的指南。（我不建议交易它们。）</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C00000"/>
                </a:solidFill>
                <a:latin typeface="方正楷体简体" panose="02000000000000000000" charset="-122"/>
                <a:ea typeface="方正楷体简体" panose="02000000000000000000" charset="-122"/>
              </a:rPr>
              <a:t>上升趋势：</a:t>
            </a:r>
            <a:endParaRPr lang="zh-CN" altLang="en-US" sz="1000" b="1" u="sng">
              <a:solidFill>
                <a:srgbClr val="C00000"/>
              </a:solidFill>
              <a:latin typeface="方正楷体简体" panose="02000000000000000000" charset="-122"/>
              <a:ea typeface="方正楷体简体" panose="02000000000000000000" charset="-122"/>
            </a:endParaRPr>
          </a:p>
          <a:p>
            <a:pPr algn="l"/>
            <a:r>
              <a:rPr lang="zh-CN" altLang="en-US" sz="1000" b="1" u="sng">
                <a:solidFill>
                  <a:srgbClr val="C00000"/>
                </a:solidFill>
                <a:latin typeface="方正楷体简体" panose="02000000000000000000" charset="-122"/>
                <a:ea typeface="方正楷体简体" panose="02000000000000000000" charset="-122"/>
              </a:rPr>
              <a:t>市场底部出现大白信号，显示极端水平。</a:t>
            </a:r>
            <a:endParaRPr lang="zh-CN" altLang="en-US" sz="1000" b="1" u="sng">
              <a:solidFill>
                <a:srgbClr val="C00000"/>
              </a:solidFill>
              <a:latin typeface="方正楷体简体" panose="02000000000000000000" charset="-122"/>
              <a:ea typeface="方正楷体简体" panose="02000000000000000000" charset="-122"/>
            </a:endParaRPr>
          </a:p>
          <a:p>
            <a:pPr algn="l"/>
            <a:r>
              <a:rPr lang="zh-CN" altLang="en-US" sz="1000" b="1" u="sng">
                <a:solidFill>
                  <a:srgbClr val="C00000"/>
                </a:solidFill>
                <a:latin typeface="方正楷体简体" panose="02000000000000000000" charset="-122"/>
                <a:ea typeface="方正楷体简体" panose="02000000000000000000" charset="-122"/>
              </a:rPr>
              <a:t>价格走高，在顶部形成较小的 semafor。</a:t>
            </a:r>
            <a:endParaRPr lang="zh-CN" altLang="en-US" sz="1000" b="1" u="sng">
              <a:solidFill>
                <a:srgbClr val="C00000"/>
              </a:solidFill>
              <a:latin typeface="方正楷体简体" panose="02000000000000000000" charset="-122"/>
              <a:ea typeface="方正楷体简体" panose="02000000000000000000" charset="-122"/>
            </a:endParaRPr>
          </a:p>
          <a:p>
            <a:pPr algn="l"/>
            <a:r>
              <a:rPr lang="zh-CN" altLang="en-US" sz="1000" b="1" u="sng">
                <a:solidFill>
                  <a:srgbClr val="C00000"/>
                </a:solidFill>
                <a:latin typeface="方正楷体简体" panose="02000000000000000000" charset="-122"/>
                <a:ea typeface="方正楷体简体" panose="02000000000000000000" charset="-122"/>
              </a:rPr>
              <a:t>然后在没有创造“新低”的情况下走低，创造另一个新的小信号（“更高的低点”）（在大多数情况下，一个低点，然后是高点，然后是更高的低点确认了上升趋势）。</a:t>
            </a:r>
            <a:endParaRPr lang="zh-CN" altLang="en-US" sz="1000" b="1" u="sng">
              <a:solidFill>
                <a:srgbClr val="C00000"/>
              </a:solidFill>
              <a:latin typeface="方正楷体简体" panose="02000000000000000000" charset="-122"/>
              <a:ea typeface="方正楷体简体" panose="02000000000000000000" charset="-122"/>
            </a:endParaRPr>
          </a:p>
          <a:p>
            <a:pPr algn="l"/>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chemeClr val="accent6">
                    <a:lumMod val="50000"/>
                  </a:schemeClr>
                </a:solidFill>
                <a:latin typeface="方正楷体简体" panose="02000000000000000000" charset="-122"/>
                <a:ea typeface="方正楷体简体" panose="02000000000000000000" charset="-122"/>
              </a:rPr>
              <a:t>下降趋势：</a:t>
            </a:r>
            <a:endParaRPr lang="zh-CN" altLang="en-US" sz="1000" b="1" u="sng">
              <a:solidFill>
                <a:schemeClr val="accent6">
                  <a:lumMod val="50000"/>
                </a:schemeClr>
              </a:solidFill>
              <a:latin typeface="方正楷体简体" panose="02000000000000000000" charset="-122"/>
              <a:ea typeface="方正楷体简体" panose="02000000000000000000" charset="-122"/>
            </a:endParaRPr>
          </a:p>
          <a:p>
            <a:pPr algn="l"/>
            <a:r>
              <a:rPr lang="zh-CN" altLang="en-US" sz="1000" b="1" u="sng">
                <a:solidFill>
                  <a:schemeClr val="accent6">
                    <a:lumMod val="50000"/>
                  </a:schemeClr>
                </a:solidFill>
                <a:latin typeface="方正楷体简体" panose="02000000000000000000" charset="-122"/>
                <a:ea typeface="方正楷体简体" panose="02000000000000000000" charset="-122"/>
              </a:rPr>
              <a:t>大信号出现在顶部</a:t>
            </a:r>
            <a:endParaRPr lang="zh-CN" altLang="en-US" sz="1000" b="1" u="sng">
              <a:solidFill>
                <a:schemeClr val="accent6">
                  <a:lumMod val="50000"/>
                </a:schemeClr>
              </a:solidFill>
              <a:latin typeface="方正楷体简体" panose="02000000000000000000" charset="-122"/>
              <a:ea typeface="方正楷体简体" panose="02000000000000000000" charset="-122"/>
            </a:endParaRPr>
          </a:p>
          <a:p>
            <a:pPr algn="l"/>
            <a:r>
              <a:rPr lang="zh-CN" altLang="en-US" sz="1000" b="1" u="sng">
                <a:solidFill>
                  <a:schemeClr val="accent6">
                    <a:lumMod val="50000"/>
                  </a:schemeClr>
                </a:solidFill>
                <a:latin typeface="方正楷体简体" panose="02000000000000000000" charset="-122"/>
                <a:ea typeface="方正楷体简体" panose="02000000000000000000" charset="-122"/>
              </a:rPr>
              <a:t>价格走低，在底部形成一个小信号</a:t>
            </a:r>
            <a:endParaRPr lang="zh-CN" altLang="en-US" sz="1000" b="1" u="sng">
              <a:solidFill>
                <a:schemeClr val="accent6">
                  <a:lumMod val="50000"/>
                </a:schemeClr>
              </a:solidFill>
              <a:latin typeface="方正楷体简体" panose="02000000000000000000" charset="-122"/>
              <a:ea typeface="方正楷体简体" panose="02000000000000000000" charset="-122"/>
            </a:endParaRPr>
          </a:p>
          <a:p>
            <a:pPr algn="l"/>
            <a:r>
              <a:rPr lang="zh-CN" altLang="en-US" sz="1000" b="1" u="sng">
                <a:solidFill>
                  <a:schemeClr val="accent6">
                    <a:lumMod val="50000"/>
                  </a:schemeClr>
                </a:solidFill>
                <a:latin typeface="方正楷体简体" panose="02000000000000000000" charset="-122"/>
                <a:ea typeface="方正楷体简体" panose="02000000000000000000" charset="-122"/>
              </a:rPr>
              <a:t>然后在没有创造“新高”的情况下走高，创造另一个新的小信号（“Lower High”）（在大多数情况下，高点，然后低点，然后低点确认下降趋势）</a:t>
            </a:r>
            <a:endParaRPr lang="zh-CN" altLang="en-US" sz="1000" b="1" u="sng">
              <a:solidFill>
                <a:schemeClr val="accent6">
                  <a:lumMod val="50000"/>
                </a:schemeClr>
              </a:solidFill>
              <a:latin typeface="方正楷体简体" panose="02000000000000000000" charset="-122"/>
              <a:ea typeface="方正楷体简体" panose="02000000000000000000" charset="-122"/>
            </a:endParaRPr>
          </a:p>
          <a:p>
            <a:pPr algn="l"/>
            <a:r>
              <a:rPr lang="zh-CN" altLang="en-US" sz="1000" b="1" u="sng">
                <a:solidFill>
                  <a:schemeClr val="accent6">
                    <a:lumMod val="50000"/>
                  </a:schemeClr>
                </a:solidFill>
                <a:latin typeface="方正楷体简体" panose="02000000000000000000" charset="-122"/>
                <a:ea typeface="方正楷体简体" panose="02000000000000000000" charset="-122"/>
              </a:rPr>
              <a:t>希望这会有所帮助，祝您交易愉快。</a:t>
            </a:r>
            <a:endParaRPr lang="zh-CN" altLang="en-US" sz="1000" b="1" u="sng">
              <a:solidFill>
                <a:schemeClr val="accent6">
                  <a:lumMod val="50000"/>
                </a:schemeClr>
              </a:solidFill>
              <a:latin typeface="方正楷体简体" panose="02000000000000000000" charset="-122"/>
              <a:ea typeface="方正楷体简体" panose="02000000000000000000" charset="-122"/>
            </a:endParaRPr>
          </a:p>
          <a:p>
            <a:pPr algn="l"/>
            <a:endParaRPr lang="zh-CN" altLang="en-US" sz="1000" b="1" u="sng">
              <a:solidFill>
                <a:schemeClr val="accent6">
                  <a:lumMod val="50000"/>
                </a:schemeClr>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harveyspecter写道: ↑2022 年 1 月 25 日星期二上午 9:18</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谢谢您的答复！我认为人们误解了我在说什么。我知道 semafores 将继续重新粉刷，因为这是它们的设计目的。我的问题/问题是 Xard 给出的交易规则。在他的示例中，他进行了 2 次针对底部橙色 ZZ 线的空头交易。显然，价格可以继续下跌，橙色 ZZ 将重新绘制它所做的，但根据 Xard 的规则，他在每篇文章中引用“橙色 ZZ 是你的偏见”，所以他推荐的那些作为潜在交易的空头交易将是无效的，因为你不是应该对它进行交易（即使它重新粉刷）。我完全理解等待趋势线交叉来确认这只是 Xard 和其他人发布的交易，因为成功的交易不是“实时”有效的。感谢大家！！</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XARD： 你是 100% 正确的，我现在明白了。正如您所说，在较小的 TF 上进行的交易是无效的，因为它们与较大的 TF 相对，正是这些交易让很多人感到困惑。不要误会我的意思，我使用 30m TF 上的 Orange ZZ 线作为我的主要 goto Bias 来查看更大的画面，但我无法帮助自己不想像在较小的 TF 上那样单独收集额外的 Pip$。毕竟，在较小的分形上执行相同的过程。将来我只会发布 30m 的有效交易。这应该停止混乱。</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有句话说“每笔交易都逆势而上”，这一切都取决于您所关注的时间范围！有回调交易、反转交易、逆势交易！Xard 的系统可用于交易任何这些方法！您只需要了解 zigzags 是如何工作的，semafores 是如何工作的，它们如何能够并且将会重新绘制，不要将它们用作进入交易的即时信号！了解 Xard 的系统设计用于在高点和低点（semafores 和之字形）、确认信号（趋势线交叉，第二个点）、安全（开盘线 - 上方买入信号和下方卖出信号）、入场信号的市场周期中工作（RSIOMA、VQZL、TDI-RT、RSI-MA 交叉、趋势线交叉、蜡烛颜色变化）和退出信号（白色 ZZ 线、斐波那契 38.2% 或 61.8%、Murrey Math）。</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我可以理解人们是如何被更高的时间框架橙色 ZZ 线弄糊涂的，当在更高的时间框架中形成一条新的橙色 ZZ 线时，您有两个选择：</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1）等待 - 等到趋势线交叉和/或第二个点确认ZZ 线已停止“生长”或重新粉刷！然后开始根据橙色 zz 线进场（风险较小）</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2) 忽略“新”橙色 ZZ 线 - 当新 zz 尚未完成“成长”时，您可以继续从之前的橙色中获取信号和交易zz 线停止。</a:t>
            </a:r>
            <a:endParaRPr lang="zh-CN" altLang="en-US" sz="1000" b="1" u="sng">
              <a:solidFill>
                <a:srgbClr val="002060"/>
              </a:solidFill>
              <a:latin typeface="方正楷体简体" panose="02000000000000000000" charset="-122"/>
              <a:ea typeface="方正楷体简体" panose="02000000000000000000" charset="-122"/>
            </a:endParaRPr>
          </a:p>
          <a:p>
            <a:pPr algn="l"/>
            <a:r>
              <a:rPr lang="zh-CN" altLang="en-US" sz="1000" b="1" u="sng">
                <a:solidFill>
                  <a:srgbClr val="002060"/>
                </a:solidFill>
                <a:latin typeface="方正楷体简体" panose="02000000000000000000" charset="-122"/>
                <a:ea typeface="方正楷体简体" panose="02000000000000000000" charset="-122"/>
              </a:rPr>
              <a:t>在任何一种情况下，了解您正在交易的工具（它的行为方式，它如何移动以及它如何与 EG 相关。如果原油上涨，USDCAD 下跌，如果利率上涨，黄金下跌，债券收益率增加黄金下跌，AUDUSD 上涨 USDCAD 下跌等），一天中的时间（哪个市场时段亚洲，伦敦，纽约），该工具的位置（接近支撑或阻力？达到最大每日 ADR？或最大化每周 ADR？） ，有什么重大新闻发布吗？（NFP？Int. Rate？CPI？）等等……会让你获得更高的胜率。如前所述，交易的是进展，而不是回归</a:t>
            </a:r>
            <a:endParaRPr lang="zh-CN" altLang="en-US" sz="1000" b="1" u="sng">
              <a:solidFill>
                <a:srgbClr val="002060"/>
              </a:solidFill>
              <a:latin typeface="方正楷体简体" panose="02000000000000000000" charset="-122"/>
              <a:ea typeface="方正楷体简体" panose="02000000000000000000"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12"/>
          <p:cNvPicPr>
            <a:picLocks noChangeAspect="1"/>
          </p:cNvPicPr>
          <p:nvPr/>
        </p:nvPicPr>
        <p:blipFill>
          <a:blip r:embed="rId1"/>
          <a:stretch>
            <a:fillRect/>
          </a:stretch>
        </p:blipFill>
        <p:spPr>
          <a:xfrm>
            <a:off x="0" y="0"/>
            <a:ext cx="12192000" cy="53454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Catturahhh"/>
          <p:cNvPicPr>
            <a:picLocks noChangeAspect="1"/>
          </p:cNvPicPr>
          <p:nvPr/>
        </p:nvPicPr>
        <p:blipFill>
          <a:blip r:embed="rId1"/>
          <a:stretch>
            <a:fillRect/>
          </a:stretch>
        </p:blipFill>
        <p:spPr>
          <a:xfrm>
            <a:off x="0" y="0"/>
            <a:ext cx="6758305" cy="5586730"/>
          </a:xfrm>
          <a:prstGeom prst="rect">
            <a:avLst/>
          </a:prstGeom>
        </p:spPr>
      </p:pic>
      <p:sp>
        <p:nvSpPr>
          <p:cNvPr id="7" name="文本框 6"/>
          <p:cNvSpPr txBox="1"/>
          <p:nvPr/>
        </p:nvSpPr>
        <p:spPr>
          <a:xfrm>
            <a:off x="195580" y="5758180"/>
            <a:ext cx="2264410" cy="368300"/>
          </a:xfrm>
          <a:prstGeom prst="rect">
            <a:avLst/>
          </a:prstGeom>
          <a:noFill/>
        </p:spPr>
        <p:txBody>
          <a:bodyPr wrap="none" rtlCol="0">
            <a:spAutoFit/>
          </a:bodyPr>
          <a:p>
            <a:pPr algn="l"/>
            <a:r>
              <a:rPr lang="zh-CN" altLang="en-US"/>
              <a:t>extreme_spike_mtf BT</a:t>
            </a:r>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6" name="文本框 5"/>
          <p:cNvSpPr txBox="1"/>
          <p:nvPr/>
        </p:nvSpPr>
        <p:spPr>
          <a:xfrm>
            <a:off x="85725" y="121285"/>
            <a:ext cx="11409045" cy="368300"/>
          </a:xfrm>
          <a:prstGeom prst="rect">
            <a:avLst/>
          </a:prstGeom>
          <a:noFill/>
        </p:spPr>
        <p:txBody>
          <a:bodyPr wrap="square" rtlCol="0">
            <a:spAutoFit/>
          </a:bodyPr>
          <a:p>
            <a:pPr algn="ctr"/>
            <a:r>
              <a:rPr lang="zh-CN" altLang="en-US" b="1" u="sng">
                <a:latin typeface="方正楷体简体" panose="02000000000000000000" charset="-122"/>
                <a:ea typeface="方正楷体简体" panose="02000000000000000000" charset="-122"/>
              </a:rPr>
              <a:t>XARD - 简单的趋势跟踪交易系统非常</a:t>
            </a:r>
            <a:r>
              <a:rPr lang="en-US" altLang="zh-CN" b="1" u="sng">
                <a:latin typeface="方正楷体简体" panose="02000000000000000000" charset="-122"/>
                <a:ea typeface="方正楷体简体" panose="02000000000000000000" charset="-122"/>
              </a:rPr>
              <a:t>=</a:t>
            </a:r>
            <a:r>
              <a:rPr lang="zh-CN" altLang="en-US" b="1" u="sng">
                <a:latin typeface="方正楷体简体" panose="02000000000000000000" charset="-122"/>
                <a:ea typeface="方正楷体简体" panose="02000000000000000000" charset="-122"/>
              </a:rPr>
              <a:t>XARD - Simple Trend Following Trading System</a:t>
            </a:r>
            <a:endParaRPr lang="zh-CN" altLang="en-US" b="1" u="sng">
              <a:latin typeface="方正楷体简体" panose="02000000000000000000" charset="-122"/>
              <a:ea typeface="方正楷体简体" panose="02000000000000000000" charset="-122"/>
            </a:endParaRPr>
          </a:p>
        </p:txBody>
      </p:sp>
      <p:sp>
        <p:nvSpPr>
          <p:cNvPr id="8" name="文本框 7"/>
          <p:cNvSpPr txBox="1"/>
          <p:nvPr/>
        </p:nvSpPr>
        <p:spPr>
          <a:xfrm>
            <a:off x="0" y="700405"/>
            <a:ext cx="12105005" cy="4523105"/>
          </a:xfrm>
          <a:prstGeom prst="rect">
            <a:avLst/>
          </a:prstGeom>
          <a:noFill/>
        </p:spPr>
        <p:txBody>
          <a:bodyPr wrap="square" rtlCol="0">
            <a:spAutoFit/>
          </a:bodyPr>
          <a:p>
            <a:pPr algn="l"/>
            <a:r>
              <a:rPr lang="en-US" sz="1200" b="1">
                <a:solidFill>
                  <a:srgbClr val="002060"/>
                </a:solidFill>
                <a:highlight>
                  <a:srgbClr val="00FF00"/>
                </a:highlight>
                <a:latin typeface="方正楷体简体" panose="02000000000000000000" charset="-122"/>
                <a:ea typeface="方正楷体简体" panose="02000000000000000000" charset="-122"/>
              </a:rPr>
              <a:t>P1004=</a:t>
            </a:r>
            <a:r>
              <a:rPr sz="1200" b="1">
                <a:solidFill>
                  <a:srgbClr val="002060"/>
                </a:solidFill>
                <a:highlight>
                  <a:srgbClr val="00FF00"/>
                </a:highlight>
                <a:latin typeface="方正楷体简体" panose="02000000000000000000" charset="-122"/>
                <a:ea typeface="方正楷体简体" panose="02000000000000000000" charset="-122"/>
              </a:rPr>
              <a:t>s4jikian写道: ↑2022 年 1 月 25 日星期二凌晨 2 点 59 分</a:t>
            </a:r>
            <a:endParaRPr sz="1200" b="1">
              <a:solidFill>
                <a:srgbClr val="002060"/>
              </a:solidFill>
              <a:highlight>
                <a:srgbClr val="00FF00"/>
              </a:highlight>
              <a:latin typeface="方正楷体简体" panose="02000000000000000000" charset="-122"/>
              <a:ea typeface="方正楷体简体" panose="02000000000000000000" charset="-122"/>
            </a:endParaRPr>
          </a:p>
          <a:p>
            <a:pPr algn="l"/>
            <a:r>
              <a:rPr sz="1200" b="1">
                <a:solidFill>
                  <a:srgbClr val="002060"/>
                </a:solidFill>
                <a:latin typeface="方正楷体简体" panose="02000000000000000000" charset="-122"/>
                <a:ea typeface="方正楷体简体" panose="02000000000000000000" charset="-122"/>
              </a:rPr>
              <a:t>大信号（最高点/最低点）并不确认趋势变化，它只是表明趋势变化可能即将到来，然后通过趋势线的交叉（趋势反转） 或第二个点（较低高/高低）。所以这就是为什么当一条新的 ZZ 线形成时，我们等待！！！趋势线交叉或出现第二个点。在等待的同时，我们可以使用其他价格行为方法来确定趋势是否仍在当前方向上继续（背离、拒绝趋势线等）</a:t>
            </a:r>
            <a:endParaRPr sz="1200" b="1">
              <a:solidFill>
                <a:srgbClr val="002060"/>
              </a:solidFill>
              <a:latin typeface="方正楷体简体" panose="02000000000000000000" charset="-122"/>
              <a:ea typeface="方正楷体简体" panose="02000000000000000000" charset="-122"/>
            </a:endParaRPr>
          </a:p>
          <a:p>
            <a:pPr algn="l"/>
            <a:r>
              <a:rPr sz="1200" b="1">
                <a:solidFill>
                  <a:srgbClr val="002060"/>
                </a:solidFill>
                <a:latin typeface="方正楷体简体" panose="02000000000000000000" charset="-122"/>
                <a:ea typeface="方正楷体简体" panose="02000000000000000000" charset="-122"/>
              </a:rPr>
              <a:t>这样想.. 不要将 semafors 用作“信号”或“箭头”来进行交易。当一个信号出现时，它只是告诉你它是那个时间点的当前高/低，显然它不知道价格会上涨还是下跌。据我所知，使用 RSIMA 交叉/50 级交叉可以为您提供额外的汇合以决定是否进入交易。此外，对价格行为有所了解肯定会有所帮助。如果您遇到问题，我建议您先使用 XU-v12 或以前的版本，因为它具有两个 MA，并且更容易查看整个内容。v13 对我来说仍然是模糊的，但我正在慢慢了解它的要点。如果我在任何地方错了，请 XARD 系统专家纠正我。</a:t>
            </a:r>
            <a:endParaRPr sz="1200" b="1">
              <a:solidFill>
                <a:srgbClr val="002060"/>
              </a:solidFill>
              <a:latin typeface="方正楷体简体" panose="02000000000000000000" charset="-122"/>
              <a:ea typeface="方正楷体简体" panose="02000000000000000000" charset="-122"/>
            </a:endParaRPr>
          </a:p>
          <a:p>
            <a:pPr algn="l"/>
            <a:r>
              <a:rPr sz="1200" b="1">
                <a:solidFill>
                  <a:srgbClr val="002060"/>
                </a:solidFill>
                <a:latin typeface="方正楷体简体" panose="02000000000000000000" charset="-122"/>
                <a:ea typeface="方正楷体简体" panose="02000000000000000000" charset="-122"/>
              </a:rPr>
              <a:t>希望这可以帮助。谢谢您的答复！我认为人们误解了我在说什么。我知道 semafores 将继续重新粉刷，因为这是它们的设计目的。我的问题/问题是 Xard 给出的交易规则。在他的示例中，他进行了 2 次针对底部橙色 ZZ 线的空头交易。显然，价格可以继续下跌，橙色 ZZ 将重新绘制它所做的，但根据 Xard 的规则，他在每篇文章中引用“橙色 ZZ 是你的偏见”，所以他推荐的那些作为潜在交易的空头交易将是无效的，因为你不是应该对它进行交易（即使它重新粉刷）。我完全理解等待趋势线交叉来确认这只是 Xard 和其他人发布的交易，因为成功的交易不是“实时”有效的。感谢大家！！</a:t>
            </a:r>
            <a:endParaRPr sz="1200" b="1">
              <a:solidFill>
                <a:srgbClr val="002060"/>
              </a:solidFill>
              <a:latin typeface="方正楷体简体" panose="02000000000000000000" charset="-122"/>
              <a:ea typeface="方正楷体简体" panose="02000000000000000000" charset="-122"/>
            </a:endParaRPr>
          </a:p>
          <a:p>
            <a:pPr algn="l"/>
            <a:endParaRPr sz="1200" b="1">
              <a:solidFill>
                <a:srgbClr val="002060"/>
              </a:solidFill>
              <a:latin typeface="方正楷体简体" panose="02000000000000000000" charset="-122"/>
              <a:ea typeface="方正楷体简体" panose="02000000000000000000" charset="-122"/>
            </a:endParaRPr>
          </a:p>
          <a:p>
            <a:pPr algn="l"/>
            <a:r>
              <a:rPr sz="1200" b="1">
                <a:solidFill>
                  <a:srgbClr val="002060"/>
                </a:solidFill>
                <a:highlight>
                  <a:srgbClr val="FF00FF"/>
                </a:highlight>
                <a:latin typeface="方正楷体简体" panose="02000000000000000000" charset="-122"/>
                <a:ea typeface="方正楷体简体" panose="02000000000000000000" charset="-122"/>
              </a:rPr>
              <a:t>XARD： 你是 100% 正确的，我现在明白了。正如您所说，在较小的 TF 上进行的交易是无效的，因为它们与较大的 TF 相对，正是这些交易让很多人感到困惑。不要误会我的意思，我使用 30m TF 上的 Orange ZZ 线作为我的主要 goto Bias 来查看更大的画面，但我无法帮助自己不想像在较小的 TF 上那样单独收集额外的 Pip$。毕竟，在较小的分形上执行相同的过程。将来我只会发布 30m 的有效交易。这应该停止混乱。</a:t>
            </a:r>
            <a:endParaRPr sz="1200" b="1">
              <a:solidFill>
                <a:srgbClr val="002060"/>
              </a:solidFill>
              <a:highlight>
                <a:srgbClr val="FF00FF"/>
              </a:highlight>
              <a:latin typeface="方正楷体简体" panose="02000000000000000000" charset="-122"/>
              <a:ea typeface="方正楷体简体" panose="02000000000000000000" charset="-122"/>
            </a:endParaRPr>
          </a:p>
          <a:p>
            <a:pPr algn="l"/>
            <a:endParaRPr sz="1200" b="1">
              <a:solidFill>
                <a:srgbClr val="002060"/>
              </a:solidFill>
              <a:highlight>
                <a:srgbClr val="00FFFF"/>
              </a:highlight>
              <a:latin typeface="方正楷体简体" panose="02000000000000000000" charset="-122"/>
              <a:ea typeface="方正楷体简体" panose="02000000000000000000" charset="-122"/>
            </a:endParaRPr>
          </a:p>
          <a:p>
            <a:pPr algn="l"/>
            <a:r>
              <a:rPr sz="1200" b="1">
                <a:solidFill>
                  <a:srgbClr val="002060"/>
                </a:solidFill>
                <a:highlight>
                  <a:srgbClr val="00FFFF"/>
                </a:highlight>
                <a:latin typeface="方正楷体简体" panose="02000000000000000000" charset="-122"/>
                <a:ea typeface="方正楷体简体" panose="02000000000000000000" charset="-122"/>
              </a:rPr>
              <a:t>xard777写道: ↑</a:t>
            </a:r>
            <a:endParaRPr sz="1200" b="1">
              <a:solidFill>
                <a:srgbClr val="002060"/>
              </a:solidFill>
              <a:highlight>
                <a:srgbClr val="00FFFF"/>
              </a:highlight>
              <a:latin typeface="方正楷体简体" panose="02000000000000000000" charset="-122"/>
              <a:ea typeface="方正楷体简体" panose="02000000000000000000" charset="-122"/>
            </a:endParaRPr>
          </a:p>
          <a:p>
            <a:pPr algn="l"/>
            <a:r>
              <a:rPr sz="1200" b="1">
                <a:solidFill>
                  <a:srgbClr val="002060"/>
                </a:solidFill>
                <a:highlight>
                  <a:srgbClr val="00FFFF"/>
                </a:highlight>
                <a:latin typeface="方正楷体简体" panose="02000000000000000000" charset="-122"/>
                <a:ea typeface="方正楷体简体" panose="02000000000000000000" charset="-122"/>
              </a:rPr>
              <a:t>2022 年 1 月 24 日星期一上午 9:33</a:t>
            </a:r>
            <a:endParaRPr sz="1200" b="1">
              <a:solidFill>
                <a:srgbClr val="002060"/>
              </a:solidFill>
              <a:highlight>
                <a:srgbClr val="00FFFF"/>
              </a:highlight>
              <a:latin typeface="方正楷体简体" panose="02000000000000000000" charset="-122"/>
              <a:ea typeface="方正楷体简体" panose="02000000000000000000" charset="-122"/>
            </a:endParaRPr>
          </a:p>
          <a:p>
            <a:pPr algn="l"/>
            <a:r>
              <a:rPr sz="1200" b="1">
                <a:solidFill>
                  <a:srgbClr val="002060"/>
                </a:solidFill>
                <a:highlight>
                  <a:srgbClr val="00FFFF"/>
                </a:highlight>
                <a:latin typeface="方正楷体简体" panose="02000000000000000000" charset="-122"/>
                <a:ea typeface="方正楷体简体" panose="02000000000000000000" charset="-122"/>
              </a:rPr>
              <a:t>我真的很喜欢其他人上传他们的想法和模板，因为我觉得这是前进的最佳方式。论坛上到处都是非常有才华的人，他们提出了很多改进的想法，我真该死，我怎么没看到，这让交易变得非常容易。</a:t>
            </a:r>
            <a:endParaRPr sz="1200" b="1">
              <a:solidFill>
                <a:srgbClr val="002060"/>
              </a:solidFill>
              <a:highlight>
                <a:srgbClr val="00FFFF"/>
              </a:highlight>
              <a:latin typeface="方正楷体简体" panose="02000000000000000000" charset="-122"/>
              <a:ea typeface="方正楷体简体" panose="02000000000000000000" charset="-122"/>
            </a:endParaRPr>
          </a:p>
          <a:p>
            <a:pPr algn="l"/>
            <a:r>
              <a:rPr sz="1200" b="1">
                <a:solidFill>
                  <a:srgbClr val="002060"/>
                </a:solidFill>
                <a:highlight>
                  <a:srgbClr val="00FFFF"/>
                </a:highlight>
                <a:latin typeface="方正楷体简体" panose="02000000000000000000" charset="-122"/>
                <a:ea typeface="方正楷体简体" panose="02000000000000000000" charset="-122"/>
              </a:rPr>
              <a:t>正是这个资源池造就了外汇站，所以我欢迎并鼓励每个人上传他们的想法并将其传播出去。</a:t>
            </a:r>
            <a:endParaRPr sz="1200" b="1">
              <a:solidFill>
                <a:srgbClr val="002060"/>
              </a:solidFill>
              <a:highlight>
                <a:srgbClr val="00FFFF"/>
              </a:highlight>
              <a:latin typeface="方正楷体简体" panose="02000000000000000000" charset="-122"/>
              <a:ea typeface="方正楷体简体" panose="02000000000000000000" charset="-122"/>
            </a:endParaRPr>
          </a:p>
          <a:p>
            <a:pPr algn="l"/>
            <a:r>
              <a:rPr sz="1200" b="1">
                <a:solidFill>
                  <a:srgbClr val="002060"/>
                </a:solidFill>
                <a:highlight>
                  <a:srgbClr val="00FFFF"/>
                </a:highlight>
                <a:latin typeface="方正楷体简体" panose="02000000000000000000" charset="-122"/>
                <a:ea typeface="方正楷体简体" panose="02000000000000000000" charset="-122"/>
              </a:rPr>
              <a:t>是的，有些人可能会把它拆开，但有时会有一些人会用它播下的种子并用它创造一些真正特别的东西，他们反过来会支付它并回馈社区。Xard777</a:t>
            </a:r>
            <a:endParaRPr sz="1200" b="1">
              <a:solidFill>
                <a:srgbClr val="002060"/>
              </a:solidFill>
              <a:highlight>
                <a:srgbClr val="00FFFF"/>
              </a:highlight>
              <a:latin typeface="方正楷体简体" panose="02000000000000000000" charset="-122"/>
              <a:ea typeface="方正楷体简体" panose="02000000000000000000" charset="-122"/>
            </a:endParaRPr>
          </a:p>
          <a:p>
            <a:pPr algn="l"/>
            <a:endParaRPr sz="1200" b="1">
              <a:solidFill>
                <a:srgbClr val="002060"/>
              </a:solidFill>
              <a:highlight>
                <a:srgbClr val="00FFFF"/>
              </a:highlight>
              <a:latin typeface="方正楷体简体" panose="02000000000000000000" charset="-122"/>
              <a:ea typeface="方正楷体简体" panose="02000000000000000000" charset="-122"/>
            </a:endParaRPr>
          </a:p>
          <a:p>
            <a:pPr algn="l"/>
            <a:r>
              <a:rPr sz="1200" b="1">
                <a:solidFill>
                  <a:schemeClr val="tx1"/>
                </a:solidFill>
                <a:highlight>
                  <a:srgbClr val="0000FF"/>
                </a:highlight>
                <a:latin typeface="方正楷体简体" panose="02000000000000000000" charset="-122"/>
                <a:ea typeface="方正楷体简体" panose="02000000000000000000" charset="-122"/>
              </a:rPr>
              <a:t>每当您进行交易时，请始终问自己……“我是在开盘线上方进行买入交易还是在开盘线下方进行卖出交易？ ”Xard777</a:t>
            </a:r>
            <a:endParaRPr sz="1200" b="1">
              <a:solidFill>
                <a:schemeClr val="tx1"/>
              </a:solidFill>
              <a:highlight>
                <a:srgbClr val="0000FF"/>
              </a:highlight>
              <a:latin typeface="方正楷体简体" panose="02000000000000000000" charset="-122"/>
              <a:ea typeface="方正楷体简体" panose="02000000000000000000" charset="-122"/>
            </a:endParaRPr>
          </a:p>
          <a:p>
            <a:pPr algn="l"/>
            <a:endParaRPr sz="1200" b="1">
              <a:solidFill>
                <a:schemeClr val="tx1"/>
              </a:solidFill>
              <a:highlight>
                <a:srgbClr val="0000FF"/>
              </a:highlight>
              <a:latin typeface="方正楷体简体" panose="02000000000000000000" charset="-122"/>
              <a:ea typeface="方正楷体简体" panose="02000000000000000000"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3" name="图片 2" descr="22"/>
          <p:cNvPicPr>
            <a:picLocks noChangeAspect="1"/>
          </p:cNvPicPr>
          <p:nvPr/>
        </p:nvPicPr>
        <p:blipFill>
          <a:blip r:embed="rId1"/>
          <a:stretch>
            <a:fillRect/>
          </a:stretch>
        </p:blipFill>
        <p:spPr>
          <a:xfrm>
            <a:off x="3228975" y="0"/>
            <a:ext cx="12191365" cy="6305550"/>
          </a:xfrm>
          <a:prstGeom prst="rect">
            <a:avLst/>
          </a:prstGeom>
        </p:spPr>
      </p:pic>
      <p:pic>
        <p:nvPicPr>
          <p:cNvPr id="6" name="图片 5" descr="22-1"/>
          <p:cNvPicPr>
            <a:picLocks noChangeAspect="1"/>
          </p:cNvPicPr>
          <p:nvPr/>
        </p:nvPicPr>
        <p:blipFill>
          <a:blip r:embed="rId2"/>
          <a:stretch>
            <a:fillRect/>
          </a:stretch>
        </p:blipFill>
        <p:spPr>
          <a:xfrm>
            <a:off x="0" y="0"/>
            <a:ext cx="4961890" cy="6257925"/>
          </a:xfrm>
          <a:prstGeom prst="rect">
            <a:avLst/>
          </a:prstGeom>
        </p:spPr>
      </p:pic>
      <p:sp>
        <p:nvSpPr>
          <p:cNvPr id="8" name="文本框 7"/>
          <p:cNvSpPr txBox="1"/>
          <p:nvPr/>
        </p:nvSpPr>
        <p:spPr>
          <a:xfrm>
            <a:off x="161925" y="6356350"/>
            <a:ext cx="530225" cy="368300"/>
          </a:xfrm>
          <a:prstGeom prst="rect">
            <a:avLst/>
          </a:prstGeom>
          <a:noFill/>
        </p:spPr>
        <p:txBody>
          <a:bodyPr wrap="none" rtlCol="0">
            <a:spAutoFit/>
          </a:bodyPr>
          <a:p>
            <a:r>
              <a:rPr lang="en-US" altLang="zh-CN"/>
              <a:t>P1=</a:t>
            </a:r>
            <a:endParaRPr lang="en-US" altLang="zh-CN"/>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23"/>
          <p:cNvPicPr>
            <a:picLocks noChangeAspect="1"/>
          </p:cNvPicPr>
          <p:nvPr/>
        </p:nvPicPr>
        <p:blipFill>
          <a:blip r:embed="rId1"/>
          <a:stretch>
            <a:fillRect/>
          </a:stretch>
        </p:blipFill>
        <p:spPr>
          <a:xfrm>
            <a:off x="0" y="110490"/>
            <a:ext cx="12192000" cy="3684905"/>
          </a:xfrm>
          <a:prstGeom prst="rect">
            <a:avLst/>
          </a:prstGeom>
        </p:spPr>
      </p:pic>
      <p:sp>
        <p:nvSpPr>
          <p:cNvPr id="3" name="文本框 2"/>
          <p:cNvSpPr txBox="1"/>
          <p:nvPr/>
        </p:nvSpPr>
        <p:spPr>
          <a:xfrm>
            <a:off x="0" y="3869055"/>
            <a:ext cx="12192635" cy="1783715"/>
          </a:xfrm>
          <a:prstGeom prst="rect">
            <a:avLst/>
          </a:prstGeom>
          <a:noFill/>
        </p:spPr>
        <p:txBody>
          <a:bodyPr wrap="square" rtlCol="0">
            <a:spAutoFit/>
          </a:bodyPr>
          <a:p>
            <a:r>
              <a:rPr lang="en-US" altLang="zh-CN" sz="1400" b="1" u="sng">
                <a:solidFill>
                  <a:srgbClr val="C00000"/>
                </a:solidFill>
                <a:latin typeface="方正楷体简体" panose="02000000000000000000" charset="-122"/>
                <a:ea typeface="方正楷体简体" panose="02000000000000000000" charset="-122"/>
              </a:rPr>
              <a:t>(1)P5=</a:t>
            </a:r>
            <a:r>
              <a:rPr lang="zh-CN" altLang="en-US" sz="1200" b="1" u="sng">
                <a:solidFill>
                  <a:srgbClr val="7030A0"/>
                </a:solidFill>
                <a:latin typeface="方正楷体简体" panose="02000000000000000000" charset="-122"/>
                <a:ea typeface="方正楷体简体" panose="02000000000000000000" charset="-122"/>
              </a:rPr>
              <a:t>大家好，很抱歉有一段时间没来这里，但我想我应该快速发布一下我一直在做的事情。我一直在全职研究一种旧的外汇策略，我正在重新审视它，并添加我多年来学到的东西。基本上，我的观景台由一个 1 小时的画布组成，我在该画布上放置了更高的 4 小时转折点，并希望在 1 小时通道内使用较小的 15 分钟转折点进行一系列复合交易，直到遇到下一个 4 小时转折点。我不习惯这种类型的交易，所以我不得不调整自己的习惯并将自己应用于这种策略。我喜欢它的地方在于复合的能力，我一直相信这是在外汇中赚大钱的唯一途径。我仍在研究这个策略，但一旦我解决了所有的问题，我会很乐意把它贴在这里供大家阅读。毫无疑问，这需要几个月的时间，但我相信等待是值得的。</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与此同时，这里有一张黄金的 1 小时图表，希望它能让您了解我在说什么。此外，在蓝色通道之外添加了今天的有效买入交易。从理论上讲，我不会接受之前的白色标记交易，因为它们不在蓝线上，而且价格可能会进一步下跌以触及蓝线（确实如此）。此外，实际上在通道线上进行的连续交易往往永远不会超过该线，因此与不在线上进行的交易不同，交易的风险很小。此外，这种策略的美妙之处在于，当您进入交易的最高或最低位置时，您可以获得最大的移动（值得深思）。请注意，我不会每天都发布，一旦我有一个完整的工作策略，我就会发布。所有最好的Xard777</a:t>
            </a:r>
            <a:endParaRPr lang="zh-CN" altLang="en-US" sz="1200" b="1" u="sng">
              <a:solidFill>
                <a:srgbClr val="7030A0"/>
              </a:solidFill>
              <a:latin typeface="方正楷体简体" panose="02000000000000000000" charset="-122"/>
              <a:ea typeface="方正楷体简体" panose="02000000000000000000" charset="-122"/>
            </a:endParaRPr>
          </a:p>
          <a:p>
            <a:endParaRPr lang="zh-CN" altLang="en-US" sz="1200" b="1" u="sng">
              <a:solidFill>
                <a:srgbClr val="7030A0"/>
              </a:solidFill>
              <a:latin typeface="方正楷体简体" panose="02000000000000000000" charset="-122"/>
              <a:ea typeface="方正楷体简体" panose="02000000000000000000"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24"/>
          <p:cNvPicPr>
            <a:picLocks noChangeAspect="1"/>
          </p:cNvPicPr>
          <p:nvPr/>
        </p:nvPicPr>
        <p:blipFill>
          <a:blip r:embed="rId1"/>
          <a:stretch>
            <a:fillRect/>
          </a:stretch>
        </p:blipFill>
        <p:spPr>
          <a:xfrm>
            <a:off x="0" y="0"/>
            <a:ext cx="12192000" cy="4171315"/>
          </a:xfrm>
          <a:prstGeom prst="rect">
            <a:avLst/>
          </a:prstGeom>
        </p:spPr>
      </p:pic>
      <p:sp>
        <p:nvSpPr>
          <p:cNvPr id="3" name="文本框 2"/>
          <p:cNvSpPr txBox="1"/>
          <p:nvPr/>
        </p:nvSpPr>
        <p:spPr>
          <a:xfrm>
            <a:off x="0" y="4171315"/>
            <a:ext cx="12192000" cy="829945"/>
          </a:xfrm>
          <a:prstGeom prst="rect">
            <a:avLst/>
          </a:prstGeom>
          <a:noFill/>
        </p:spPr>
        <p:txBody>
          <a:bodyPr wrap="square" rtlCol="0">
            <a:spAutoFit/>
          </a:bodyPr>
          <a:p>
            <a:pPr algn="l"/>
            <a:r>
              <a:rPr lang="en-US" altLang="zh-CN" sz="1200" b="1">
                <a:solidFill>
                  <a:srgbClr val="C00000"/>
                </a:solidFill>
                <a:latin typeface="方正楷体简体" panose="02000000000000000000" charset="-122"/>
                <a:ea typeface="方正楷体简体" panose="02000000000000000000" charset="-122"/>
                <a:cs typeface="方正楷体简体" panose="02000000000000000000" charset="-122"/>
              </a:rPr>
              <a:t>(1)P5=</a:t>
            </a:r>
            <a:r>
              <a:rPr lang="zh-CN" altLang="en-US" sz="1200" b="1">
                <a:solidFill>
                  <a:srgbClr val="C00000"/>
                </a:solidFill>
                <a:latin typeface="方正楷体简体" panose="02000000000000000000" charset="-122"/>
                <a:ea typeface="方正楷体简体" panose="02000000000000000000" charset="-122"/>
                <a:cs typeface="方正楷体简体" panose="02000000000000000000" charset="-122"/>
              </a:rPr>
              <a:t>PS 选择模板后，更改时间范围（比如 30 分钟然后回到 1 小时），图表应显示 OK。</a:t>
            </a:r>
            <a:endParaRPr lang="zh-CN" altLang="en-US" sz="12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rPr>
              <a:t>(2)</a:t>
            </a:r>
            <a:r>
              <a:rPr lang="en-US" altLang="zh-CN" sz="1200" b="1">
                <a:solidFill>
                  <a:srgbClr val="C00000"/>
                </a:solidFill>
                <a:latin typeface="方正楷体简体" panose="02000000000000000000" charset="-122"/>
                <a:ea typeface="方正楷体简体" panose="02000000000000000000" charset="-122"/>
                <a:cs typeface="方正楷体简体" panose="02000000000000000000" charset="-122"/>
                <a:sym typeface="+mn-ea"/>
              </a:rPr>
              <a:t>P6=</a:t>
            </a:r>
            <a:r>
              <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rPr>
              <a:t>设置，这将直观地向您显示趋势的方向（包括白人 Semafors 的任何主要回调）。希望这可以帮助。输入菜单中有更多选项，但现在，我选择只是简化交易过程。理想情况下，您正在寻找从蓝底 Semafor到Red Top Semafor的交易，并在给定箭头处添加额外的条目。我已经包含了一个额外的模板，它将显示我所描述的背景。所有最好的Xard777</a:t>
            </a:r>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FX-18"/>
          <p:cNvPicPr>
            <a:picLocks noChangeAspect="1"/>
          </p:cNvPicPr>
          <p:nvPr/>
        </p:nvPicPr>
        <p:blipFill>
          <a:blip r:embed="rId1"/>
          <a:stretch>
            <a:fillRect/>
          </a:stretch>
        </p:blipFill>
        <p:spPr>
          <a:xfrm>
            <a:off x="0" y="0"/>
            <a:ext cx="12192000" cy="3445510"/>
          </a:xfrm>
          <a:prstGeom prst="rect">
            <a:avLst/>
          </a:prstGeom>
        </p:spPr>
      </p:pic>
      <p:sp>
        <p:nvSpPr>
          <p:cNvPr id="3" name="文本框 2"/>
          <p:cNvSpPr txBox="1"/>
          <p:nvPr/>
        </p:nvSpPr>
        <p:spPr>
          <a:xfrm>
            <a:off x="109855" y="3445510"/>
            <a:ext cx="11971655" cy="2306955"/>
          </a:xfrm>
          <a:prstGeom prst="rect">
            <a:avLst/>
          </a:prstGeom>
          <a:noFill/>
        </p:spPr>
        <p:txBody>
          <a:bodyPr wrap="square" rtlCol="0">
            <a:spAutoFit/>
          </a:bodyPr>
          <a:p>
            <a:pPr algn="l"/>
            <a:r>
              <a:rPr lang="en-US" altLang="zh-CN" sz="1200" b="1">
                <a:solidFill>
                  <a:srgbClr val="7030A0"/>
                </a:solidFill>
                <a:latin typeface="方正楷体简体" panose="02000000000000000000" charset="-122"/>
                <a:ea typeface="方正楷体简体" panose="02000000000000000000" charset="-122"/>
                <a:cs typeface="方正楷体简体" panose="02000000000000000000" charset="-122"/>
              </a:rPr>
              <a:t>P7=</a:t>
            </a:r>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因此，在 FX18 中，要显示买入，价格线必须在....</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1) 高于每日开盘线</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2) 高于信号线（它不在封闭的图片中，因此是等待信号）</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3) 和金带必须是蓝色</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希望这能澄清您的疑问所有最好的Xard777</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sym typeface="+mn-ea"/>
              </a:rPr>
              <a:t>P8=</a:t>
            </a:r>
            <a:r>
              <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rPr>
              <a:t>好的，在游戏中添加了 ADR%。像往常一样，您可以从输入菜单中关闭您不想要的各种选项。我已将其设为每日开盘线以外的定向交易。</a:t>
            </a:r>
            <a:endPar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rPr>
              <a:t>基本游戏规则...（非火箭科学版）</a:t>
            </a:r>
            <a:endPar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rPr>
              <a:t>如果价格高于每日开盘线，那么您只能交易蓝色 BUY UP 蜡烛。</a:t>
            </a:r>
            <a:endPar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rPr>
              <a:t>如果您在买入交易并且出现粉红色蜡烛，则立即关闭交易（没有如果，没有但是）。</a:t>
            </a:r>
            <a:endPar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rPr>
              <a:t>如果价格低于每日开盘线，那么您只交易 PINK SELL DOWN 蜡烛。</a:t>
            </a:r>
            <a:endPar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rPr>
              <a:t>如果您正在进行卖出交易并且出现蓝色蜡烛，则立即关闭交易（没有如果，没有但是）。</a:t>
            </a:r>
            <a:endPar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rPr>
              <a:t>所有最好的Xard777</a:t>
            </a:r>
            <a:endParaRPr lang="zh-CN" altLang="en-US" sz="1200" b="1" u="sng">
              <a:solidFill>
                <a:schemeClr val="accent6">
                  <a:lumMod val="50000"/>
                </a:schemeClr>
              </a:solidFill>
              <a:latin typeface="方正楷体简体" panose="02000000000000000000" charset="-122"/>
              <a:ea typeface="方正楷体简体" panose="02000000000000000000" charset="-122"/>
              <a:cs typeface="方正楷体简体" panose="02000000000000000000"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Latest Setup"/>
          <p:cNvPicPr>
            <a:picLocks noChangeAspect="1"/>
          </p:cNvPicPr>
          <p:nvPr/>
        </p:nvPicPr>
        <p:blipFill>
          <a:blip r:embed="rId1"/>
          <a:stretch>
            <a:fillRect/>
          </a:stretch>
        </p:blipFill>
        <p:spPr>
          <a:xfrm>
            <a:off x="0" y="0"/>
            <a:ext cx="12192000" cy="3366770"/>
          </a:xfrm>
          <a:prstGeom prst="rect">
            <a:avLst/>
          </a:prstGeom>
        </p:spPr>
      </p:pic>
      <p:sp>
        <p:nvSpPr>
          <p:cNvPr id="3" name="文本框 2"/>
          <p:cNvSpPr txBox="1"/>
          <p:nvPr/>
        </p:nvSpPr>
        <p:spPr>
          <a:xfrm>
            <a:off x="-635" y="3629660"/>
            <a:ext cx="12193270" cy="2306955"/>
          </a:xfrm>
          <a:prstGeom prst="rect">
            <a:avLst/>
          </a:prstGeom>
          <a:noFill/>
        </p:spPr>
        <p:txBody>
          <a:bodyPr wrap="square" rtlCol="0">
            <a:spAutoFit/>
          </a:bodyPr>
          <a:p>
            <a:r>
              <a:rPr lang="en-US" altLang="zh-CN" sz="1200" b="1" u="sng">
                <a:solidFill>
                  <a:srgbClr val="7030A0"/>
                </a:solidFill>
                <a:latin typeface="方正楷体简体" panose="02000000000000000000" charset="-122"/>
                <a:ea typeface="方正楷体简体" panose="02000000000000000000" charset="-122"/>
              </a:rPr>
              <a:t>P=9</a:t>
            </a:r>
            <a:r>
              <a:rPr lang="zh-CN" altLang="en-US" sz="1200" b="1" u="sng">
                <a:solidFill>
                  <a:srgbClr val="7030A0"/>
                </a:solidFill>
                <a:latin typeface="方正楷体简体" panose="02000000000000000000" charset="-122"/>
                <a:ea typeface="方正楷体简体" panose="02000000000000000000" charset="-122"/>
              </a:rPr>
              <a:t>好的，这是更新...享受！交通信号灯上买入信号的所有最佳</a:t>
            </a:r>
            <a:r>
              <a:rPr lang="en-US" altLang="zh-CN" sz="1200" b="1" u="sng">
                <a:solidFill>
                  <a:srgbClr val="7030A0"/>
                </a:solidFill>
                <a:latin typeface="方正楷体简体" panose="02000000000000000000" charset="-122"/>
                <a:ea typeface="方正楷体简体" panose="02000000000000000000" charset="-122"/>
              </a:rPr>
              <a:t>    </a:t>
            </a:r>
            <a:r>
              <a:rPr lang="zh-CN" altLang="en-US" sz="1200" b="1" u="sng">
                <a:solidFill>
                  <a:srgbClr val="7030A0"/>
                </a:solidFill>
                <a:latin typeface="方正楷体简体" panose="02000000000000000000" charset="-122"/>
                <a:ea typeface="方正楷体简体" panose="02000000000000000000" charset="-122"/>
              </a:rPr>
              <a:t>Xard777</a:t>
            </a:r>
            <a:r>
              <a:rPr lang="en-US" altLang="zh-CN" sz="1200" b="1" u="sng">
                <a:solidFill>
                  <a:srgbClr val="7030A0"/>
                </a:solidFill>
                <a:highlight>
                  <a:srgbClr val="FFFF00"/>
                </a:highlight>
                <a:latin typeface="方正楷体简体" panose="02000000000000000000" charset="-122"/>
                <a:ea typeface="方正楷体简体" panose="02000000000000000000" charset="-122"/>
              </a:rPr>
              <a:t>[XARDFX-37 SETUP ]</a:t>
            </a:r>
            <a:endParaRPr lang="zh-CN" altLang="en-US" sz="1200" b="1" u="sng">
              <a:solidFill>
                <a:srgbClr val="7030A0"/>
              </a:solidFill>
              <a:highlight>
                <a:srgbClr val="FFFF00"/>
              </a:highlight>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标准</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1) TMA 通道下方的蓝色 Histo Bar</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2) 蓝色趋势线</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3) 子窗口中的 CCI 趋势线 在零线上方。</a:t>
            </a:r>
            <a:endParaRPr lang="zh-CN" altLang="en-US" sz="1200" b="1" u="sng">
              <a:solidFill>
                <a:srgbClr val="7030A0"/>
              </a:solidFill>
              <a:latin typeface="方正楷体简体" panose="02000000000000000000" charset="-122"/>
              <a:ea typeface="方正楷体简体" panose="02000000000000000000" charset="-122"/>
            </a:endParaRPr>
          </a:p>
          <a:p>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红绿灯上卖出信号的标准</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1) TMA 通道上方的粉红色 Histo Bar。</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2) 粉色趋势线。</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3）子窗口中的CCI趋势线在零线下方。</a:t>
            </a:r>
            <a:endParaRPr lang="zh-CN" altLang="en-US" sz="1200" b="1" u="sng">
              <a:solidFill>
                <a:srgbClr val="7030A0"/>
              </a:solidFill>
              <a:latin typeface="方正楷体简体" panose="02000000000000000000" charset="-122"/>
              <a:ea typeface="方正楷体简体" panose="02000000000000000000" charset="-122"/>
            </a:endParaRPr>
          </a:p>
          <a:p>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如果所有三个都没有匹配，那么我们有一个等待信号。</a:t>
            </a:r>
            <a:endParaRPr lang="zh-CN" altLang="en-US" sz="1200" b="1" u="sng">
              <a:solidFill>
                <a:srgbClr val="7030A0"/>
              </a:solidFill>
              <a:latin typeface="方正楷体简体" panose="02000000000000000000" charset="-122"/>
              <a:ea typeface="方正楷体简体" panose="02000000000000000000"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FX-39 SETUP"/>
          <p:cNvPicPr>
            <a:picLocks noChangeAspect="1"/>
          </p:cNvPicPr>
          <p:nvPr/>
        </p:nvPicPr>
        <p:blipFill>
          <a:blip r:embed="rId1"/>
          <a:stretch>
            <a:fillRect/>
          </a:stretch>
        </p:blipFill>
        <p:spPr>
          <a:xfrm>
            <a:off x="635" y="0"/>
            <a:ext cx="12191365" cy="3390900"/>
          </a:xfrm>
          <a:prstGeom prst="rect">
            <a:avLst/>
          </a:prstGeom>
        </p:spPr>
      </p:pic>
      <p:sp>
        <p:nvSpPr>
          <p:cNvPr id="3" name="文本框 2"/>
          <p:cNvSpPr txBox="1"/>
          <p:nvPr/>
        </p:nvSpPr>
        <p:spPr>
          <a:xfrm>
            <a:off x="66040" y="3390900"/>
            <a:ext cx="2583815" cy="368300"/>
          </a:xfrm>
          <a:prstGeom prst="rect">
            <a:avLst/>
          </a:prstGeom>
          <a:noFill/>
        </p:spPr>
        <p:txBody>
          <a:bodyPr wrap="none" rtlCol="0">
            <a:spAutoFit/>
          </a:bodyPr>
          <a:p>
            <a:pPr algn="l"/>
            <a:r>
              <a:rPr lang="en-US" altLang="zh-CN"/>
              <a:t>P=12     </a:t>
            </a:r>
            <a:r>
              <a:rPr lang="zh-CN" altLang="en-US"/>
              <a:t>XARDFX-39 SETUP</a:t>
            </a: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Classic intraday move"/>
          <p:cNvPicPr>
            <a:picLocks noChangeAspect="1"/>
          </p:cNvPicPr>
          <p:nvPr/>
        </p:nvPicPr>
        <p:blipFill>
          <a:blip r:embed="rId1"/>
          <a:stretch>
            <a:fillRect/>
          </a:stretch>
        </p:blipFill>
        <p:spPr>
          <a:xfrm>
            <a:off x="635" y="0"/>
            <a:ext cx="12191365" cy="4194175"/>
          </a:xfrm>
          <a:prstGeom prst="rect">
            <a:avLst/>
          </a:prstGeom>
        </p:spPr>
      </p:pic>
      <p:sp>
        <p:nvSpPr>
          <p:cNvPr id="6" name="文本框 5"/>
          <p:cNvSpPr txBox="1"/>
          <p:nvPr/>
        </p:nvSpPr>
        <p:spPr>
          <a:xfrm>
            <a:off x="1270" y="4338955"/>
            <a:ext cx="12190095" cy="1938020"/>
          </a:xfrm>
          <a:prstGeom prst="rect">
            <a:avLst/>
          </a:prstGeom>
          <a:noFill/>
        </p:spPr>
        <p:txBody>
          <a:bodyPr wrap="square" rtlCol="0">
            <a:spAutoFit/>
          </a:bodyPr>
          <a:p>
            <a:r>
              <a:rPr lang="zh-CN" altLang="en-US" sz="1200" b="1" u="sng">
                <a:solidFill>
                  <a:srgbClr val="7030A0"/>
                </a:solidFill>
                <a:latin typeface="方正楷体简体" panose="02000000000000000000" charset="-122"/>
                <a:ea typeface="方正楷体简体" panose="02000000000000000000" charset="-122"/>
              </a:rPr>
              <a:t>经典盘中</a:t>
            </a:r>
            <a:r>
              <a:rPr lang="en-US" altLang="zh-CN" sz="1200" b="1" u="sng">
                <a:solidFill>
                  <a:srgbClr val="7030A0"/>
                </a:solidFill>
                <a:latin typeface="方正楷体简体" panose="02000000000000000000" charset="-122"/>
                <a:ea typeface="方正楷体简体" panose="02000000000000000000" charset="-122"/>
              </a:rPr>
              <a:t>=</a:t>
            </a:r>
            <a:r>
              <a:rPr lang="en-US" altLang="zh-CN" sz="1200" b="1" u="sng">
                <a:solidFill>
                  <a:srgbClr val="C00000"/>
                </a:solidFill>
                <a:latin typeface="方正楷体简体" panose="02000000000000000000" charset="-122"/>
                <a:ea typeface="方正楷体简体" panose="02000000000000000000" charset="-122"/>
              </a:rPr>
              <a:t>P=15</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走势 我们在 OpenPos UP 线上有一个不错的走势。</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当价格越过该线时，我们看到 TMA Histo/Ribbon 线显示为蓝色（向上移动）。CCI Histo 也是蓝色的（向上移动）。我们有一条穿过趋势线的蓝色（向上移动）价格线。</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舞台已经搭建好，一切都为向上移动做好了准备。正如我在之前的一篇文章中所说，我们只想简单地从骨头上取下一些肉（预订 Pip$，Get Out），然后让其他人为剩下的东西而战。是的，价格很可能会继续达到 100% ADR（甚至更高）。</a:t>
            </a:r>
            <a:r>
              <a:rPr lang="zh-CN" altLang="en-US" sz="1200" b="1" u="sng">
                <a:solidFill>
                  <a:srgbClr val="C00000"/>
                </a:solidFill>
                <a:latin typeface="方正楷体简体" panose="02000000000000000000" charset="-122"/>
                <a:ea typeface="方正楷体简体" panose="02000000000000000000" charset="-122"/>
              </a:rPr>
              <a:t>我们的第一目标是获得正确的盘中方向并始终如一地预定 Pip$。</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GBPAUD ADR = 187（如信息框所示）OpenPos 线默认设置为偏离 ADR 10%（在这种情况下是 18.7 Pip 偏离 OPEN 线）我们的目标线 61.65% ADR = 115.66 偏离 OPEN 线 (187*0.6185)离开 10% OpenPos 从 OPEN 线移动会给我们 (115.66-18.7) 96.96 Pip$ 的利润更简单的方法是将 ADR 乘以 0.5185 或 51.85%，这将为您提供从 OpenPos 线到 61.85 的 Pip$ 数量% ADR 行。所以 187 ADR x 0.5185 = 96.96 Pip$ 从 OpenPos 线进入 61.85% ADR 线的利润。96.96 点四舍五入到零小数位将给我们 97 点$（如图表上的信息框所示）。</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所有最好的</a:t>
            </a:r>
            <a:r>
              <a:rPr lang="en-US" altLang="zh-CN" sz="1200" b="1" u="sng">
                <a:solidFill>
                  <a:srgbClr val="7030A0"/>
                </a:solidFill>
                <a:highlight>
                  <a:srgbClr val="FFFF00"/>
                </a:highlight>
                <a:latin typeface="方正楷体简体" panose="02000000000000000000" charset="-122"/>
                <a:ea typeface="方正楷体简体" panose="02000000000000000000" charset="-122"/>
              </a:rPr>
              <a:t>[以下是您可以从 OpenPos UP（蓝线）买入和从 OpenPos DN（粉线）卖出的示例。]</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Xard777</a:t>
            </a:r>
            <a:endParaRPr lang="zh-CN" altLang="en-US" sz="1200" b="1" u="sng">
              <a:solidFill>
                <a:srgbClr val="7030A0"/>
              </a:solidFill>
              <a:latin typeface="方正楷体简体" panose="02000000000000000000" charset="-122"/>
              <a:ea typeface="方正楷体简体" panose="02000000000000000000"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102235"/>
            <a:ext cx="12191365" cy="2553335"/>
          </a:xfrm>
          <a:prstGeom prst="rect">
            <a:avLst/>
          </a:prstGeom>
          <a:noFill/>
        </p:spPr>
        <p:txBody>
          <a:bodyPr wrap="square" rtlCol="0">
            <a:spAutoFit/>
          </a:bodyPr>
          <a:p>
            <a:r>
              <a:rPr lang="zh-CN" altLang="en-US" sz="1000" b="1">
                <a:solidFill>
                  <a:srgbClr val="7030A0"/>
                </a:solidFill>
                <a:latin typeface="方正楷体简体" panose="02000000000000000000" charset="-122"/>
                <a:ea typeface="方正楷体简体" panose="02000000000000000000" charset="-122"/>
              </a:rPr>
              <a:t>XARD：平均每日范围 ( ADRavg ) 是根据这个公式计算得出的 ...第 10 天加上第 20 天的 ADR，将这个总数字除以 4，得到该时期的平均 ADRavg。 使用范围作为利润目标的指南</a:t>
            </a:r>
            <a:endParaRPr lang="zh-CN" altLang="en-US" sz="1000" b="1">
              <a:solidFill>
                <a:srgbClr val="7030A0"/>
              </a:solidFill>
              <a:latin typeface="方正楷体简体" panose="02000000000000000000" charset="-122"/>
              <a:ea typeface="方正楷体简体" panose="02000000000000000000" charset="-122"/>
            </a:endParaRPr>
          </a:p>
          <a:p>
            <a:r>
              <a:rPr lang="zh-CN" altLang="en-US" sz="1000" b="1">
                <a:solidFill>
                  <a:srgbClr val="7030A0"/>
                </a:solidFill>
                <a:latin typeface="方正楷体简体" panose="02000000000000000000" charset="-122"/>
                <a:ea typeface="方正楷体简体" panose="02000000000000000000" charset="-122"/>
              </a:rPr>
              <a:t>使用该范围作为利润目标的指导将允许您持有头寸并在市场到达该位置时衡量市场的反应。如果它继续，你可以持有。如果它显示出疲惫的迹象怎么办？您可以确定该特定货币/指数的交易量已经在通常水平附近枯竭。该策略还可以让您更清晰地计算进入市场的机会。如果您看到该货币对/指数已经在其大部分范围内运行，您可能会重新考虑此时进入市场，因为担心市场会从高点/低点修正和回撤。这也将使您免于损失交易和点数。熟悉此概念的最佳方法是将其应用到您的图表和练习中。（大多数交易概念都是如此。）当您将这些区域用作利润目标时，请注意这些区域发生的反应。请记住，这应该是进入决策过程的一部分，而不是简单的“进入这里”方法。将平均每日范围纯粹用于利润目标。不要试图把它塞进每一个可能的交易场景中。几周后，您将开始看到每日范围的力量和有效性，但只有在正确使用的情况下！</a:t>
            </a:r>
            <a:endParaRPr lang="zh-CN" altLang="en-US" sz="1000" b="1">
              <a:solidFill>
                <a:srgbClr val="7030A0"/>
              </a:solidFill>
              <a:latin typeface="方正楷体简体" panose="02000000000000000000" charset="-122"/>
              <a:ea typeface="方正楷体简体" panose="02000000000000000000" charset="-122"/>
            </a:endParaRPr>
          </a:p>
          <a:p>
            <a:endParaRPr lang="zh-CN" altLang="en-US" sz="1000" b="1">
              <a:solidFill>
                <a:srgbClr val="7030A0"/>
              </a:solidFill>
              <a:latin typeface="方正楷体简体" panose="02000000000000000000" charset="-122"/>
              <a:ea typeface="方正楷体简体" panose="02000000000000000000" charset="-122"/>
            </a:endParaRPr>
          </a:p>
          <a:p>
            <a:r>
              <a:rPr lang="zh-CN" altLang="en-US" sz="1000" b="1">
                <a:solidFill>
                  <a:srgbClr val="7030A0"/>
                </a:solidFill>
                <a:highlight>
                  <a:srgbClr val="00FF00"/>
                </a:highlight>
                <a:latin typeface="方正楷体简体" panose="02000000000000000000" charset="-122"/>
                <a:ea typeface="方正楷体简体" panose="02000000000000000000" charset="-122"/>
              </a:rPr>
              <a:t>xard777写道: ↑2022 年 2 月 5 日星期六 1:57 上午</a:t>
            </a:r>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a:p>
            <a:r>
              <a:rPr lang="zh-CN" altLang="en-US" sz="1000" b="1">
                <a:solidFill>
                  <a:srgbClr val="7030A0"/>
                </a:solidFill>
                <a:highlight>
                  <a:srgbClr val="00FF00"/>
                </a:highlight>
                <a:latin typeface="方正楷体简体" panose="02000000000000000000" charset="-122"/>
                <a:ea typeface="方正楷体简体" panose="02000000000000000000" charset="-122"/>
              </a:rPr>
              <a:t>你不需要贪婪地追逐每一笔交易。慢慢来，一点一点地挑选它们。最后，一切都会加起来。祝大家周末愉快。Xard777</a:t>
            </a:r>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a:p>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a:p>
            <a:r>
              <a:rPr lang="zh-CN" altLang="en-US" sz="1000" b="1">
                <a:solidFill>
                  <a:srgbClr val="7030A0"/>
                </a:solidFill>
                <a:highlight>
                  <a:srgbClr val="00FF00"/>
                </a:highlight>
                <a:latin typeface="方正楷体简体" panose="02000000000000000000" charset="-122"/>
                <a:ea typeface="方正楷体简体" panose="02000000000000000000" charset="-122"/>
              </a:rPr>
              <a:t>这是一个简单的交易策略，展示了您的交易世界的自上而下的视图。保持简单，看方向，不要贪婪，最重要的是，预定 Pip$。Xard777</a:t>
            </a:r>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a:p>
            <a:r>
              <a:rPr lang="en-US" altLang="zh-CN" sz="1000" b="1">
                <a:solidFill>
                  <a:srgbClr val="7030A0"/>
                </a:solidFill>
                <a:highlight>
                  <a:srgbClr val="00FF00"/>
                </a:highlight>
                <a:latin typeface="方正楷体简体" panose="02000000000000000000" charset="-122"/>
                <a:ea typeface="方正楷体简体" panose="02000000000000000000" charset="-122"/>
              </a:rPr>
              <a:t>P945=</a:t>
            </a:r>
            <a:endParaRPr lang="en-US" altLang="zh-CN" sz="1000" b="1">
              <a:solidFill>
                <a:srgbClr val="7030A0"/>
              </a:solidFill>
              <a:highlight>
                <a:srgbClr val="00FF00"/>
              </a:highlight>
              <a:latin typeface="方正楷体简体" panose="02000000000000000000" charset="-122"/>
              <a:ea typeface="方正楷体简体" panose="02000000000000000000" charset="-122"/>
            </a:endParaRPr>
          </a:p>
          <a:p>
            <a:r>
              <a:rPr lang="zh-CN" altLang="en-US" sz="1000" b="1">
                <a:solidFill>
                  <a:srgbClr val="7030A0"/>
                </a:solidFill>
                <a:highlight>
                  <a:srgbClr val="00FF00"/>
                </a:highlight>
                <a:latin typeface="方正楷体简体" panose="02000000000000000000" charset="-122"/>
                <a:ea typeface="方正楷体简体" panose="02000000000000000000" charset="-122"/>
              </a:rPr>
              <a:t>我打算在圣诞节那天发布它，但为什么要等……</a:t>
            </a:r>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a:p>
            <a:r>
              <a:rPr lang="zh-CN" altLang="en-US" sz="1000" b="1">
                <a:solidFill>
                  <a:srgbClr val="7030A0"/>
                </a:solidFill>
                <a:highlight>
                  <a:srgbClr val="00FF00"/>
                </a:highlight>
                <a:latin typeface="方正楷体简体" panose="02000000000000000000" charset="-122"/>
                <a:ea typeface="方正楷体简体" panose="02000000000000000000" charset="-122"/>
              </a:rPr>
              <a:t>白色 ZZ 线现在显示来自前一个 TF 的橙色线（即在 15m TF 上，白色 ZZ 线显示橙色线在 5m TF 上的位置）。图表左上角的符号采用颜色编码，以显示何时高于或低于每日开盘价。</a:t>
            </a:r>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a:p>
            <a:r>
              <a:rPr lang="zh-CN" altLang="en-US" sz="1000" b="1">
                <a:solidFill>
                  <a:srgbClr val="7030A0"/>
                </a:solidFill>
                <a:highlight>
                  <a:srgbClr val="00FF00"/>
                </a:highlight>
                <a:latin typeface="方正楷体简体" panose="02000000000000000000" charset="-122"/>
                <a:ea typeface="方正楷体简体" panose="02000000000000000000" charset="-122"/>
              </a:rPr>
              <a:t>考虑在每日开盘价之上买入交易考虑在每日开盘价之下卖出交易。FIBO indy 过去是在 White ZZ 线之外计算的，现在它在 Orange ZZ 线之外。</a:t>
            </a:r>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a:p>
            <a:r>
              <a:rPr lang="zh-CN" altLang="en-US" sz="1000" b="1">
                <a:solidFill>
                  <a:srgbClr val="7030A0"/>
                </a:solidFill>
                <a:highlight>
                  <a:srgbClr val="00FF00"/>
                </a:highlight>
                <a:latin typeface="方正楷体简体" panose="02000000000000000000" charset="-122"/>
                <a:ea typeface="方正楷体简体" panose="02000000000000000000" charset="-122"/>
              </a:rPr>
              <a:t>我还更新并添加了 XARDFX-48x indy 以及它自己的模板（一些交易者仍然喜欢使用它）。在有人要求 TMA 重新绘制/重新计算之前，我每 5 分钟自动刷新一次图表，因此 5m TF 及以上它会自行更新:-)享受！XARD777XU v11 安装 rel-20211209.zip</a:t>
            </a:r>
            <a:endParaRPr lang="zh-CN" altLang="en-US" sz="1000" b="1">
              <a:solidFill>
                <a:srgbClr val="7030A0"/>
              </a:solidFill>
              <a:highlight>
                <a:srgbClr val="00FF00"/>
              </a:highlight>
              <a:latin typeface="方正楷体简体" panose="02000000000000000000" charset="-122"/>
              <a:ea typeface="方正楷体简体" panose="02000000000000000000" charset="-122"/>
            </a:endParaRPr>
          </a:p>
        </p:txBody>
      </p:sp>
      <p:pic>
        <p:nvPicPr>
          <p:cNvPr id="6" name="图片 5" descr="XARD-1"/>
          <p:cNvPicPr>
            <a:picLocks noChangeAspect="1"/>
          </p:cNvPicPr>
          <p:nvPr/>
        </p:nvPicPr>
        <p:blipFill>
          <a:blip r:embed="rId1"/>
          <a:stretch>
            <a:fillRect/>
          </a:stretch>
        </p:blipFill>
        <p:spPr>
          <a:xfrm>
            <a:off x="120015" y="2712720"/>
            <a:ext cx="1428750" cy="3013075"/>
          </a:xfrm>
          <a:prstGeom prst="rect">
            <a:avLst/>
          </a:prstGeom>
        </p:spPr>
      </p:pic>
      <p:sp>
        <p:nvSpPr>
          <p:cNvPr id="7" name="文本框 6"/>
          <p:cNvSpPr txBox="1"/>
          <p:nvPr/>
        </p:nvSpPr>
        <p:spPr>
          <a:xfrm>
            <a:off x="1647825" y="2958465"/>
            <a:ext cx="9154160" cy="1198880"/>
          </a:xfrm>
          <a:prstGeom prst="rect">
            <a:avLst/>
          </a:prstGeom>
          <a:noFill/>
        </p:spPr>
        <p:txBody>
          <a:bodyPr wrap="none" rtlCol="0">
            <a:spAutoFit/>
          </a:bodyPr>
          <a:p>
            <a:pPr algn="l"/>
            <a:r>
              <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rPr>
              <a:t>1.BidRatio - 需求/供应功率。高百分比，大量波动，反之亦然</a:t>
            </a:r>
            <a:endPar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rPr>
              <a:t>2.PFO - 每日开盘点数 </a:t>
            </a:r>
            <a:endPar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rPr>
              <a:t>3.HiLo - 从高点到低点的点数（我站在昨天的高点/低点进行修正）</a:t>
            </a:r>
            <a:endPar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rPr>
              <a:t>4.ADR - 基于每日平均点数范围指标中的 ADR 天数</a:t>
            </a:r>
            <a:endPar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rPr>
              <a:t>5.ADR % - 与 ADR 一致的当前百分比（如果 ADR 为 50 且 % 为 10，则意味着 5 个点向 50 点）</a:t>
            </a:r>
            <a:endPar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rPr>
              <a:t>6. 61% 和 38% - 接近 ADR 目标。因此，如果 ADR 是 100，那么明显的 61 点是 61%，而 61% 的当前值是 40，那么它比 61 点低 21 点</a:t>
            </a:r>
            <a:endParaRPr lang="zh-CN" altLang="en-US" sz="1200" b="1" u="sng">
              <a:highlight>
                <a:srgbClr val="FF00FF"/>
              </a:highlight>
              <a:latin typeface="方正楷体简体" panose="02000000000000000000" charset="-122"/>
              <a:ea typeface="方正楷体简体" panose="02000000000000000000" charset="-122"/>
              <a:cs typeface="方正楷体简体" panose="02000000000000000000" charset="-122"/>
            </a:endParaRPr>
          </a:p>
        </p:txBody>
      </p:sp>
      <p:sp>
        <p:nvSpPr>
          <p:cNvPr id="9" name="文本框 8"/>
          <p:cNvSpPr txBox="1"/>
          <p:nvPr/>
        </p:nvSpPr>
        <p:spPr>
          <a:xfrm>
            <a:off x="1647825" y="4342130"/>
            <a:ext cx="10180320" cy="1383665"/>
          </a:xfrm>
          <a:prstGeom prst="rect">
            <a:avLst/>
          </a:prstGeom>
          <a:noFill/>
        </p:spPr>
        <p:txBody>
          <a:bodyPr wrap="square" rtlCol="0">
            <a:spAutoFit/>
          </a:bodyPr>
          <a:p>
            <a:r>
              <a:rPr lang="zh-CN" altLang="en-US" sz="1200" b="1">
                <a:solidFill>
                  <a:srgbClr val="C00000"/>
                </a:solidFill>
                <a:latin typeface="方正楷体简体" panose="02000000000000000000" charset="-122"/>
                <a:ea typeface="方正楷体简体" panose="02000000000000000000" charset="-122"/>
              </a:rPr>
              <a:t>xard777写道: ↑</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2021 年 9 月 8 日星期三凌晨 1 点 41 分</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交易季即将来临（一年中的那个时候，我们将专注于实现每日目标）</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这是我一段时间以来的最后一篇文章，因为我们再次处于交易季的开始，一直到五月（在 Xmas Woohoo 休息三周！！！）。</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我决定从 15m 交易 TF 升级到 30m，为了让生活变得更轻松（并且噪音更小），我将 15m 红/绿点带到了 30m 交易屏幕（就像你一样）。</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祝大家一切顺利，我希望你们都在接下来的几个月里使用 v8 的设置大获全胜。</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Xard777</a:t>
            </a:r>
            <a:endParaRPr lang="zh-CN" altLang="en-US" sz="1200" b="1">
              <a:solidFill>
                <a:srgbClr val="C00000"/>
              </a:solidFill>
              <a:latin typeface="方正楷体简体" panose="02000000000000000000" charset="-122"/>
              <a:ea typeface="方正楷体简体" panose="02000000000000000000"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4380865"/>
            <a:ext cx="11894820" cy="2122805"/>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xard777写道: ↑2021 年 9 月 10 日星期五 12:01</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不要贪婪，有条不紊，进去，出去，不要闲逛。观察偏差水平线并跟随趋势。</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偏见升级 &gt;&gt;&gt; 买十字，买绿点。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偏差水平下降 &gt;&gt;&gt; 卖出十字架，卖出红点。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请记住，您是日内交易，取 Pip$ 并在第二天重复。</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chemeClr val="tx1"/>
                </a:solidFill>
                <a:highlight>
                  <a:srgbClr val="FF00FF"/>
                </a:highlight>
                <a:latin typeface="方正楷体简体" panose="02000000000000000000" charset="-122"/>
                <a:ea typeface="方正楷体简体" panose="02000000000000000000" charset="-122"/>
              </a:rPr>
              <a:t>Xard777</a:t>
            </a:r>
            <a:endParaRPr lang="zh-CN" altLang="en-US" sz="1200" b="1">
              <a:solidFill>
                <a:schemeClr val="tx1"/>
              </a:solidFill>
              <a:highlight>
                <a:srgbClr val="FF00FF"/>
              </a:highlight>
              <a:latin typeface="方正楷体简体" panose="02000000000000000000" charset="-122"/>
              <a:ea typeface="方正楷体简体" panose="02000000000000000000" charset="-122"/>
            </a:endParaRPr>
          </a:p>
          <a:p>
            <a:r>
              <a:rPr lang="zh-CN" altLang="en-US" sz="1200" b="1">
                <a:solidFill>
                  <a:schemeClr val="tx1"/>
                </a:solidFill>
                <a:highlight>
                  <a:srgbClr val="FF00FF"/>
                </a:highlight>
                <a:latin typeface="方正楷体简体" panose="02000000000000000000" charset="-122"/>
                <a:ea typeface="方正楷体简体" panose="02000000000000000000" charset="-122"/>
              </a:rPr>
              <a:t>我们有成长、奔跑、飞翔的空间...... ：主意： :thumbup:</a:t>
            </a:r>
            <a:endParaRPr lang="zh-CN" altLang="en-US" sz="1200" b="1">
              <a:solidFill>
                <a:schemeClr val="tx1"/>
              </a:solidFill>
              <a:highlight>
                <a:srgbClr val="FF00FF"/>
              </a:highlight>
              <a:latin typeface="方正楷体简体" panose="02000000000000000000" charset="-122"/>
              <a:ea typeface="方正楷体简体" panose="02000000000000000000" charset="-122"/>
            </a:endParaRPr>
          </a:p>
          <a:p>
            <a:r>
              <a:rPr lang="zh-CN" altLang="en-US" sz="1200" b="1">
                <a:solidFill>
                  <a:schemeClr val="tx1"/>
                </a:solidFill>
                <a:highlight>
                  <a:srgbClr val="0000FF"/>
                </a:highlight>
                <a:latin typeface="方正楷体简体" panose="02000000000000000000" charset="-122"/>
                <a:ea typeface="方正楷体简体" panose="02000000000000000000" charset="-122"/>
              </a:rPr>
              <a:t>XARD：如果我留下来（并且很贪婪），我本可以翻倍，但它已经是在实时交易期间推动通道线。</a:t>
            </a:r>
            <a:endParaRPr lang="zh-CN" altLang="en-US" sz="1200" b="1">
              <a:solidFill>
                <a:schemeClr val="tx1"/>
              </a:solidFill>
              <a:highlight>
                <a:srgbClr val="0000FF"/>
              </a:highlight>
              <a:latin typeface="方正楷体简体" panose="02000000000000000000" charset="-122"/>
              <a:ea typeface="方正楷体简体" panose="02000000000000000000" charset="-122"/>
            </a:endParaRPr>
          </a:p>
          <a:p>
            <a:r>
              <a:rPr lang="zh-CN" altLang="en-US" sz="1200" b="1">
                <a:solidFill>
                  <a:schemeClr val="tx1"/>
                </a:solidFill>
                <a:highlight>
                  <a:srgbClr val="0000FF"/>
                </a:highlight>
                <a:latin typeface="方正楷体简体" panose="02000000000000000000" charset="-122"/>
                <a:ea typeface="方正楷体简体" panose="02000000000000000000" charset="-122"/>
              </a:rPr>
              <a:t>今天价格移动了 ADR 的 150%，ADR = 276，HILO = 416，所以 100/ADR*HILO = 150.72</a:t>
            </a:r>
            <a:endParaRPr lang="zh-CN" altLang="en-US" sz="1200" b="1">
              <a:solidFill>
                <a:schemeClr val="tx1"/>
              </a:solidFill>
              <a:highlight>
                <a:srgbClr val="0000FF"/>
              </a:highlight>
              <a:latin typeface="方正楷体简体" panose="02000000000000000000" charset="-122"/>
              <a:ea typeface="方正楷体简体" panose="02000000000000000000" charset="-122"/>
            </a:endParaRPr>
          </a:p>
          <a:p>
            <a:r>
              <a:rPr lang="zh-CN" altLang="en-US" sz="1200" b="1">
                <a:solidFill>
                  <a:schemeClr val="tx1"/>
                </a:solidFill>
                <a:highlight>
                  <a:srgbClr val="0000FF"/>
                </a:highlight>
                <a:latin typeface="方正楷体简体" panose="02000000000000000000" charset="-122"/>
                <a:ea typeface="方正楷体简体" panose="02000000000000000000" charset="-122"/>
              </a:rPr>
              <a:t>通常我们会看到回调。谁知道。</a:t>
            </a:r>
            <a:endParaRPr lang="zh-CN" altLang="en-US" sz="1200" b="1">
              <a:solidFill>
                <a:schemeClr val="tx1"/>
              </a:solidFill>
              <a:highlight>
                <a:srgbClr val="0000FF"/>
              </a:highlight>
              <a:latin typeface="方正楷体简体" panose="02000000000000000000" charset="-122"/>
              <a:ea typeface="方正楷体简体" panose="02000000000000000000" charset="-122"/>
            </a:endParaRPr>
          </a:p>
          <a:p>
            <a:r>
              <a:rPr lang="zh-CN" altLang="en-US" sz="1200" b="1">
                <a:solidFill>
                  <a:schemeClr val="tx1"/>
                </a:solidFill>
                <a:highlight>
                  <a:srgbClr val="0000FF"/>
                </a:highlight>
                <a:latin typeface="方正楷体简体" panose="02000000000000000000" charset="-122"/>
                <a:ea typeface="方正楷体简体" panose="02000000000000000000" charset="-122"/>
              </a:rPr>
              <a:t>Xard777</a:t>
            </a:r>
            <a:endParaRPr lang="zh-CN" altLang="en-US" sz="1200" b="1">
              <a:solidFill>
                <a:schemeClr val="tx1"/>
              </a:solidFill>
              <a:highlight>
                <a:srgbClr val="0000FF"/>
              </a:highlight>
              <a:latin typeface="方正楷体简体" panose="02000000000000000000" charset="-122"/>
              <a:ea typeface="方正楷体简体" panose="02000000000000000000" charset="-122"/>
            </a:endParaRPr>
          </a:p>
        </p:txBody>
      </p:sp>
      <p:pic>
        <p:nvPicPr>
          <p:cNvPr id="2" name="图片 1" descr="XARD-MultiTrade"/>
          <p:cNvPicPr>
            <a:picLocks noChangeAspect="1"/>
          </p:cNvPicPr>
          <p:nvPr/>
        </p:nvPicPr>
        <p:blipFill>
          <a:blip r:embed="rId1"/>
          <a:stretch>
            <a:fillRect/>
          </a:stretch>
        </p:blipFill>
        <p:spPr>
          <a:xfrm>
            <a:off x="0" y="71120"/>
            <a:ext cx="12192000" cy="415734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4380865"/>
            <a:ext cx="11894820" cy="2122805"/>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首次（标准）交易</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[*]使用 15m 上的橙色 ZZ 线（始终与您的周界点匹配）作为您的交易偏差（这意味着 ZZ 线向您显示您应该交易的整体趋势）。</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[*]等待！蜡烛颜色变为蓝色并高于开盘线以供买入；红色并且低于卖出的开放线</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[*]在通道线上方的买入和下方的卖出通道线处获利。大多数人不会在这里扩展。我不建议这样做。</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对于额外（持续）交易</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 对出现的第二个点 (2,4,6...) 进行额外交易，即绿色第二个点 + 蓝色蜡烛用于额外买入，红色第二个点 + 粉色蜡烛用于额外卖出</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[*]以更高的信号量获利，即与您的进场相反方向的信号量</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用于反转交易</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不推荐</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享受！</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 如果使用 CCI...根据经验，请始终确保您的交易与 CCI 同步</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C:\Users\Administrator\Desktop\71.png71"/>
          <p:cNvPicPr>
            <a:picLocks noChangeAspect="1"/>
          </p:cNvPicPr>
          <p:nvPr/>
        </p:nvPicPr>
        <p:blipFill>
          <a:blip r:embed="rId1"/>
          <a:srcRect/>
          <a:stretch>
            <a:fillRect/>
          </a:stretch>
        </p:blipFill>
        <p:spPr>
          <a:xfrm>
            <a:off x="0" y="0"/>
            <a:ext cx="12192000" cy="438086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4380865"/>
            <a:ext cx="11894820" cy="1938020"/>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RE 三角形....</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三角形只是一个辅助轮，一旦您熟悉了它，您就可以完全摆脱它。</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您正在寻找交易第二个点，这可以是..</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第二个红色/绿色点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第二个白色点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第二个粉</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红色点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如果您使用正方形，那么第二个正方形也是如此</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由于这里的大多数交易者是日内交易者，我们使用较小的交易窗口并仅依靠第二个红/绿点作为我们的面包和黄油。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Xard777</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C:\Users\Administrator\Desktop\72.png72"/>
          <p:cNvPicPr>
            <a:picLocks noChangeAspect="1"/>
          </p:cNvPicPr>
          <p:nvPr/>
        </p:nvPicPr>
        <p:blipFill>
          <a:blip r:embed="rId1"/>
          <a:srcRect/>
          <a:stretch>
            <a:fillRect/>
          </a:stretch>
        </p:blipFill>
        <p:spPr>
          <a:xfrm>
            <a:off x="0" y="0"/>
            <a:ext cx="12191365" cy="438086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4380865"/>
            <a:ext cx="11894820" cy="27559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P840=</a:t>
            </a:r>
            <a:r>
              <a:rPr lang="zh-CN" altLang="en-US" sz="1200" b="1">
                <a:solidFill>
                  <a:srgbClr val="7030A0"/>
                </a:solidFill>
                <a:latin typeface="方正楷体简体" panose="02000000000000000000" charset="-122"/>
                <a:ea typeface="方正楷体简体" panose="02000000000000000000" charset="-122"/>
              </a:rPr>
              <a:t>XARDWORLD v8.zip</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C:\Users\Administrator\Desktop\XARDWORLD v8 rev001a.pngXARDWORLD v8 rev001a"/>
          <p:cNvPicPr>
            <a:picLocks noChangeAspect="1"/>
          </p:cNvPicPr>
          <p:nvPr/>
        </p:nvPicPr>
        <p:blipFill>
          <a:blip r:embed="rId1"/>
          <a:srcRect/>
          <a:stretch>
            <a:fillRect/>
          </a:stretch>
        </p:blipFill>
        <p:spPr>
          <a:xfrm>
            <a:off x="635" y="0"/>
            <a:ext cx="12190730" cy="438086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4712970"/>
            <a:ext cx="12191365" cy="2122805"/>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  P871=</a:t>
            </a:r>
            <a:r>
              <a:rPr lang="zh-CN" altLang="en-US" sz="1200" b="1">
                <a:solidFill>
                  <a:srgbClr val="7030A0"/>
                </a:solidFill>
                <a:latin typeface="方正楷体简体" panose="02000000000000000000" charset="-122"/>
                <a:ea typeface="方正楷体简体" panose="02000000000000000000" charset="-122"/>
              </a:rPr>
              <a:t>xard777写道: ↑2021 年 9 月 13 日星期一晚上 11:51</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前几天我谈到了 BIAS——买十字，买绿点，卖十字，卖红点。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highlight>
                  <a:srgbClr val="FFFF00"/>
                </a:highlight>
                <a:latin typeface="方正楷体简体" panose="02000000000000000000" charset="-122"/>
                <a:ea typeface="方正楷体简体" panose="02000000000000000000" charset="-122"/>
              </a:rPr>
              <a:t>XARD： 5m 真的是为了在 15m 上回调到今天的趋势线。</a:t>
            </a:r>
            <a:endParaRPr lang="zh-CN" altLang="en-US" sz="1200" b="1">
              <a:solidFill>
                <a:srgbClr val="7030A0"/>
              </a:solidFill>
              <a:highlight>
                <a:srgbClr val="FFFF00"/>
              </a:highlight>
              <a:latin typeface="方正楷体简体" panose="02000000000000000000" charset="-122"/>
              <a:ea typeface="方正楷体简体" panose="02000000000000000000" charset="-122"/>
            </a:endParaRPr>
          </a:p>
          <a:p>
            <a:r>
              <a:rPr lang="zh-CN" altLang="en-US" sz="1200" b="1">
                <a:solidFill>
                  <a:srgbClr val="7030A0"/>
                </a:solidFill>
                <a:highlight>
                  <a:srgbClr val="00FF00"/>
                </a:highlight>
                <a:latin typeface="方正楷体简体" panose="02000000000000000000" charset="-122"/>
                <a:ea typeface="方正楷体简体" panose="02000000000000000000" charset="-122"/>
              </a:rPr>
              <a:t>XARD：如果绿点是您的第一次交易，那么在绿点之后在十字/蓝蜡烛处购买，如果这是您的第二次交易，那么您可以在绿点处购买，因为您已经坐在房子点数上。</a:t>
            </a:r>
            <a:endParaRPr lang="zh-CN" altLang="en-US" sz="1200" b="1">
              <a:solidFill>
                <a:srgbClr val="7030A0"/>
              </a:solidFill>
              <a:highlight>
                <a:srgbClr val="00FF00"/>
              </a:highlight>
              <a:latin typeface="方正楷体简体" panose="02000000000000000000" charset="-122"/>
              <a:ea typeface="方正楷体简体" panose="02000000000000000000" charset="-122"/>
            </a:endParaRPr>
          </a:p>
          <a:p>
            <a:r>
              <a:rPr lang="zh-CN" altLang="en-US" sz="1200" b="1">
                <a:solidFill>
                  <a:schemeClr val="tx1"/>
                </a:solidFill>
                <a:highlight>
                  <a:srgbClr val="FF00FF"/>
                </a:highlight>
                <a:latin typeface="方正楷体简体" panose="02000000000000000000" charset="-122"/>
                <a:ea typeface="方正楷体简体" panose="02000000000000000000" charset="-122"/>
              </a:rPr>
              <a:t>文件</a:t>
            </a:r>
            <a:r>
              <a:rPr lang="en-US" altLang="zh-CN" sz="1200" b="1">
                <a:solidFill>
                  <a:schemeClr val="tx1"/>
                </a:solidFill>
                <a:highlight>
                  <a:srgbClr val="FF00FF"/>
                </a:highlight>
                <a:latin typeface="方正楷体简体" panose="02000000000000000000" charset="-122"/>
                <a:ea typeface="方正楷体简体" panose="02000000000000000000" charset="-122"/>
              </a:rPr>
              <a:t>=</a:t>
            </a:r>
            <a:r>
              <a:rPr lang="zh-CN" altLang="en-US" sz="1200" b="1">
                <a:solidFill>
                  <a:schemeClr val="tx1"/>
                </a:solidFill>
                <a:highlight>
                  <a:srgbClr val="FF00FF"/>
                </a:highlight>
                <a:latin typeface="方正楷体简体" panose="02000000000000000000" charset="-122"/>
                <a:ea typeface="方正楷体简体" panose="02000000000000000000" charset="-122"/>
              </a:rPr>
              <a:t>XARD 20210911</a:t>
            </a:r>
            <a:endParaRPr lang="zh-CN" altLang="en-US" sz="1200" b="1">
              <a:solidFill>
                <a:schemeClr val="tx1"/>
              </a:solidFill>
              <a:highlight>
                <a:srgbClr val="FF00FF"/>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xard777写道: ↑2021 年 9 月 10 日星期五 12:01</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不要贪婪，有条不紊，进去，出去，不要闲逛。观察偏差水平线并跟随趋势。</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偏见升级 &gt;&gt;&gt; 买十字，买绿点。</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偏差水平下降 &gt;&gt;&gt; 卖出十字架，卖出红点。</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请记住，您是日内交易，取 Pip$ 并在第二天重复。</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Xard777</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p:txBody>
      </p:sp>
      <p:pic>
        <p:nvPicPr>
          <p:cNvPr id="2" name="图片 1" descr="Finished"/>
          <p:cNvPicPr>
            <a:picLocks noChangeAspect="1"/>
          </p:cNvPicPr>
          <p:nvPr/>
        </p:nvPicPr>
        <p:blipFill>
          <a:blip r:embed="rId1"/>
          <a:stretch>
            <a:fillRect/>
          </a:stretch>
        </p:blipFill>
        <p:spPr>
          <a:xfrm>
            <a:off x="0" y="57785"/>
            <a:ext cx="12192000" cy="446024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1270" y="4693920"/>
            <a:ext cx="12191365" cy="144526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 </a:t>
            </a:r>
            <a:r>
              <a:rPr sz="1200" b="1">
                <a:solidFill>
                  <a:srgbClr val="7030A0"/>
                </a:solidFill>
                <a:latin typeface="方正楷体简体" panose="02000000000000000000" charset="-122"/>
                <a:ea typeface="方正楷体简体" panose="02000000000000000000" charset="-122"/>
              </a:rPr>
              <a:t>这是另一笔小额交易（他们都加起来了——秘方不要贪心，只要给自己切一点骨头上的肉）这次是2000美元。</a:t>
            </a:r>
            <a:endParaRPr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我知道现在还为时过早，但我真的对这个设置感到厌烦。</a:t>
            </a:r>
            <a:endParaRPr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希望当我发布此设置时，我们都可以在 10 月、11 月、12 月以及从 1 月、2 月、3 月、4 月的第三周再次使用它进行交易，并在 5 月底左右关闭，以获得当之无愧的休息时间沿途累积的 Pip$。在那之前，它又回到了测试阶段。</a:t>
            </a:r>
            <a:endParaRPr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XARD777</a:t>
            </a:r>
            <a:endParaRPr sz="1200" b="1">
              <a:solidFill>
                <a:srgbClr val="7030A0"/>
              </a:solidFill>
              <a:latin typeface="方正楷体简体" panose="02000000000000000000" charset="-122"/>
              <a:ea typeface="方正楷体简体" panose="02000000000000000000" charset="-122"/>
            </a:endParaRPr>
          </a:p>
          <a:p>
            <a:r>
              <a:rPr sz="1400" b="1">
                <a:solidFill>
                  <a:srgbClr val="FF0000"/>
                </a:solidFill>
                <a:latin typeface="方正楷体简体" panose="02000000000000000000" charset="-122"/>
                <a:ea typeface="方正楷体简体" panose="02000000000000000000" charset="-122"/>
              </a:rPr>
              <a:t>买入交易还是卖出交易？请让我们知道。</a:t>
            </a:r>
            <a:endParaRPr sz="1400" b="1">
              <a:solidFill>
                <a:srgbClr val="FF0000"/>
              </a:solidFill>
              <a:latin typeface="方正楷体简体" panose="02000000000000000000" charset="-122"/>
              <a:ea typeface="方正楷体简体" panose="02000000000000000000" charset="-122"/>
            </a:endParaRPr>
          </a:p>
          <a:p>
            <a:r>
              <a:rPr sz="1400" b="1">
                <a:solidFill>
                  <a:srgbClr val="FF0000"/>
                </a:solidFill>
                <a:latin typeface="方正楷体简体" panose="02000000000000000000" charset="-122"/>
                <a:ea typeface="方正楷体简体" panose="02000000000000000000" charset="-122"/>
              </a:rPr>
              <a:t>XARD：这是一笔买入交易（见图表左上角，上面写着 XARD BUYER）</a:t>
            </a:r>
            <a:endParaRPr sz="1400" b="1">
              <a:solidFill>
                <a:srgbClr val="FF0000"/>
              </a:solidFill>
              <a:latin typeface="方正楷体简体" panose="02000000000000000000" charset="-122"/>
              <a:ea typeface="方正楷体简体" panose="02000000000000000000" charset="-122"/>
            </a:endParaRPr>
          </a:p>
        </p:txBody>
      </p:sp>
      <p:pic>
        <p:nvPicPr>
          <p:cNvPr id="2" name="图片 1" descr="C:\Users\Administrator\Desktop\XARDWORLD rev012c t3.pngXARDWORLD rev012c t3"/>
          <p:cNvPicPr>
            <a:picLocks noChangeAspect="1"/>
          </p:cNvPicPr>
          <p:nvPr/>
        </p:nvPicPr>
        <p:blipFill>
          <a:blip r:embed="rId1"/>
          <a:srcRect/>
          <a:stretch>
            <a:fillRect/>
          </a:stretch>
        </p:blipFill>
        <p:spPr>
          <a:xfrm>
            <a:off x="1270" y="0"/>
            <a:ext cx="12190730" cy="460375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1270" y="4693920"/>
            <a:ext cx="12191365" cy="101473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 P828</a:t>
            </a:r>
            <a:endParaRPr lang="en-US" altLang="zh-CN"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这是我对系统在第一根蓝色蜡烛收盘时的解释，其中有绿色箭头，粉红色蜡烛收盘在红色箭头处。</a:t>
            </a:r>
            <a:endParaRPr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在 1 处是大 Semafor，然后是小绿点，然后是一个小红点 (SECOND DOT)，它是一个较低的高点。这是您等待并准备在第一根粉红色蜡烛收盘时卖出的时候。这是 Xard 的指示。</a:t>
            </a:r>
            <a:endParaRPr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"使用 15m 图表上的橙色 ZigZag 线作为您的日内偏差。等待！等待您的第一笔交易的蜡烛颜色变化，并使用通道线作为您的第一个退出目标，从第二个点（点 2， 4,6...) 出现并寻找更高的 Semafor 作为您的第二个退出目标。 ”</a:t>
            </a:r>
            <a:endParaRPr sz="1200" b="1">
              <a:solidFill>
                <a:srgbClr val="7030A0"/>
              </a:solidFill>
              <a:latin typeface="方正楷体简体" panose="02000000000000000000" charset="-122"/>
              <a:ea typeface="方正楷体简体" panose="02000000000000000000" charset="-122"/>
            </a:endParaRPr>
          </a:p>
        </p:txBody>
      </p:sp>
      <p:pic>
        <p:nvPicPr>
          <p:cNvPr id="2" name="图片 1" descr="C:\Users\Administrator\Desktop\Tades.pngTades"/>
          <p:cNvPicPr>
            <a:picLocks noChangeAspect="1"/>
          </p:cNvPicPr>
          <p:nvPr/>
        </p:nvPicPr>
        <p:blipFill>
          <a:blip r:embed="rId1"/>
          <a:srcRect/>
          <a:stretch>
            <a:fillRect/>
          </a:stretch>
        </p:blipFill>
        <p:spPr>
          <a:xfrm>
            <a:off x="1905" y="0"/>
            <a:ext cx="12190095" cy="460375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97155" y="5642610"/>
            <a:ext cx="12191365" cy="101473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 P828</a:t>
            </a:r>
            <a:endParaRPr lang="en-US" altLang="zh-CN"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这是我对系统在第一根蓝色蜡烛收盘时的解释，其中有绿色箭头，粉红色蜡烛收盘在红色箭头处。</a:t>
            </a:r>
            <a:endParaRPr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在 1 处是大 Semafor，然后是小绿点，然后是一个小红点 (SECOND DOT)，它是一个较低的高点。这是您等待并准备在第一根粉红色蜡烛收盘时卖出的时候。这是 Xard 的指示。</a:t>
            </a:r>
            <a:endParaRPr sz="1200" b="1">
              <a:solidFill>
                <a:srgbClr val="7030A0"/>
              </a:solidFill>
              <a:latin typeface="方正楷体简体" panose="02000000000000000000" charset="-122"/>
              <a:ea typeface="方正楷体简体" panose="02000000000000000000" charset="-122"/>
            </a:endParaRPr>
          </a:p>
          <a:p>
            <a:r>
              <a:rPr sz="1200" b="1">
                <a:solidFill>
                  <a:srgbClr val="7030A0"/>
                </a:solidFill>
                <a:latin typeface="方正楷体简体" panose="02000000000000000000" charset="-122"/>
                <a:ea typeface="方正楷体简体" panose="02000000000000000000" charset="-122"/>
              </a:rPr>
              <a:t>"使用 15m 图表上的橙色 ZigZag 线作为您的日内偏差。等待！等待您的第一笔交易的蜡烛颜色变化，并使用通道线作为您的第一个退出目标，从第二个点（点 2， 4,6...) 出现并寻找更高的 Semafor 作为您的第二个退出目标。 ”</a:t>
            </a:r>
            <a:endParaRPr sz="1200" b="1">
              <a:solidFill>
                <a:srgbClr val="7030A0"/>
              </a:solidFill>
              <a:latin typeface="方正楷体简体" panose="02000000000000000000" charset="-122"/>
              <a:ea typeface="方正楷体简体" panose="02000000000000000000" charset="-122"/>
            </a:endParaRPr>
          </a:p>
        </p:txBody>
      </p:sp>
      <p:pic>
        <p:nvPicPr>
          <p:cNvPr id="2" name="图片 1" descr="C:\Users\Administrator\Desktop\1hr + 5m  WS30.png1hr + 5m  WS30"/>
          <p:cNvPicPr>
            <a:picLocks noChangeAspect="1"/>
          </p:cNvPicPr>
          <p:nvPr/>
        </p:nvPicPr>
        <p:blipFill>
          <a:blip r:embed="rId1"/>
          <a:srcRect/>
          <a:stretch>
            <a:fillRect/>
          </a:stretch>
        </p:blipFill>
        <p:spPr>
          <a:xfrm>
            <a:off x="1270" y="0"/>
            <a:ext cx="12190730" cy="2985770"/>
          </a:xfrm>
          <a:prstGeom prst="rect">
            <a:avLst/>
          </a:prstGeom>
        </p:spPr>
      </p:pic>
      <p:pic>
        <p:nvPicPr>
          <p:cNvPr id="6" name="图片 5" descr="1hr + 5m  WS30_译图"/>
          <p:cNvPicPr>
            <a:picLocks noChangeAspect="1"/>
          </p:cNvPicPr>
          <p:nvPr/>
        </p:nvPicPr>
        <p:blipFill>
          <a:blip r:embed="rId2"/>
          <a:stretch>
            <a:fillRect/>
          </a:stretch>
        </p:blipFill>
        <p:spPr>
          <a:xfrm>
            <a:off x="97155" y="2966720"/>
            <a:ext cx="12095480" cy="369062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1905" y="4418330"/>
            <a:ext cx="12191365" cy="1198880"/>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XARD：尝试 1hr TF 以及说 5min 进行分析，它可能会给你一个更清晰的画面。</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哎呀！我的错，应该阅读 D1 和 H4 箭头都向上</a:t>
            </a:r>
            <a:endParaRPr lang="zh-CN" altLang="en-US" sz="1200" b="1">
              <a:solidFill>
                <a:srgbClr val="7030A0"/>
              </a:solidFill>
              <a:latin typeface="方正楷体简体" panose="02000000000000000000" charset="-122"/>
              <a:ea typeface="方正楷体简体" panose="02000000000000000000" charset="-122"/>
            </a:endParaRPr>
          </a:p>
          <a:p>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感谢 Xard 的支持！</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感觉自己像个白痴……必须把我的行为集中起来，停止让事情复杂化。这一切都在图表上！</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XARD：只要看价格穿过趋势线......它是否穿过停止和回调？还是要开始一个新的周期？</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6" name="图片 5" descr="1hr + 5m  WS30_译图"/>
          <p:cNvPicPr>
            <a:picLocks noChangeAspect="1"/>
          </p:cNvPicPr>
          <p:nvPr/>
        </p:nvPicPr>
        <p:blipFill>
          <a:blip r:embed="rId1"/>
          <a:stretch>
            <a:fillRect/>
          </a:stretch>
        </p:blipFill>
        <p:spPr>
          <a:xfrm>
            <a:off x="0" y="64770"/>
            <a:ext cx="12192000" cy="435356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1905" y="4418330"/>
            <a:ext cx="12191365" cy="460375"/>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p840-</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更新... XARDWORLD-V8 安装？</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6" name="图片 5" descr="C:\Users\Administrator\Desktop\XARDWORLD v8 rev001a.pngXARDWORLD v8 rev001a"/>
          <p:cNvPicPr>
            <a:picLocks noChangeAspect="1"/>
          </p:cNvPicPr>
          <p:nvPr/>
        </p:nvPicPr>
        <p:blipFill>
          <a:blip r:embed="rId1"/>
          <a:srcRect/>
          <a:stretch>
            <a:fillRect/>
          </a:stretch>
        </p:blipFill>
        <p:spPr>
          <a:xfrm>
            <a:off x="60325" y="-635"/>
            <a:ext cx="12131675" cy="441896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1905" y="4418330"/>
            <a:ext cx="12191365" cy="1938020"/>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密切关注 5 分钟图表Xard777上的白点</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切关注 5m TF 上的白点，在市场上寻找这些白点与橙色 ZZ 线的日内顶部和底部。永远记住，你应该在最后一条 Orange ZZ 线上进行交易。如果橙色 ZZ 线向上，那么我们正在进入向下周期，并且只想交易卖出并查看白点的日内顶部。同样，如果橙色 ZZ 线向下，则我们正在进入向上周期，我们只想交易买入并从白点处观察日内底部。您可以将白点用作额外的登台平台。Xard777</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FF"/>
                </a:highlight>
                <a:latin typeface="方正楷体简体" panose="02000000000000000000" charset="-122"/>
                <a:ea typeface="方正楷体简体" panose="02000000000000000000" charset="-122"/>
              </a:rPr>
              <a:t>xard777写道: ↑2021 年 10 月 16 日星期六晚上 7:42</a:t>
            </a:r>
            <a:endParaRPr lang="zh-CN" altLang="en-US" sz="1200" b="1">
              <a:solidFill>
                <a:schemeClr val="tx1"/>
              </a:solidFill>
              <a:highlight>
                <a:srgbClr val="FF00FF"/>
              </a:highlight>
              <a:latin typeface="方正楷体简体" panose="02000000000000000000" charset="-122"/>
              <a:ea typeface="方正楷体简体" panose="02000000000000000000" charset="-122"/>
            </a:endParaRPr>
          </a:p>
          <a:p>
            <a:r>
              <a:rPr lang="zh-CN" altLang="en-US" sz="1200" b="1">
                <a:solidFill>
                  <a:schemeClr val="tx1"/>
                </a:solidFill>
                <a:highlight>
                  <a:srgbClr val="FF00FF"/>
                </a:highlight>
                <a:latin typeface="方正楷体简体" panose="02000000000000000000" charset="-122"/>
                <a:ea typeface="方正楷体简体" panose="02000000000000000000" charset="-122"/>
              </a:rPr>
              <a:t>如果橙色 ZZ 线向上，那么我们正在进入向下周期，并且只想进行卖出交易确实如此——除非我们再次了解到——在过去两天里：如果橙色线向上，它可能会持续一段时间，一段时间，一段时间，但是......（特别是，一个是容易陷入沉思，如果人们在等待卖出......）</a:t>
            </a:r>
            <a:endParaRPr lang="zh-CN" altLang="en-US" sz="1200" b="1">
              <a:solidFill>
                <a:schemeClr val="tx1"/>
              </a:solidFill>
              <a:highlight>
                <a:srgbClr val="FF00FF"/>
              </a:highlight>
              <a:latin typeface="方正楷体简体" panose="02000000000000000000" charset="-122"/>
              <a:ea typeface="方正楷体简体" panose="02000000000000000000" charset="-122"/>
            </a:endParaRPr>
          </a:p>
          <a:p>
            <a:r>
              <a:rPr lang="zh-CN" altLang="en-US" sz="1200" b="1">
                <a:solidFill>
                  <a:schemeClr val="tx1"/>
                </a:solidFill>
                <a:highlight>
                  <a:srgbClr val="FF00FF"/>
                </a:highlight>
                <a:latin typeface="方正楷体简体" panose="02000000000000000000" charset="-122"/>
                <a:ea typeface="方正楷体简体" panose="02000000000000000000" charset="-122"/>
              </a:rPr>
              <a:t>XARD：这就是为什么我们等待第二个点出现以确认变化并在趋势线的交叉点进行交易。的确如此-您只是没有在帖子中提及它。我只是轻浮，可以这么说。人和精确的语言，你知道我的意思：一个永无止境的故事。（Precision、Language and Logic，1977）XARD：我在整个线程中多次提到它，不用担心，故事即将结束，我将继续前进。</a:t>
            </a:r>
            <a:endParaRPr lang="zh-CN" altLang="en-US" sz="1200" b="1">
              <a:solidFill>
                <a:schemeClr val="tx1"/>
              </a:solidFill>
              <a:highlight>
                <a:srgbClr val="FF00FF"/>
              </a:highlight>
              <a:latin typeface="方正楷体简体" panose="02000000000000000000" charset="-122"/>
              <a:ea typeface="方正楷体简体" panose="02000000000000000000" charset="-122"/>
            </a:endParaRPr>
          </a:p>
          <a:p>
            <a:r>
              <a:rPr lang="zh-CN" altLang="en-US" sz="1200" b="1">
                <a:solidFill>
                  <a:schemeClr val="tx1"/>
                </a:solidFill>
                <a:highlight>
                  <a:srgbClr val="FF00FF"/>
                </a:highlight>
                <a:latin typeface="方正楷体简体" panose="02000000000000000000" charset="-122"/>
                <a:ea typeface="方正楷体简体" panose="02000000000000000000" charset="-122"/>
              </a:rPr>
              <a:t>很遗憾听到这个消息——这里没有人能想象没有它的精神领袖的线程（世界？</a:t>
            </a:r>
            <a:endParaRPr lang="zh-CN" altLang="en-US" sz="1200" b="1">
              <a:solidFill>
                <a:schemeClr val="tx1"/>
              </a:solidFill>
              <a:highlight>
                <a:srgbClr val="FF00FF"/>
              </a:highlight>
              <a:latin typeface="方正楷体简体" panose="02000000000000000000" charset="-122"/>
              <a:ea typeface="方正楷体简体" panose="02000000000000000000" charset="-122"/>
            </a:endParaRPr>
          </a:p>
        </p:txBody>
      </p:sp>
      <p:pic>
        <p:nvPicPr>
          <p:cNvPr id="2" name="图片 1" descr="Latest (1)"/>
          <p:cNvPicPr>
            <a:picLocks noChangeAspect="1"/>
          </p:cNvPicPr>
          <p:nvPr/>
        </p:nvPicPr>
        <p:blipFill>
          <a:blip r:embed="rId1"/>
          <a:stretch>
            <a:fillRect/>
          </a:stretch>
        </p:blipFill>
        <p:spPr>
          <a:xfrm>
            <a:off x="1270" y="0"/>
            <a:ext cx="12192000" cy="437388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7310" y="5014595"/>
            <a:ext cx="12191365" cy="829945"/>
          </a:xfrm>
          <a:prstGeom prst="rect">
            <a:avLst/>
          </a:prstGeom>
          <a:noFill/>
        </p:spPr>
        <p:txBody>
          <a:bodyPr wrap="square" rtlCol="0">
            <a:spAutoFit/>
          </a:bodyPr>
          <a:p>
            <a:r>
              <a:rPr lang="zh-CN" altLang="en-US" sz="1200" b="1">
                <a:solidFill>
                  <a:srgbClr val="7030A0"/>
                </a:solidFill>
                <a:highlight>
                  <a:srgbClr val="00FF00"/>
                </a:highlight>
                <a:latin typeface="方正楷体简体" panose="02000000000000000000" charset="-122"/>
                <a:ea typeface="方正楷体简体" panose="02000000000000000000" charset="-122"/>
              </a:rPr>
              <a:t>xard777写道: ↑</a:t>
            </a:r>
            <a:endParaRPr lang="zh-CN" altLang="en-US" sz="1200" b="1">
              <a:solidFill>
                <a:srgbClr val="7030A0"/>
              </a:solidFill>
              <a:highlight>
                <a:srgbClr val="00FF00"/>
              </a:highlight>
              <a:latin typeface="方正楷体简体" panose="02000000000000000000" charset="-122"/>
              <a:ea typeface="方正楷体简体" panose="02000000000000000000" charset="-122"/>
            </a:endParaRPr>
          </a:p>
          <a:p>
            <a:r>
              <a:rPr lang="zh-CN" altLang="en-US" sz="1200" b="1">
                <a:solidFill>
                  <a:srgbClr val="7030A0"/>
                </a:solidFill>
                <a:highlight>
                  <a:srgbClr val="00FF00"/>
                </a:highlight>
                <a:latin typeface="方正楷体简体" panose="02000000000000000000" charset="-122"/>
                <a:ea typeface="方正楷体简体" panose="02000000000000000000" charset="-122"/>
              </a:rPr>
              <a:t>2021 年 10 月 21 日星期四 03:01</a:t>
            </a:r>
            <a:endParaRPr lang="zh-CN" altLang="en-US" sz="1200" b="1">
              <a:solidFill>
                <a:srgbClr val="7030A0"/>
              </a:solidFill>
              <a:highlight>
                <a:srgbClr val="00FF00"/>
              </a:highlight>
              <a:latin typeface="方正楷体简体" panose="02000000000000000000" charset="-122"/>
              <a:ea typeface="方正楷体简体" panose="02000000000000000000" charset="-122"/>
            </a:endParaRPr>
          </a:p>
          <a:p>
            <a:r>
              <a:rPr lang="zh-CN" altLang="en-US" sz="1200" b="1">
                <a:solidFill>
                  <a:srgbClr val="7030A0"/>
                </a:solidFill>
                <a:highlight>
                  <a:srgbClr val="00FF00"/>
                </a:highlight>
                <a:latin typeface="方正楷体简体" panose="02000000000000000000" charset="-122"/>
                <a:ea typeface="方正楷体简体" panose="02000000000000000000" charset="-122"/>
              </a:rPr>
              <a:t>我在 15m 上使用 semafors 36，在 1hr (15m x4) 上使用 semafors 144 (36x4)，在 4hr (15m x4x4) 上使用 semafor 576 (36x4x4)。这让您了解支撑/阻力如何在三个 TF（15m、1hr 和 4hr）中发挥作用。白色、橙色和灰色 ZZ 线在三个 TF 中也显示相同的 Sup/Res。Xard777</a:t>
            </a:r>
            <a:endParaRPr lang="zh-CN" altLang="en-US" sz="1200" b="1">
              <a:solidFill>
                <a:srgbClr val="7030A0"/>
              </a:solidFill>
              <a:highlight>
                <a:srgbClr val="00FF00"/>
              </a:highlight>
              <a:latin typeface="方正楷体简体" panose="02000000000000000000" charset="-122"/>
              <a:ea typeface="方正楷体简体" panose="02000000000000000000" charset="-122"/>
            </a:endParaRPr>
          </a:p>
        </p:txBody>
      </p:sp>
      <p:pic>
        <p:nvPicPr>
          <p:cNvPr id="2" name="图片 1" descr="Latest"/>
          <p:cNvPicPr>
            <a:picLocks noChangeAspect="1"/>
          </p:cNvPicPr>
          <p:nvPr/>
        </p:nvPicPr>
        <p:blipFill>
          <a:blip r:embed="rId1"/>
          <a:stretch>
            <a:fillRect/>
          </a:stretch>
        </p:blipFill>
        <p:spPr>
          <a:xfrm>
            <a:off x="0" y="70485"/>
            <a:ext cx="12192000" cy="482854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3351530"/>
            <a:ext cx="12191365" cy="3230245"/>
          </a:xfrm>
          <a:prstGeom prst="rect">
            <a:avLst/>
          </a:prstGeom>
          <a:noFill/>
        </p:spPr>
        <p:txBody>
          <a:bodyPr wrap="square" rtlCol="0">
            <a:spAutoFit/>
          </a:bodyPr>
          <a:p>
            <a:r>
              <a:rPr lang="zh-CN" altLang="en-US" sz="1200" b="1">
                <a:solidFill>
                  <a:srgbClr val="C00000"/>
                </a:solidFill>
                <a:latin typeface="方正楷体简体" panose="02000000000000000000" charset="-122"/>
                <a:ea typeface="方正楷体简体" panose="02000000000000000000" charset="-122"/>
              </a:rPr>
              <a:t>更新</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好了，这里是XARDWORLD rev009供大家阅读。</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它包括一个简单的买卖和关闭交易专家。专家不会与 MTF indys（例如 DASH）一起使用，所以不要使用它们（这是 MT4 的怪癖）。您可以在 Expert 输入菜单中设置 TradedLots 计算。它默认为 5'000，因此您应该能够在不破坏银行的情况下进行交易。如果太高，将 TradedLots 设置为 2'500，如果太低，将 TradedLots 设置为 7'500。MMATH 设置从 H4 一直同步到 M5趋势线从 H1 出发，因此它一直同步到 M5。如果您在 M15 TF 上进行交易，那么您已经在 H1 趋势线之外进行交易。在此版本中，不支持 M1 TF（由于在蹩脚的计算机上存在延迟），或者您可能希望使用手机网络浏览器和 Windows 或 Linux 上的鳄梨酱远程交易您的 PC。</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您需要注意的几件事...</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1) 趋势线的变化（背景也会发生变化）。</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2) 价格脱离每日开盘线 - 观察右侧面板颜色。</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3) Pink Perdot 的偏差（橙色 ZZ 线与此匹配）。</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最后，密切注意可能的金块移动（即红点低于开放线和绿点高于开放线）。</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新增功能：- 右侧面板改变颜色...</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高于开放线和更大 +10% ADR 皇家蓝颜色</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高于开放线且低于 +10% ADR 深绿色，</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低于开放线且低于 -10% ADR 紫罗兰色，</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低于开放线且高于 -10% ADR 深红色。</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就像以前的设置一样，试图保持简单。享受！Xard777</a:t>
            </a:r>
            <a:endParaRPr lang="zh-CN" altLang="en-US" sz="1200" b="1">
              <a:solidFill>
                <a:srgbClr val="C00000"/>
              </a:solidFill>
              <a:latin typeface="方正楷体简体" panose="02000000000000000000" charset="-122"/>
              <a:ea typeface="方正楷体简体" panose="02000000000000000000" charset="-122"/>
            </a:endParaRPr>
          </a:p>
        </p:txBody>
      </p:sp>
      <p:pic>
        <p:nvPicPr>
          <p:cNvPr id="2" name="图片 1" descr="C:\Users\Administrator\Desktop\XARDWORLD rev009.pngXARDWORLD rev009"/>
          <p:cNvPicPr>
            <a:picLocks noChangeAspect="1"/>
          </p:cNvPicPr>
          <p:nvPr/>
        </p:nvPicPr>
        <p:blipFill>
          <a:blip r:embed="rId1"/>
          <a:srcRect/>
          <a:stretch>
            <a:fillRect/>
          </a:stretch>
        </p:blipFill>
        <p:spPr>
          <a:xfrm>
            <a:off x="0" y="0"/>
            <a:ext cx="12192000" cy="335153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4762500"/>
            <a:ext cx="12191365" cy="27559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p969-965=</a:t>
            </a:r>
            <a:r>
              <a:rPr lang="zh-CN" altLang="en-US" sz="1200" b="1">
                <a:solidFill>
                  <a:srgbClr val="7030A0"/>
                </a:solidFill>
                <a:latin typeface="方正楷体简体" panose="02000000000000000000" charset="-122"/>
                <a:ea typeface="方正楷体简体" panose="02000000000000000000" charset="-122"/>
              </a:rPr>
              <a:t>xard777写道: ↑2021 年 12 月 16 日星期四凌晨 2:35通道线被重新添加...我将在菜单部分中选择 5 分钟图表上的 1 小时趋势进行交易。可用于圣诞节的 d/lXard777</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Screenshot from 2021-12-15 18-19-50"/>
          <p:cNvPicPr>
            <a:picLocks noChangeAspect="1"/>
          </p:cNvPicPr>
          <p:nvPr/>
        </p:nvPicPr>
        <p:blipFill>
          <a:blip r:embed="rId1"/>
          <a:stretch>
            <a:fillRect/>
          </a:stretch>
        </p:blipFill>
        <p:spPr>
          <a:xfrm>
            <a:off x="635" y="92075"/>
            <a:ext cx="12192000" cy="467042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4919980"/>
            <a:ext cx="12191365" cy="64516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P983=</a:t>
            </a:r>
            <a:endParaRPr lang="en-US" altLang="zh-CN"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xard777写道: ↑2022 年 1 月 14 日星期五下午 5:53</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这是一个有趣的事实...</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Woohoo"/>
          <p:cNvPicPr>
            <a:picLocks noChangeAspect="1"/>
          </p:cNvPicPr>
          <p:nvPr/>
        </p:nvPicPr>
        <p:blipFill>
          <a:blip r:embed="rId1"/>
          <a:stretch>
            <a:fillRect/>
          </a:stretch>
        </p:blipFill>
        <p:spPr>
          <a:xfrm>
            <a:off x="635" y="0"/>
            <a:ext cx="12192000" cy="482282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4309745"/>
            <a:ext cx="12191365" cy="193802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P989=</a:t>
            </a:r>
            <a:r>
              <a:rPr lang="zh-CN" altLang="en-US" sz="1200" b="1">
                <a:solidFill>
                  <a:srgbClr val="7030A0"/>
                </a:solidFill>
                <a:latin typeface="方正楷体简体" panose="02000000000000000000" charset="-122"/>
                <a:ea typeface="方正楷体简体" panose="02000000000000000000" charset="-122"/>
              </a:rPr>
              <a:t>xard777写道: ↑2022 年 1 月 16 日星期日 5:21</a:t>
            </a:r>
            <a:r>
              <a:rPr lang="en-US" altLang="zh-CN" sz="1200" b="1">
                <a:solidFill>
                  <a:srgbClr val="7030A0"/>
                </a:solidFill>
                <a:latin typeface="方正楷体简体" panose="02000000000000000000" charset="-122"/>
                <a:ea typeface="方正楷体简体" panose="02000000000000000000" charset="-122"/>
              </a:rPr>
              <a:t>    P986</a:t>
            </a:r>
            <a:r>
              <a:rPr lang="zh-CN" altLang="en-US" sz="1200" b="1">
                <a:solidFill>
                  <a:srgbClr val="7030A0"/>
                </a:solidFill>
                <a:latin typeface="方正楷体简体" panose="02000000000000000000" charset="-122"/>
                <a:ea typeface="方正楷体简体" panose="02000000000000000000" charset="-122"/>
              </a:rPr>
              <a:t>下载</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好的，比预期的要早一点... XU-13 设置尝试保持简单，使用图表上白色 ZZ 线外的 Heiken Ashi 蜡烛、9 EMA 和内部偏置背景。享受！</a:t>
            </a:r>
            <a:endParaRPr lang="zh-CN" altLang="en-US" sz="1200" b="1">
              <a:solidFill>
                <a:srgbClr val="7030A0"/>
              </a:solidFill>
              <a:latin typeface="方正楷体简体" panose="02000000000000000000" charset="-122"/>
              <a:ea typeface="方正楷体简体" panose="02000000000000000000" charset="-122"/>
            </a:endParaRPr>
          </a:p>
          <a:p>
            <a:r>
              <a:rPr lang="en-US" altLang="zh-CN" sz="1200" b="1">
                <a:solidFill>
                  <a:schemeClr val="tx1"/>
                </a:solidFill>
                <a:highlight>
                  <a:srgbClr val="0000FF"/>
                </a:highlight>
                <a:latin typeface="方正楷体简体" panose="02000000000000000000" charset="-122"/>
                <a:ea typeface="方正楷体简体" panose="02000000000000000000" charset="-122"/>
              </a:rPr>
              <a:t>p987=</a:t>
            </a:r>
            <a:r>
              <a:rPr lang="zh-CN" altLang="en-US" sz="1200" b="1">
                <a:solidFill>
                  <a:schemeClr val="tx1"/>
                </a:solidFill>
                <a:highlight>
                  <a:srgbClr val="0000FF"/>
                </a:highlight>
                <a:latin typeface="方正楷体简体" panose="02000000000000000000" charset="-122"/>
                <a:ea typeface="方正楷体简体" panose="02000000000000000000" charset="-122"/>
              </a:rPr>
              <a:t>背景颜色（红色和蓝色）重绘还是不重绘 xard 兄弟？</a:t>
            </a:r>
            <a:endParaRPr lang="zh-CN" altLang="en-US" sz="1200" b="1">
              <a:solidFill>
                <a:schemeClr val="tx1"/>
              </a:solidFill>
              <a:highlight>
                <a:srgbClr val="0000FF"/>
              </a:highlight>
              <a:latin typeface="方正楷体简体" panose="02000000000000000000" charset="-122"/>
              <a:ea typeface="方正楷体简体" panose="02000000000000000000" charset="-122"/>
            </a:endParaRPr>
          </a:p>
          <a:p>
            <a:r>
              <a:rPr lang="zh-CN" altLang="en-US" sz="1200" b="1">
                <a:solidFill>
                  <a:schemeClr val="tx1"/>
                </a:solidFill>
                <a:highlight>
                  <a:srgbClr val="0000FF"/>
                </a:highlight>
                <a:latin typeface="方正楷体简体" panose="02000000000000000000" charset="-122"/>
                <a:ea typeface="方正楷体简体" panose="02000000000000000000" charset="-122"/>
              </a:rPr>
              <a:t>XARD： ZZ 线可以重新绘制/重新计算，因为价格可以（并且通常会）继续进一步向上或向下移动以实现其趋势周期，但 EMA 和子窗口应该让您远离麻烦。</a:t>
            </a:r>
            <a:endParaRPr lang="zh-CN" altLang="en-US" sz="1200" b="1">
              <a:solidFill>
                <a:schemeClr val="tx1"/>
              </a:solidFill>
              <a:highlight>
                <a:srgbClr val="0000FF"/>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harveyspecter写道: ↑2022 年 1 月 14 日星期五晚上 10:53</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嘿，感谢您昨天提供的有用交易技巧！您提到的一件事是，一旦出现大量信号，您就会退出交易。我这样做时看到的唯一问题是会出现一个大信号，但价格会继续上涨，所以发的情况是我退出了交易，但交易只是继续获利。显然，一旦更大的信号出现在事后看来，TP 看起来不错，但实际上很多利润最终都被错过了。谢谢“显然，一旦更大的 semafor 事后看来，TP 看起来不错，但实际上很多利润最终都被错过了。谢谢”</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a:p>
            <a:r>
              <a:rPr lang="zh-CN" altLang="en-US" sz="1200" b="1">
                <a:solidFill>
                  <a:schemeClr val="tx1"/>
                </a:solidFill>
                <a:highlight>
                  <a:srgbClr val="FF0000"/>
                </a:highlight>
                <a:latin typeface="方正楷体简体" panose="02000000000000000000" charset="-122"/>
                <a:ea typeface="方正楷体简体" panose="02000000000000000000" charset="-122"/>
              </a:rPr>
              <a:t>正如 XARD 所说，其目的是把肉从骨头上剥下来。它不是为了寻找底部和顶部。比如烧烤。骨头上的肉</a:t>
            </a:r>
            <a:endParaRPr lang="zh-CN" altLang="en-US" sz="1200" b="1">
              <a:solidFill>
                <a:schemeClr val="tx1"/>
              </a:solidFill>
              <a:highlight>
                <a:srgbClr val="FF0000"/>
              </a:highlight>
              <a:latin typeface="方正楷体简体" panose="02000000000000000000" charset="-122"/>
              <a:ea typeface="方正楷体简体" panose="02000000000000000000" charset="-122"/>
            </a:endParaRPr>
          </a:p>
        </p:txBody>
      </p:sp>
      <p:pic>
        <p:nvPicPr>
          <p:cNvPr id="2" name="图片 1" descr="XU-13 SETUP"/>
          <p:cNvPicPr>
            <a:picLocks noChangeAspect="1"/>
          </p:cNvPicPr>
          <p:nvPr/>
        </p:nvPicPr>
        <p:blipFill>
          <a:blip r:embed="rId1"/>
          <a:stretch>
            <a:fillRect/>
          </a:stretch>
        </p:blipFill>
        <p:spPr>
          <a:xfrm>
            <a:off x="0" y="81915"/>
            <a:ext cx="12192000" cy="411861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1270" y="4022725"/>
            <a:ext cx="12191365" cy="1383665"/>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P1002=</a:t>
            </a:r>
            <a:r>
              <a:rPr lang="zh-CN" altLang="en-US" sz="1200" b="1">
                <a:solidFill>
                  <a:srgbClr val="7030A0"/>
                </a:solidFill>
                <a:latin typeface="方正楷体简体" panose="02000000000000000000" charset="-122"/>
                <a:ea typeface="方正楷体简体" panose="02000000000000000000" charset="-122"/>
              </a:rPr>
              <a:t>这并不是要进行每一笔交易，您需要做的就是每天进行一次交易。请记住高于/低于开盘线并相应地选择您进行交易。Xard777</a:t>
            </a:r>
            <a:endParaRPr lang="zh-CN" altLang="en-US" sz="1200" b="1">
              <a:solidFill>
                <a:srgbClr val="7030A0"/>
              </a:solidFill>
              <a:latin typeface="方正楷体简体" panose="02000000000000000000" charset="-122"/>
              <a:ea typeface="方正楷体简体" panose="02000000000000000000" charset="-122"/>
            </a:endParaRPr>
          </a:p>
          <a:p>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xard777写道: ↑2022 年 1 月 25 日星期二 12:23</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每当您进行交易时，请始终问自己……“我是在开盘线上方进行买入交易还是在开盘线下方进行卖出交易？ ”Xard777</a:t>
            </a:r>
            <a:endParaRPr lang="zh-CN" altLang="en-US" sz="1200" b="1">
              <a:solidFill>
                <a:srgbClr val="7030A0"/>
              </a:solidFill>
              <a:latin typeface="方正楷体简体" panose="02000000000000000000" charset="-122"/>
              <a:ea typeface="方正楷体简体" panose="02000000000000000000" charset="-122"/>
            </a:endParaRPr>
          </a:p>
          <a:p>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 我使用 1:100 进行多次交易来达到这些目标，我喜欢你只交易 AUS200 的方式，这很好，我坚信你应该只交易一种工具。通过这种方式，您可以了解它是如何移动的，以及什么是允许您一遍又一遍地重复获利交易动作的最佳时间。好的！</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7am onwards"/>
          <p:cNvPicPr>
            <a:picLocks noChangeAspect="1"/>
          </p:cNvPicPr>
          <p:nvPr/>
        </p:nvPicPr>
        <p:blipFill>
          <a:blip r:embed="rId1"/>
          <a:stretch>
            <a:fillRect/>
          </a:stretch>
        </p:blipFill>
        <p:spPr>
          <a:xfrm>
            <a:off x="635" y="0"/>
            <a:ext cx="12192000" cy="3874135"/>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4521200"/>
            <a:ext cx="12191365" cy="460375"/>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P1012 =</a:t>
            </a:r>
            <a:r>
              <a:rPr lang="zh-CN" altLang="en-US" sz="1200" b="1">
                <a:solidFill>
                  <a:srgbClr val="7030A0"/>
                </a:solidFill>
                <a:latin typeface="方正楷体简体" panose="02000000000000000000" charset="-122"/>
                <a:ea typeface="方正楷体简体" panose="02000000000000000000" charset="-122"/>
              </a:rPr>
              <a:t>xard777写道: ↑2022 年 2 月 1 日星期二晚上 8:13</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我如何设置我的橙线交易...Xard777</a:t>
            </a:r>
            <a:r>
              <a:rPr lang="en-US" altLang="zh-CN" sz="1200" b="1">
                <a:solidFill>
                  <a:srgbClr val="7030A0"/>
                </a:solidFill>
                <a:latin typeface="方正楷体简体" panose="02000000000000000000" charset="-122"/>
                <a:ea typeface="方正楷体简体" panose="02000000000000000000" charset="-122"/>
              </a:rPr>
              <a:t>  </a:t>
            </a:r>
            <a:r>
              <a:rPr lang="zh-CN" altLang="en-US" sz="1200" b="1">
                <a:solidFill>
                  <a:srgbClr val="7030A0"/>
                </a:solidFill>
                <a:latin typeface="方正楷体简体" panose="02000000000000000000" charset="-122"/>
                <a:ea typeface="方正楷体简体" panose="02000000000000000000" charset="-122"/>
              </a:rPr>
              <a:t>XARD，在您进场卖出之前有几次买入交易吗？价格高于每日开盘价。</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XU-15"/>
          <p:cNvPicPr>
            <a:picLocks noChangeAspect="1"/>
          </p:cNvPicPr>
          <p:nvPr/>
        </p:nvPicPr>
        <p:blipFill>
          <a:blip r:embed="rId1"/>
          <a:stretch>
            <a:fillRect/>
          </a:stretch>
        </p:blipFill>
        <p:spPr>
          <a:xfrm>
            <a:off x="0" y="92710"/>
            <a:ext cx="12192000" cy="414274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2" name="文本框 1"/>
          <p:cNvSpPr txBox="1"/>
          <p:nvPr/>
        </p:nvSpPr>
        <p:spPr>
          <a:xfrm>
            <a:off x="-33655" y="5130800"/>
            <a:ext cx="12193270" cy="1014730"/>
          </a:xfrm>
          <a:prstGeom prst="rect">
            <a:avLst/>
          </a:prstGeom>
          <a:noFill/>
        </p:spPr>
        <p:txBody>
          <a:bodyPr wrap="square" rtlCol="0">
            <a:spAutoFit/>
          </a:bodyPr>
          <a:p>
            <a:r>
              <a:rPr lang="zh-CN" altLang="en-US" sz="1200" b="1">
                <a:latin typeface="方正楷体简体" panose="02000000000000000000" charset="-122"/>
                <a:ea typeface="方正楷体简体" panose="02000000000000000000" charset="-122"/>
              </a:rPr>
              <a:t>DTRCT写道: ↑</a:t>
            </a:r>
            <a:endParaRPr lang="zh-CN" altLang="en-US" sz="1200" b="1">
              <a:latin typeface="方正楷体简体" panose="02000000000000000000" charset="-122"/>
              <a:ea typeface="方正楷体简体" panose="02000000000000000000" charset="-122"/>
            </a:endParaRPr>
          </a:p>
          <a:p>
            <a:r>
              <a:rPr lang="zh-CN" altLang="en-US" sz="1200" b="1">
                <a:latin typeface="方正楷体简体" panose="02000000000000000000" charset="-122"/>
                <a:ea typeface="方正楷体简体" panose="02000000000000000000" charset="-122"/>
              </a:rPr>
              <a:t>2019 年 4 月 3 日星期三上午 11:50</a:t>
            </a:r>
            <a:endParaRPr lang="zh-CN" altLang="en-US" sz="1200" b="1">
              <a:latin typeface="方正楷体简体" panose="02000000000000000000" charset="-122"/>
              <a:ea typeface="方正楷体简体" panose="02000000000000000000" charset="-122"/>
            </a:endParaRPr>
          </a:p>
          <a:p>
            <a:r>
              <a:rPr lang="zh-CN" altLang="en-US" sz="1200" b="1">
                <a:latin typeface="方正楷体简体" panose="02000000000000000000" charset="-122"/>
                <a:ea typeface="方正楷体简体" panose="02000000000000000000" charset="-122"/>
              </a:rPr>
              <a:t>亲爱的 Xard777感谢您的设置，我有一个问题；对于新手交易者，您建议在哪个时间范围内使用此设置进行交易。</a:t>
            </a:r>
            <a:endParaRPr lang="zh-CN" altLang="en-US" sz="1200" b="1">
              <a:latin typeface="方正楷体简体" panose="02000000000000000000" charset="-122"/>
              <a:ea typeface="方正楷体简体" panose="02000000000000000000" charset="-122"/>
            </a:endParaRPr>
          </a:p>
          <a:p>
            <a:r>
              <a:rPr lang="zh-CN" altLang="en-US" sz="1200" b="1">
                <a:latin typeface="方正楷体简体" panose="02000000000000000000" charset="-122"/>
                <a:ea typeface="方正楷体简体" panose="02000000000000000000" charset="-122"/>
              </a:rPr>
              <a:t>只需坚持1 小时的时间范围。此外，请确保子窗口中的 CCI 与您的交易分析相匹配，如果不匹配，则等待它匹配。有时，主图表窗口上的交易看起来非常好，以至于您只想跳入收获所有奖励，却发现您正在退还您之前的所有奖金，然后您才注意到子窗口中的 CCI无法匹配您的交易分析。所有最好的Xard777</a:t>
            </a:r>
            <a:endParaRPr lang="zh-CN" altLang="en-US" sz="1200" b="1">
              <a:latin typeface="方正楷体简体" panose="02000000000000000000" charset="-122"/>
              <a:ea typeface="方正楷体简体" panose="02000000000000000000" charset="-122"/>
            </a:endParaRPr>
          </a:p>
        </p:txBody>
      </p:sp>
      <p:pic>
        <p:nvPicPr>
          <p:cNvPr id="3" name="图片 2" descr="C:\Users\Administrator\Desktop\Screenshot from 2022-02-01 12-28-04.pngScreenshot from 2022-02-01 12-28-04"/>
          <p:cNvPicPr>
            <a:picLocks noChangeAspect="1"/>
          </p:cNvPicPr>
          <p:nvPr/>
        </p:nvPicPr>
        <p:blipFill>
          <a:blip r:embed="rId1"/>
          <a:srcRect/>
          <a:stretch>
            <a:fillRect/>
          </a:stretch>
        </p:blipFill>
        <p:spPr>
          <a:xfrm>
            <a:off x="0" y="0"/>
            <a:ext cx="12192000" cy="3357880"/>
          </a:xfrm>
          <a:prstGeom prst="rect">
            <a:avLst/>
          </a:prstGeom>
        </p:spPr>
      </p:pic>
      <p:sp>
        <p:nvSpPr>
          <p:cNvPr id="6" name="文本框 5"/>
          <p:cNvSpPr txBox="1"/>
          <p:nvPr/>
        </p:nvSpPr>
        <p:spPr>
          <a:xfrm>
            <a:off x="0" y="3485515"/>
            <a:ext cx="12125960" cy="553085"/>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xard777写道: ↑2022 年 2 月 1 日星期二晚上 8:13</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我如何设置我的橙线交易...Xard777XARD，在您进场卖出之前有几次买入交易吗？价格高于每日开盘价</a:t>
            </a:r>
            <a:r>
              <a:rPr lang="zh-CN" altLang="en-US"/>
              <a:t>。</a:t>
            </a:r>
            <a:endParaRPr lang="zh-CN"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5143500"/>
            <a:ext cx="12191365" cy="829945"/>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日间交易简化...</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Xard777</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我如何设置橙色线以外的交易...Xard777</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NB 您可以从 5 分钟图表中看到，上述 1 分钟交易几乎不引人注意。</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Snapshot US2000 1 2022-2-3  144302"/>
          <p:cNvPicPr>
            <a:picLocks noChangeAspect="1"/>
          </p:cNvPicPr>
          <p:nvPr/>
        </p:nvPicPr>
        <p:blipFill>
          <a:blip r:embed="rId1"/>
          <a:stretch>
            <a:fillRect/>
          </a:stretch>
        </p:blipFill>
        <p:spPr>
          <a:xfrm>
            <a:off x="635" y="-356235"/>
            <a:ext cx="12192000" cy="2920365"/>
          </a:xfrm>
          <a:prstGeom prst="rect">
            <a:avLst/>
          </a:prstGeom>
        </p:spPr>
      </p:pic>
      <p:pic>
        <p:nvPicPr>
          <p:cNvPr id="6" name="图片 5" descr="Snapshot US2000 1 2022-2-1  120244"/>
          <p:cNvPicPr>
            <a:picLocks noChangeAspect="1"/>
          </p:cNvPicPr>
          <p:nvPr/>
        </p:nvPicPr>
        <p:blipFill>
          <a:blip r:embed="rId2"/>
          <a:stretch>
            <a:fillRect/>
          </a:stretch>
        </p:blipFill>
        <p:spPr>
          <a:xfrm>
            <a:off x="635" y="2564130"/>
            <a:ext cx="12192000" cy="2633345"/>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57"/>
          <p:cNvPicPr>
            <a:picLocks noChangeAspect="1"/>
          </p:cNvPicPr>
          <p:nvPr/>
        </p:nvPicPr>
        <p:blipFill>
          <a:blip r:embed="rId1"/>
          <a:stretch>
            <a:fillRect/>
          </a:stretch>
        </p:blipFill>
        <p:spPr>
          <a:xfrm>
            <a:off x="0" y="0"/>
            <a:ext cx="12192000" cy="4608830"/>
          </a:xfrm>
          <a:prstGeom prst="rect">
            <a:avLst/>
          </a:prstGeom>
        </p:spPr>
      </p:pic>
      <p:sp>
        <p:nvSpPr>
          <p:cNvPr id="3" name="文本框 2"/>
          <p:cNvSpPr txBox="1"/>
          <p:nvPr/>
        </p:nvSpPr>
        <p:spPr>
          <a:xfrm>
            <a:off x="0" y="4608830"/>
            <a:ext cx="12192635" cy="645160"/>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cs typeface="方正楷体简体" panose="02000000000000000000" charset="-122"/>
              </a:rPr>
              <a:t>P=1091  </a:t>
            </a:r>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一张图片值一千个单词，或者在这种情况下是一千个点$ :-)))</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学会钓鱼年轻的商人，学会钓鱼。</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Xard777</a:t>
            </a:r>
            <a:r>
              <a:rPr lang="en-US" altLang="zh-CN" sz="1200" b="1">
                <a:solidFill>
                  <a:srgbClr val="7030A0"/>
                </a:solidFill>
                <a:latin typeface="方正楷体简体" panose="02000000000000000000" charset="-122"/>
                <a:ea typeface="方正楷体简体" panose="02000000000000000000" charset="-122"/>
                <a:cs typeface="方正楷体简体" panose="02000000000000000000" charset="-122"/>
              </a:rPr>
              <a:t>   </a:t>
            </a:r>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又一次卖出交易......谁知道！</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4367530"/>
            <a:ext cx="12096115" cy="1322070"/>
          </a:xfrm>
          <a:prstGeom prst="rect">
            <a:avLst/>
          </a:prstGeom>
          <a:noFill/>
        </p:spPr>
        <p:txBody>
          <a:bodyPr wrap="square" rtlCol="0">
            <a:spAutoFit/>
          </a:bodyPr>
          <a:p>
            <a:r>
              <a:rPr lang="zh-CN" altLang="en-US" sz="1000" b="1">
                <a:solidFill>
                  <a:srgbClr val="7030A0"/>
                </a:solidFill>
                <a:latin typeface="方正楷体简体" panose="02000000000000000000" charset="-122"/>
                <a:ea typeface="方正楷体简体" panose="02000000000000000000" charset="-122"/>
              </a:rPr>
              <a:t>xard777写道: ↑2021 年 3 月 11 日星期四下午 5:08</a:t>
            </a:r>
            <a:endParaRPr lang="zh-CN" altLang="en-US" sz="1000" b="1">
              <a:solidFill>
                <a:srgbClr val="7030A0"/>
              </a:solidFill>
              <a:latin typeface="方正楷体简体" panose="02000000000000000000" charset="-122"/>
              <a:ea typeface="方正楷体简体" panose="02000000000000000000" charset="-122"/>
            </a:endParaRPr>
          </a:p>
          <a:p>
            <a:r>
              <a:rPr lang="zh-CN" altLang="en-US" sz="1000" b="1">
                <a:solidFill>
                  <a:srgbClr val="7030A0"/>
                </a:solidFill>
                <a:latin typeface="方正楷体简体" panose="02000000000000000000" charset="-122"/>
                <a:ea typeface="方正楷体简体" panose="02000000000000000000" charset="-122"/>
              </a:rPr>
              <a:t>你们很多人都知道，我倾向于在日内进行剥头皮交易，在 500 万图表上快速做空，并让两到三笔交易构成我的每日目标。这可能会让很多交易者感到困惑，所以我想指出一种使用该系统更简单、更经典的交易方式。</a:t>
            </a:r>
            <a:endParaRPr lang="zh-CN" altLang="en-US" sz="1000" b="1">
              <a:solidFill>
                <a:srgbClr val="7030A0"/>
              </a:solidFill>
              <a:latin typeface="方正楷体简体" panose="02000000000000000000" charset="-122"/>
              <a:ea typeface="方正楷体简体" panose="02000000000000000000" charset="-122"/>
            </a:endParaRPr>
          </a:p>
          <a:p>
            <a:r>
              <a:rPr lang="zh-CN" altLang="en-US" sz="1000" b="1">
                <a:solidFill>
                  <a:srgbClr val="7030A0"/>
                </a:solidFill>
                <a:latin typeface="方正楷体简体" panose="02000000000000000000" charset="-122"/>
                <a:ea typeface="方正楷体简体" panose="02000000000000000000" charset="-122"/>
              </a:rPr>
              <a:t>即使用 1hr 和 15m 图表进行交易。1hr TF 为我们提供了路线图，让我们在交易过程中保持安全。15m TF 是我们沿途的入口点。如果您查看下方的 US500 图表，您将看到我们的旅程在五个交易日前（上周五）在底部外围点处开始。1 小时图在我们在第二点 (3740.61) 15m 处的第一笔交易中显示为灰色，我们将在趋势线的交叉处买入。我们的第二笔交易现在在 1hr 和 15m 上都突出显示，在开盘线的趋势线交叉处买入。这些交易中的任何一个都会使我们成为我们的日常目标。</a:t>
            </a:r>
            <a:endParaRPr lang="zh-CN" altLang="en-US" sz="1000" b="1">
              <a:solidFill>
                <a:srgbClr val="7030A0"/>
              </a:solidFill>
              <a:latin typeface="方正楷体简体" panose="02000000000000000000" charset="-122"/>
              <a:ea typeface="方正楷体简体" panose="02000000000000000000" charset="-122"/>
            </a:endParaRPr>
          </a:p>
          <a:p>
            <a:r>
              <a:rPr lang="zh-CN" altLang="en-US" sz="1000" b="1">
                <a:solidFill>
                  <a:srgbClr val="7030A0"/>
                </a:solidFill>
                <a:latin typeface="方正楷体简体" panose="02000000000000000000" charset="-122"/>
                <a:ea typeface="方正楷体简体" panose="02000000000000000000" charset="-122"/>
              </a:rPr>
              <a:t>从底部外围点开始，我们处于买入模式，从第二次交易开始，1 小时 VQ 上升，确认我们应该在过去五天进行买入交易。15m TF 清楚地向我们展示了在哪里进行这些交易，达到我们的目标，然后每天重复。预订我们的 Pip$ 并继续前进。这不是火箭科学的人，请花时间查看这两个图表并问自己“我可以这样做吗？与我的日内交易保持一致”。您只需要专注，15m &amp; 1hr 策略将为您的交易账户创造奇迹。Xard777</a:t>
            </a:r>
            <a:endParaRPr lang="zh-CN" altLang="en-US" sz="1000" b="1">
              <a:solidFill>
                <a:srgbClr val="7030A0"/>
              </a:solidFill>
              <a:latin typeface="方正楷体简体" panose="02000000000000000000" charset="-122"/>
              <a:ea typeface="方正楷体简体" panose="02000000000000000000" charset="-122"/>
            </a:endParaRPr>
          </a:p>
          <a:p>
            <a:r>
              <a:rPr lang="zh-CN" altLang="en-US" sz="1000" b="1">
                <a:solidFill>
                  <a:srgbClr val="7030A0"/>
                </a:solidFill>
                <a:latin typeface="方正楷体简体" panose="02000000000000000000" charset="-122"/>
                <a:ea typeface="方正楷体简体" panose="02000000000000000000" charset="-122"/>
              </a:rPr>
              <a:t>NB如果您在 15m 图表上，您可以显示 T2MA 线（在 FX4 STD 输入菜单中设置为 true），因为这显示了 15m 图表上的 1hr 线。</a:t>
            </a:r>
            <a:endParaRPr lang="zh-CN" altLang="en-US" sz="1000" b="1">
              <a:solidFill>
                <a:srgbClr val="7030A0"/>
              </a:solidFill>
              <a:latin typeface="方正楷体简体" panose="02000000000000000000" charset="-122"/>
              <a:ea typeface="方正楷体简体" panose="02000000000000000000" charset="-122"/>
            </a:endParaRPr>
          </a:p>
        </p:txBody>
      </p:sp>
      <p:pic>
        <p:nvPicPr>
          <p:cNvPr id="2" name="图片 1" descr="Screenshot from 2021-03-11 08-32-12"/>
          <p:cNvPicPr>
            <a:picLocks noChangeAspect="1"/>
          </p:cNvPicPr>
          <p:nvPr/>
        </p:nvPicPr>
        <p:blipFill>
          <a:blip r:embed="rId1"/>
          <a:stretch>
            <a:fillRect/>
          </a:stretch>
        </p:blipFill>
        <p:spPr>
          <a:xfrm>
            <a:off x="0" y="118110"/>
            <a:ext cx="12192000" cy="417703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2" name="文本框 1"/>
          <p:cNvSpPr txBox="1"/>
          <p:nvPr/>
        </p:nvSpPr>
        <p:spPr>
          <a:xfrm>
            <a:off x="0" y="4224020"/>
            <a:ext cx="12089130" cy="398780"/>
          </a:xfrm>
          <a:prstGeom prst="rect">
            <a:avLst/>
          </a:prstGeom>
          <a:noFill/>
        </p:spPr>
        <p:txBody>
          <a:bodyPr wrap="square" rtlCol="0">
            <a:spAutoFit/>
          </a:bodyPr>
          <a:p>
            <a:pPr algn="l"/>
            <a:r>
              <a:rPr lang="en-US" altLang="zh-CN" sz="1000" b="1">
                <a:solidFill>
                  <a:srgbClr val="7030A0"/>
                </a:solidFill>
                <a:latin typeface="方正楷体简体" panose="02000000000000000000" charset="-122"/>
                <a:ea typeface="方正楷体简体" panose="02000000000000000000" charset="-122"/>
                <a:sym typeface="+mn-ea"/>
              </a:rPr>
              <a:t>P1026    </a:t>
            </a:r>
            <a:r>
              <a:rPr lang="zh-CN" altLang="en-US" sz="1000" b="1">
                <a:solidFill>
                  <a:srgbClr val="7030A0"/>
                </a:solidFill>
                <a:latin typeface="方正楷体简体" panose="02000000000000000000" charset="-122"/>
                <a:ea typeface="方正楷体简体" panose="02000000000000000000" charset="-122"/>
                <a:sym typeface="+mn-ea"/>
              </a:rPr>
              <a:t>又获得了 +150Pip$今天在 US2000 上错过了大量交易，但最好不要太贪心。我现在会继续监测，并决定以后采取的最佳结果。想我会收工的。编辑：我已经纠正了大白点的问题，它不应该再次发生:-)))Xard777</a:t>
            </a:r>
            <a:endParaRPr lang="zh-CN" altLang="en-US" sz="1000" b="1">
              <a:solidFill>
                <a:srgbClr val="7030A0"/>
              </a:solidFill>
              <a:latin typeface="方正楷体简体" panose="02000000000000000000" charset="-122"/>
              <a:ea typeface="方正楷体简体" panose="02000000000000000000" charset="-122"/>
              <a:sym typeface="+mn-ea"/>
            </a:endParaRPr>
          </a:p>
        </p:txBody>
      </p:sp>
      <p:pic>
        <p:nvPicPr>
          <p:cNvPr id="6" name="图片 5" descr="70"/>
          <p:cNvPicPr>
            <a:picLocks noChangeAspect="1"/>
          </p:cNvPicPr>
          <p:nvPr/>
        </p:nvPicPr>
        <p:blipFill>
          <a:blip r:embed="rId1"/>
          <a:stretch>
            <a:fillRect/>
          </a:stretch>
        </p:blipFill>
        <p:spPr>
          <a:xfrm>
            <a:off x="0" y="0"/>
            <a:ext cx="12192000" cy="4166235"/>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635" y="3600450"/>
            <a:ext cx="12191365" cy="2676525"/>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xard777写道: ↑2022 年 2 月 16 日星期三凌晨 2:02</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我喜欢这样一个事实，即使我在交易日的过程中往往会错过很多交易（可能是因为我一直在睡觉或外出办事），但系统仍然允许你坐下来接电话只需等待并等待下一个机会，即可在几分钟内获得 Pip$。我喜欢它，它易于使用且几乎没有压力。另外，我还有复合入门奖金可以使用:-)))Xard777</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chemeClr val="tx1"/>
                </a:solidFill>
                <a:highlight>
                  <a:srgbClr val="00FF00"/>
                </a:highlight>
                <a:latin typeface="方正楷体简体" panose="02000000000000000000" charset="-122"/>
                <a:ea typeface="方正楷体简体" panose="02000000000000000000" charset="-122"/>
              </a:rPr>
              <a:t>xard777写道: ↑2022 年 2 月 15 日星期二下午 4:15</a:t>
            </a:r>
            <a:endParaRPr lang="zh-CN" altLang="en-US" sz="1200" b="1">
              <a:solidFill>
                <a:schemeClr val="tx1"/>
              </a:solidFill>
              <a:highlight>
                <a:srgbClr val="00FF00"/>
              </a:highlight>
              <a:latin typeface="方正楷体简体" panose="02000000000000000000" charset="-122"/>
              <a:ea typeface="方正楷体简体" panose="02000000000000000000" charset="-122"/>
            </a:endParaRPr>
          </a:p>
          <a:p>
            <a:r>
              <a:rPr lang="zh-CN" altLang="en-US" sz="1200" b="1">
                <a:solidFill>
                  <a:schemeClr val="tx1"/>
                </a:solidFill>
                <a:highlight>
                  <a:srgbClr val="00FF00"/>
                </a:highlight>
                <a:latin typeface="方正楷体简体" panose="02000000000000000000" charset="-122"/>
                <a:ea typeface="方正楷体简体" panose="02000000000000000000" charset="-122"/>
              </a:rPr>
              <a:t>不要贪心——没有人会因为获利而破产。还有更多的 Pip$ 等待稍后预订。RSI 正在工作，就像所有其他 indys 一样......快乐的猪屎:-)))Xard777</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chemeClr val="tx1"/>
                </a:solidFill>
                <a:highlight>
                  <a:srgbClr val="800080"/>
                </a:highlight>
                <a:latin typeface="方正楷体简体" panose="02000000000000000000" charset="-122"/>
                <a:ea typeface="方正楷体简体" panose="02000000000000000000" charset="-122"/>
              </a:rPr>
              <a:t>XARD：您不需要流口水 Maroka，xard 经典交易已脱离今日开放线至 61.8%，采取看看今天的 US2000，它从公开线上升到 61.8%——你已经拥有了你需要的所有工具</a:t>
            </a:r>
            <a:r>
              <a:rPr lang="zh-CN" altLang="en-US" sz="1200" b="1">
                <a:solidFill>
                  <a:srgbClr val="7030A0"/>
                </a:solidFill>
                <a:latin typeface="方正楷体简体" panose="02000000000000000000" charset="-122"/>
                <a:ea typeface="方正楷体简体" panose="02000000000000000000" charset="-122"/>
              </a:rPr>
              <a:t>。</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您可以按照此获得某种指导。同样，没有什么是严格的规则：</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如果我们在一天结束时低于每日 ADR 的 50-60%：预计第二天的范围扩大。</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如果我们在一天结束时超过每日 ADR 的 130-150%：预计第二天范围会收缩。</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您需要相应地调整您的止盈和止损。</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另外每天晚上我都会记下当天的 ADR：</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大多数时候：</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如果 ADR 低于 50-60% 左右，那么第二天是高概率趋势日。</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如果 ADR 超过 125% ，则次日为高概率区间日。</a:t>
            </a:r>
            <a:endParaRPr lang="zh-CN" altLang="en-US" sz="1200" b="1">
              <a:solidFill>
                <a:srgbClr val="C00000"/>
              </a:solidFill>
              <a:latin typeface="方正楷体简体" panose="02000000000000000000" charset="-122"/>
              <a:ea typeface="方正楷体简体" panose="02000000000000000000" charset="-122"/>
            </a:endParaRPr>
          </a:p>
        </p:txBody>
      </p:sp>
      <p:pic>
        <p:nvPicPr>
          <p:cNvPr id="2" name="图片 1" descr="Snapshot US2000 1 2022-2-15  174811"/>
          <p:cNvPicPr>
            <a:picLocks noChangeAspect="1"/>
          </p:cNvPicPr>
          <p:nvPr/>
        </p:nvPicPr>
        <p:blipFill>
          <a:blip r:embed="rId1"/>
          <a:stretch>
            <a:fillRect/>
          </a:stretch>
        </p:blipFill>
        <p:spPr>
          <a:xfrm>
            <a:off x="635" y="0"/>
            <a:ext cx="12192000" cy="342900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4818380"/>
            <a:ext cx="12191365" cy="460375"/>
          </a:xfrm>
          <a:prstGeom prst="rect">
            <a:avLst/>
          </a:prstGeom>
          <a:noFill/>
        </p:spPr>
        <p:txBody>
          <a:bodyPr wrap="square" rtlCol="0">
            <a:spAutoFit/>
          </a:bodyPr>
          <a:p>
            <a:r>
              <a:rPr lang="zh-CN" altLang="en-US" sz="1200" b="1">
                <a:solidFill>
                  <a:srgbClr val="7030A0"/>
                </a:solidFill>
                <a:latin typeface="方正楷体简体" panose="02000000000000000000" charset="-122"/>
                <a:ea typeface="方正楷体简体" panose="02000000000000000000" charset="-122"/>
              </a:rPr>
              <a:t>xard777写道: ↑2022 年 2 月 17 日星期四晚上 7:26</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展望未来...Xard777</a:t>
            </a:r>
            <a:endParaRPr lang="zh-CN" altLang="en-US" sz="1200" b="1">
              <a:solidFill>
                <a:srgbClr val="7030A0"/>
              </a:solidFill>
              <a:latin typeface="方正楷体简体" panose="02000000000000000000" charset="-122"/>
              <a:ea typeface="方正楷体简体" panose="02000000000000000000" charset="-122"/>
            </a:endParaRPr>
          </a:p>
        </p:txBody>
      </p:sp>
      <p:pic>
        <p:nvPicPr>
          <p:cNvPr id="2" name="图片 1" descr="Strategy"/>
          <p:cNvPicPr>
            <a:picLocks noChangeAspect="1"/>
          </p:cNvPicPr>
          <p:nvPr/>
        </p:nvPicPr>
        <p:blipFill>
          <a:blip r:embed="rId1"/>
          <a:stretch>
            <a:fillRect/>
          </a:stretch>
        </p:blipFill>
        <p:spPr>
          <a:xfrm>
            <a:off x="0" y="81915"/>
            <a:ext cx="12192000" cy="4554855"/>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3" name="文本框 2"/>
          <p:cNvSpPr txBox="1"/>
          <p:nvPr/>
        </p:nvSpPr>
        <p:spPr>
          <a:xfrm>
            <a:off x="0" y="4648835"/>
            <a:ext cx="12191365" cy="245110"/>
          </a:xfrm>
          <a:prstGeom prst="rect">
            <a:avLst/>
          </a:prstGeom>
          <a:noFill/>
        </p:spPr>
        <p:txBody>
          <a:bodyPr wrap="square" rtlCol="0">
            <a:spAutoFit/>
          </a:bodyPr>
          <a:p>
            <a:r>
              <a:rPr lang="en-US" altLang="zh-CN" sz="1000" b="1">
                <a:solidFill>
                  <a:srgbClr val="7030A0"/>
                </a:solidFill>
                <a:latin typeface="方正楷体简体" panose="02000000000000000000" charset="-122"/>
                <a:ea typeface="方正楷体简体" panose="02000000000000000000" charset="-122"/>
              </a:rPr>
              <a:t>P1035  </a:t>
            </a:r>
            <a:r>
              <a:rPr lang="zh-CN" altLang="en-US" sz="1000" b="1">
                <a:solidFill>
                  <a:srgbClr val="7030A0"/>
                </a:solidFill>
                <a:latin typeface="方正楷体简体" panose="02000000000000000000" charset="-122"/>
                <a:ea typeface="方正楷体简体" panose="02000000000000000000" charset="-122"/>
              </a:rPr>
              <a:t>不要满足于达到你的目标 - 旨在粉碎它！设定其他人努力达到的标准。附上我最后的设置供大家阅读。享受！XARD777</a:t>
            </a:r>
            <a:r>
              <a:rPr lang="en-US" altLang="zh-CN" sz="1000" b="1">
                <a:solidFill>
                  <a:srgbClr val="7030A0"/>
                </a:solidFill>
                <a:latin typeface="方正楷体简体" panose="02000000000000000000" charset="-122"/>
                <a:ea typeface="方正楷体简体" panose="02000000000000000000" charset="-122"/>
              </a:rPr>
              <a:t>     </a:t>
            </a:r>
            <a:r>
              <a:rPr lang="zh-CN" altLang="en-US" sz="1000" b="1">
                <a:solidFill>
                  <a:srgbClr val="7030A0"/>
                </a:solidFill>
                <a:latin typeface="方正楷体简体" panose="02000000000000000000" charset="-122"/>
                <a:ea typeface="方正楷体简体" panose="02000000000000000000" charset="-122"/>
              </a:rPr>
              <a:t>NB 请注意，此设置仅围绕 US2000 指数设计</a:t>
            </a:r>
            <a:endParaRPr lang="zh-CN" altLang="en-US" sz="1000" b="1">
              <a:solidFill>
                <a:srgbClr val="7030A0"/>
              </a:solidFill>
              <a:latin typeface="方正楷体简体" panose="02000000000000000000" charset="-122"/>
              <a:ea typeface="方正楷体简体" panose="02000000000000000000" charset="-122"/>
            </a:endParaRPr>
          </a:p>
        </p:txBody>
      </p:sp>
      <p:pic>
        <p:nvPicPr>
          <p:cNvPr id="2" name="图片 1" descr="Screenshot"/>
          <p:cNvPicPr>
            <a:picLocks noChangeAspect="1"/>
          </p:cNvPicPr>
          <p:nvPr/>
        </p:nvPicPr>
        <p:blipFill>
          <a:blip r:embed="rId1"/>
          <a:stretch>
            <a:fillRect/>
          </a:stretch>
        </p:blipFill>
        <p:spPr>
          <a:xfrm>
            <a:off x="0" y="0"/>
            <a:ext cx="12192000" cy="454787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Update"/>
          <p:cNvPicPr>
            <a:picLocks noChangeAspect="1"/>
          </p:cNvPicPr>
          <p:nvPr/>
        </p:nvPicPr>
        <p:blipFill>
          <a:blip r:embed="rId1"/>
          <a:stretch>
            <a:fillRect/>
          </a:stretch>
        </p:blipFill>
        <p:spPr>
          <a:xfrm>
            <a:off x="635" y="0"/>
            <a:ext cx="12192000" cy="4323080"/>
          </a:xfrm>
          <a:prstGeom prst="rect">
            <a:avLst/>
          </a:prstGeom>
        </p:spPr>
      </p:pic>
      <p:sp>
        <p:nvSpPr>
          <p:cNvPr id="6" name="文本框 5"/>
          <p:cNvSpPr txBox="1"/>
          <p:nvPr/>
        </p:nvSpPr>
        <p:spPr>
          <a:xfrm>
            <a:off x="635" y="4323080"/>
            <a:ext cx="12125960" cy="829945"/>
          </a:xfrm>
          <a:prstGeom prst="rect">
            <a:avLst/>
          </a:prstGeom>
          <a:noFill/>
        </p:spPr>
        <p:txBody>
          <a:bodyPr wrap="square" rtlCol="0">
            <a:spAutoFit/>
          </a:bodyPr>
          <a:p>
            <a:r>
              <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rPr>
              <a:t>P1041 =</a:t>
            </a:r>
            <a:r>
              <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rPr>
              <a:t>我一直在关注每天 100% 的一致性动作。通常要做到 100%，我每天需要赚 1'000 Pip$。但考虑到我的交易是如何递增的，以及我将在交易日期间进行复利交易的事实，我认为我只需要每天预订 +670 点左右即可完成这项任务。这样，我每天只会查看 3、4 或 5 笔交易，具体取决于日内市场的走势。复利在工作中的力量。Xard777</a:t>
            </a:r>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rPr>
              <a:t>xard777写道: ↑2022 年 1 月 11 日星期二 04:04以下是有关 XU-13 设置如何进行的更新。5m TF 显示 1hr Trend、1hr ZZ 线以及 1hr 和 30m Semafors。子窗口有助于显示定向交易的确认。此版本可帮助您更长时间地进行交易，从而让您赚取更多 Pip$。将于 2 月 22 日的某个时间发布</a:t>
            </a:r>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XU-v22"/>
          <p:cNvPicPr>
            <a:picLocks noChangeAspect="1"/>
          </p:cNvPicPr>
          <p:nvPr/>
        </p:nvPicPr>
        <p:blipFill>
          <a:blip r:embed="rId1"/>
          <a:stretch>
            <a:fillRect/>
          </a:stretch>
        </p:blipFill>
        <p:spPr>
          <a:xfrm>
            <a:off x="635" y="0"/>
            <a:ext cx="12192000" cy="3943350"/>
          </a:xfrm>
          <a:prstGeom prst="rect">
            <a:avLst/>
          </a:prstGeom>
        </p:spPr>
      </p:pic>
      <p:sp>
        <p:nvSpPr>
          <p:cNvPr id="3" name="文本框 2"/>
          <p:cNvSpPr txBox="1"/>
          <p:nvPr/>
        </p:nvSpPr>
        <p:spPr>
          <a:xfrm>
            <a:off x="0" y="4003040"/>
            <a:ext cx="12192635" cy="2122805"/>
          </a:xfrm>
          <a:prstGeom prst="rect">
            <a:avLst/>
          </a:prstGeom>
          <a:noFill/>
        </p:spPr>
        <p:txBody>
          <a:bodyPr wrap="square" rtlCol="0">
            <a:spAutoFit/>
          </a:bodyPr>
          <a:p>
            <a:r>
              <a:rPr lang="en-US" altLang="zh-CN" sz="1200" b="1">
                <a:solidFill>
                  <a:srgbClr val="FF0000"/>
                </a:solidFill>
                <a:latin typeface="方正楷体简体" panose="02000000000000000000" charset="-122"/>
                <a:ea typeface="方正楷体简体" panose="02000000000000000000" charset="-122"/>
              </a:rPr>
              <a:t>P 1047-1044</a:t>
            </a:r>
            <a:r>
              <a:rPr lang="zh-CN" altLang="zh-CN" sz="1200" b="1">
                <a:solidFill>
                  <a:srgbClr val="FF0000"/>
                </a:solidFill>
                <a:latin typeface="方正楷体简体" panose="02000000000000000000" charset="-122"/>
                <a:ea typeface="方正楷体简体" panose="02000000000000000000" charset="-122"/>
              </a:rPr>
              <a:t>下载</a:t>
            </a:r>
            <a:r>
              <a:rPr lang="en-US" altLang="zh-CN" sz="1200" b="1">
                <a:solidFill>
                  <a:srgbClr val="FF0000"/>
                </a:solidFill>
                <a:latin typeface="方正楷体简体" panose="02000000000000000000" charset="-122"/>
                <a:ea typeface="方正楷体简体" panose="02000000000000000000" charset="-122"/>
              </a:rPr>
              <a:t>   =</a:t>
            </a:r>
            <a:r>
              <a:rPr lang="zh-CN" altLang="en-US" sz="1200" b="1">
                <a:solidFill>
                  <a:srgbClr val="FF0000"/>
                </a:solidFill>
                <a:latin typeface="方正楷体简体" panose="02000000000000000000" charset="-122"/>
                <a:ea typeface="方正楷体简体" panose="02000000000000000000" charset="-122"/>
              </a:rPr>
              <a:t>xard777写道: ↑2022 年 2 月 26 日星期六晚上 7:39更新 XU-v22 设置</a:t>
            </a:r>
            <a:endParaRPr lang="zh-CN" altLang="en-US" sz="1200" b="1">
              <a:solidFill>
                <a:srgbClr val="FF0000"/>
              </a:solidFill>
              <a:latin typeface="方正楷体简体" panose="02000000000000000000" charset="-122"/>
              <a:ea typeface="方正楷体简体" panose="02000000000000000000" charset="-122"/>
            </a:endParaRPr>
          </a:p>
          <a:p>
            <a:r>
              <a:rPr lang="zh-CN" altLang="en-US" sz="1200" b="1">
                <a:solidFill>
                  <a:srgbClr val="FF0000"/>
                </a:solidFill>
                <a:latin typeface="方正楷体简体" panose="02000000000000000000" charset="-122"/>
                <a:ea typeface="方正楷体简体" panose="02000000000000000000" charset="-122"/>
              </a:rPr>
              <a:t>祝大家玩得开心享受！Xard777</a:t>
            </a:r>
            <a:endParaRPr lang="zh-CN" altLang="en-US" sz="1200" b="1">
              <a:solidFill>
                <a:srgbClr val="FF000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xard777写道: ↑2022 年 2 月 23 日星期三凌晨 3:03</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您还必须选择完成任务的最佳时间。一月第三周到四月底，八月第三周到圣诞节。并不是所有的交易日都是一样的，有些日子你可能只做 30%，其他 150% 或 200%，你必须考虑到任何亏损的日子。可能有一个截止日，如果你去了-15%，那么那天就不再交易了。我喜欢在我的前几笔交易中轻松进行以积累房屋资金，然后用它来闪烁其余的钱。此外，我更喜欢交易 US2000，因为我发现它是所有其他指数中的 Goldilocks 工具。等待！！！是每个交易日的第一要务。坐等一等！！！机会出现。复合入门线就是这样一个机会，每天都会以樱桃为代价。等待日内周期轮流上演，然后按趋势方向交易。留意复合入场线的回调，同样它也付出了巨大的代价。还要看看前面的路，看 (1min &amp; 15min) - (5min &amp; 30min) - (30min &amp; 4hrs)好的，市场不会按照你设定的交易计划走，但如果你提前计划，你可以看到部分路您可以安全地导航并直接进入。此外，所有小交易都会在一天中迅速加起来。最重要的是，享受自己，否则不值得做。</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Xard777</a:t>
            </a:r>
            <a:endParaRPr lang="zh-CN" altLang="en-US" sz="1200" b="1">
              <a:solidFill>
                <a:srgbClr val="7030A0"/>
              </a:solidFill>
              <a:latin typeface="方正楷体简体" panose="02000000000000000000" charset="-122"/>
              <a:ea typeface="方正楷体简体" panose="02000000000000000000" charset="-122"/>
            </a:endParaRPr>
          </a:p>
          <a:p>
            <a:endParaRPr lang="zh-CN" altLang="en-US" sz="1200" b="1">
              <a:solidFill>
                <a:srgbClr val="7030A0"/>
              </a:solidFill>
              <a:latin typeface="方正楷体简体" panose="02000000000000000000" charset="-122"/>
              <a:ea typeface="方正楷体简体" panose="02000000000000000000"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AWESOME"/>
          <p:cNvPicPr>
            <a:picLocks noChangeAspect="1"/>
          </p:cNvPicPr>
          <p:nvPr/>
        </p:nvPicPr>
        <p:blipFill>
          <a:blip r:embed="rId1"/>
          <a:stretch>
            <a:fillRect/>
          </a:stretch>
        </p:blipFill>
        <p:spPr>
          <a:xfrm>
            <a:off x="0" y="0"/>
            <a:ext cx="12192000" cy="4632960"/>
          </a:xfrm>
          <a:prstGeom prst="rect">
            <a:avLst/>
          </a:prstGeom>
        </p:spPr>
      </p:pic>
      <p:sp>
        <p:nvSpPr>
          <p:cNvPr id="3" name="文本框 2"/>
          <p:cNvSpPr txBox="1"/>
          <p:nvPr/>
        </p:nvSpPr>
        <p:spPr>
          <a:xfrm>
            <a:off x="0" y="4632960"/>
            <a:ext cx="12192000" cy="1568450"/>
          </a:xfrm>
          <a:prstGeom prst="rect">
            <a:avLst/>
          </a:prstGeom>
          <a:noFill/>
        </p:spPr>
        <p:txBody>
          <a:bodyPr wrap="square" rtlCol="0">
            <a:spAutoFit/>
          </a:bodyPr>
          <a:p>
            <a:r>
              <a:rPr lang="zh-CN" altLang="en-US" sz="1200" b="1" u="sng">
                <a:latin typeface="方正楷体简体" panose="02000000000000000000" charset="-122"/>
                <a:ea typeface="方正楷体简体" panose="02000000000000000000" charset="-122"/>
              </a:rPr>
              <a:t>每天 100% 的交易利润是一个简单的项目，我在三个月内进行了测试。众所周知，到目前为止，我在现场测试期间未能达到 100% 的范围，但整个项目对于沿途收集的有价值数据非常有用。您可以在整个项目中看到自己在心理和身体交易角色中的优势和劣势。其中一些您可以进行微小的更改，这极大地有助于提高整体性能。我在第一个月所做的许多更改将在交易的第二个月实施，以便我可以与上个月的数据进行比较。加上任何其他更改将在第三个月使用，并再次与前两个月的数据进行比较。完成后，我将发布我用于交易的设置以及我在项目期间使用的一些想法。XARD777</a:t>
            </a:r>
            <a:endParaRPr lang="zh-CN" altLang="en-US" sz="1200" b="1" u="sng">
              <a:latin typeface="方正楷体简体" panose="02000000000000000000" charset="-122"/>
              <a:ea typeface="方正楷体简体" panose="02000000000000000000" charset="-122"/>
            </a:endParaRPr>
          </a:p>
          <a:p>
            <a:r>
              <a:rPr lang="zh-CN" altLang="en-US" sz="1200" b="1" u="sng">
                <a:solidFill>
                  <a:srgbClr val="FF0000"/>
                </a:solidFill>
                <a:latin typeface="方正楷体简体" panose="02000000000000000000" charset="-122"/>
                <a:ea typeface="方正楷体简体" panose="02000000000000000000" charset="-122"/>
              </a:rPr>
              <a:t>XARD： 现在你看到了我的两难境地，击中我的目标还是保护我的首都。正如您从数字中看到的那样，如果我只是专注于保护我的资金（从未达到我的每日目标），我最终将达到与经纪人的最大交易手数。无论哪种方式，多么匆忙。</a:t>
            </a:r>
            <a:endParaRPr lang="zh-CN" altLang="en-US" sz="1200" b="1" u="sng">
              <a:solidFill>
                <a:srgbClr val="FF0000"/>
              </a:solidFill>
              <a:latin typeface="方正楷体简体" panose="02000000000000000000" charset="-122"/>
              <a:ea typeface="方正楷体简体" panose="02000000000000000000" charset="-122"/>
            </a:endParaRPr>
          </a:p>
          <a:p>
            <a:r>
              <a:rPr lang="zh-CN" altLang="en-US" sz="1200" b="1" u="sng">
                <a:solidFill>
                  <a:srgbClr val="FF0000"/>
                </a:solidFill>
                <a:latin typeface="方正楷体简体" panose="02000000000000000000" charset="-122"/>
                <a:ea typeface="方正楷体简体" panose="02000000000000000000" charset="-122"/>
              </a:rPr>
              <a:t>与交易一样，最大的挑战是在我们自己的耳朵之间。心理学和照顾我们的情感资本比系统本身更大。我认为如果我们一天能提高 20% 或更好一点，那就绰绰有余了。但如果你得到 100% 为什么不呢！</a:t>
            </a:r>
            <a:endParaRPr lang="zh-CN" altLang="en-US" sz="1200" b="1" u="sng">
              <a:solidFill>
                <a:srgbClr val="FF0000"/>
              </a:solidFill>
              <a:latin typeface="方正楷体简体" panose="02000000000000000000" charset="-122"/>
              <a:ea typeface="方正楷体简体" panose="02000000000000000000"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64"/>
          <p:cNvPicPr>
            <a:picLocks noChangeAspect="1"/>
          </p:cNvPicPr>
          <p:nvPr/>
        </p:nvPicPr>
        <p:blipFill>
          <a:blip r:embed="rId1"/>
          <a:stretch>
            <a:fillRect/>
          </a:stretch>
        </p:blipFill>
        <p:spPr>
          <a:xfrm>
            <a:off x="0" y="0"/>
            <a:ext cx="12192000" cy="4664075"/>
          </a:xfrm>
          <a:prstGeom prst="rect">
            <a:avLst/>
          </a:prstGeom>
        </p:spPr>
      </p:pic>
      <p:sp>
        <p:nvSpPr>
          <p:cNvPr id="3" name="文本框 2"/>
          <p:cNvSpPr txBox="1"/>
          <p:nvPr/>
        </p:nvSpPr>
        <p:spPr>
          <a:xfrm>
            <a:off x="60960" y="4664075"/>
            <a:ext cx="12070080" cy="1198880"/>
          </a:xfrm>
          <a:prstGeom prst="rect">
            <a:avLst/>
          </a:prstGeom>
          <a:noFill/>
        </p:spPr>
        <p:txBody>
          <a:bodyPr wrap="square" rtlCol="0">
            <a:spAutoFit/>
          </a:bodyPr>
          <a:p>
            <a:r>
              <a:rPr lang="zh-CN" altLang="en-US" sz="1200">
                <a:solidFill>
                  <a:srgbClr val="C00000"/>
                </a:solidFill>
                <a:latin typeface="方正楷体简体" panose="02000000000000000000" charset="-122"/>
                <a:ea typeface="方正楷体简体" panose="02000000000000000000" charset="-122"/>
              </a:rPr>
              <a:t>2022 年 5 月 13 日星期五下午 5:23亲爱的Xard777</a:t>
            </a:r>
            <a:endParaRPr lang="zh-CN" altLang="en-US" sz="1200">
              <a:solidFill>
                <a:srgbClr val="C00000"/>
              </a:solidFill>
              <a:latin typeface="方正楷体简体" panose="02000000000000000000" charset="-122"/>
              <a:ea typeface="方正楷体简体" panose="02000000000000000000" charset="-122"/>
            </a:endParaRPr>
          </a:p>
          <a:p>
            <a:r>
              <a:rPr lang="zh-CN" altLang="en-US" sz="1200">
                <a:solidFill>
                  <a:srgbClr val="C00000"/>
                </a:solidFill>
                <a:latin typeface="方正楷体简体" panose="02000000000000000000" charset="-122"/>
                <a:ea typeface="方正楷体简体" panose="02000000000000000000" charset="-122"/>
              </a:rPr>
              <a:t>我看到你有时会交易M1/M5/M15，那么选择TF交易的条件是什么？谢谢你。</a:t>
            </a:r>
            <a:endParaRPr lang="zh-CN" altLang="en-US" sz="1200">
              <a:solidFill>
                <a:srgbClr val="C00000"/>
              </a:solidFill>
              <a:latin typeface="方正楷体简体" panose="02000000000000000000" charset="-122"/>
              <a:ea typeface="方正楷体简体" panose="02000000000000000000" charset="-122"/>
            </a:endParaRPr>
          </a:p>
          <a:p>
            <a:r>
              <a:rPr lang="zh-CN" altLang="en-US" sz="1200">
                <a:solidFill>
                  <a:srgbClr val="C00000"/>
                </a:solidFill>
                <a:latin typeface="方正楷体简体" panose="02000000000000000000" charset="-122"/>
                <a:ea typeface="方正楷体简体" panose="02000000000000000000" charset="-122"/>
              </a:rPr>
              <a:t>我最喜欢交易 5 分钟 TF，最近在我的设置中，我一直将 15 分钟和 1 分钟 TF 带入我的 5 分钟交易舞台，有点像一站式商店。15 分钟的最佳周转和 1 分钟的最佳入场都合并到 5 分钟 TF 中，从而使交易工作空间更简单。Xard777</a:t>
            </a:r>
            <a:endParaRPr lang="zh-CN" altLang="en-US" sz="1200">
              <a:solidFill>
                <a:srgbClr val="C00000"/>
              </a:solidFill>
              <a:latin typeface="方正楷体简体" panose="02000000000000000000" charset="-122"/>
              <a:ea typeface="方正楷体简体" panose="02000000000000000000" charset="-122"/>
            </a:endParaRPr>
          </a:p>
          <a:p>
            <a:r>
              <a:rPr lang="zh-CN" altLang="en-US" sz="1200">
                <a:solidFill>
                  <a:srgbClr val="C00000"/>
                </a:solidFill>
                <a:highlight>
                  <a:srgbClr val="0000FF"/>
                </a:highlight>
                <a:latin typeface="方正楷体简体" panose="02000000000000000000" charset="-122"/>
                <a:ea typeface="方正楷体简体" panose="02000000000000000000" charset="-122"/>
              </a:rPr>
              <a:t>XARD：我使用 42EMA 作为我的虚拟止损点。</a:t>
            </a:r>
            <a:endParaRPr lang="zh-CN" altLang="en-US" sz="1200">
              <a:solidFill>
                <a:srgbClr val="C00000"/>
              </a:solidFill>
              <a:highlight>
                <a:srgbClr val="0000FF"/>
              </a:highlight>
              <a:latin typeface="方正楷体简体" panose="02000000000000000000" charset="-122"/>
              <a:ea typeface="方正楷体简体" panose="02000000000000000000" charset="-122"/>
            </a:endParaRPr>
          </a:p>
          <a:p>
            <a:endParaRPr lang="zh-CN" altLang="en-US" sz="1200">
              <a:solidFill>
                <a:srgbClr val="C00000"/>
              </a:solidFill>
              <a:highlight>
                <a:srgbClr val="0000FF"/>
              </a:highlight>
              <a:latin typeface="方正楷体简体" panose="02000000000000000000" charset="-122"/>
              <a:ea typeface="方正楷体简体" panose="02000000000000000000"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63"/>
          <p:cNvPicPr>
            <a:picLocks noChangeAspect="1"/>
          </p:cNvPicPr>
          <p:nvPr/>
        </p:nvPicPr>
        <p:blipFill>
          <a:blip r:embed="rId1"/>
          <a:stretch>
            <a:fillRect/>
          </a:stretch>
        </p:blipFill>
        <p:spPr>
          <a:xfrm>
            <a:off x="0" y="0"/>
            <a:ext cx="12192000" cy="4510405"/>
          </a:xfrm>
          <a:prstGeom prst="rect">
            <a:avLst/>
          </a:prstGeom>
        </p:spPr>
      </p:pic>
      <p:sp>
        <p:nvSpPr>
          <p:cNvPr id="3" name="文本框 2"/>
          <p:cNvSpPr txBox="1"/>
          <p:nvPr/>
        </p:nvSpPr>
        <p:spPr>
          <a:xfrm>
            <a:off x="0" y="4587875"/>
            <a:ext cx="12079605" cy="460375"/>
          </a:xfrm>
          <a:prstGeom prst="rect">
            <a:avLst/>
          </a:prstGeom>
          <a:noFill/>
        </p:spPr>
        <p:txBody>
          <a:bodyPr wrap="square" rtlCol="0">
            <a:spAutoFit/>
          </a:bodyPr>
          <a:p>
            <a:r>
              <a:rPr lang="zh-CN" altLang="en-US" sz="1200" b="1">
                <a:solidFill>
                  <a:srgbClr val="C00000"/>
                </a:solidFill>
                <a:latin typeface="方正楷体简体" panose="02000000000000000000" charset="-122"/>
                <a:ea typeface="方正楷体简体" panose="02000000000000000000" charset="-122"/>
              </a:rPr>
              <a:t>xard777写道: ↑2022 年 5 月 11 日星期三晚上 10:00</a:t>
            </a:r>
            <a:endParaRPr lang="zh-CN" altLang="en-US" sz="1200" b="1">
              <a:solidFill>
                <a:srgbClr val="C00000"/>
              </a:solidFill>
              <a:latin typeface="方正楷体简体" panose="02000000000000000000" charset="-122"/>
              <a:ea typeface="方正楷体简体" panose="02000000000000000000" charset="-122"/>
            </a:endParaRPr>
          </a:p>
          <a:p>
            <a:r>
              <a:rPr lang="zh-CN" altLang="en-US" sz="1200" b="1">
                <a:solidFill>
                  <a:srgbClr val="C00000"/>
                </a:solidFill>
                <a:latin typeface="方正楷体简体" panose="02000000000000000000" charset="-122"/>
                <a:ea typeface="方正楷体简体" panose="02000000000000000000" charset="-122"/>
              </a:rPr>
              <a:t>好的，我结束了这一天，太阳出来了，酒吧在打电话。通常不要去追逐它和贪婪。只需继续从骨头上取下一些肉，你就会发现这一切都加起来了。Xard777</a:t>
            </a:r>
            <a:endParaRPr lang="zh-CN" altLang="en-US" sz="1200" b="1">
              <a:solidFill>
                <a:srgbClr val="C00000"/>
              </a:solidFill>
              <a:latin typeface="方正楷体简体" panose="02000000000000000000" charset="-122"/>
              <a:ea typeface="方正楷体简体" panose="02000000000000000000"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XU v32 Final"/>
          <p:cNvPicPr>
            <a:picLocks noChangeAspect="1"/>
          </p:cNvPicPr>
          <p:nvPr/>
        </p:nvPicPr>
        <p:blipFill>
          <a:blip r:embed="rId1"/>
          <a:stretch>
            <a:fillRect/>
          </a:stretch>
        </p:blipFill>
        <p:spPr>
          <a:xfrm>
            <a:off x="0" y="0"/>
            <a:ext cx="12134215" cy="3723640"/>
          </a:xfrm>
          <a:prstGeom prst="rect">
            <a:avLst/>
          </a:prstGeom>
        </p:spPr>
      </p:pic>
      <p:sp>
        <p:nvSpPr>
          <p:cNvPr id="3" name="文本框 2"/>
          <p:cNvSpPr txBox="1"/>
          <p:nvPr/>
        </p:nvSpPr>
        <p:spPr>
          <a:xfrm>
            <a:off x="0" y="3724275"/>
            <a:ext cx="12191365" cy="1568450"/>
          </a:xfrm>
          <a:prstGeom prst="rect">
            <a:avLst/>
          </a:prstGeom>
          <a:noFill/>
        </p:spPr>
        <p:txBody>
          <a:bodyPr wrap="square" rtlCol="0">
            <a:spAutoFit/>
          </a:bodyPr>
          <a:p>
            <a:r>
              <a:rPr lang="zh-CN" altLang="en-US" sz="1200" b="1" u="sng">
                <a:solidFill>
                  <a:srgbClr val="C00000"/>
                </a:solidFill>
                <a:latin typeface="方正楷体简体" panose="02000000000000000000" charset="-122"/>
                <a:ea typeface="方正楷体简体" panose="02000000000000000000" charset="-122"/>
              </a:rPr>
              <a:t>xard777写道: ↑2022 年 5 月 2 日星期一下午 3:05</a:t>
            </a:r>
            <a:r>
              <a:rPr lang="en-US" altLang="zh-CN" sz="1200" b="1" u="sng">
                <a:solidFill>
                  <a:srgbClr val="C00000"/>
                </a:solidFill>
                <a:latin typeface="方正楷体简体" panose="02000000000000000000" charset="-122"/>
                <a:ea typeface="方正楷体简体" panose="02000000000000000000" charset="-122"/>
              </a:rPr>
              <a:t>\</a:t>
            </a:r>
            <a:r>
              <a:rPr lang="zh-CN" altLang="en-US" sz="1200" b="1" u="sng">
                <a:solidFill>
                  <a:srgbClr val="C00000"/>
                </a:solidFill>
                <a:latin typeface="方正楷体简体" panose="02000000000000000000" charset="-122"/>
                <a:ea typeface="方正楷体简体" panose="02000000000000000000" charset="-122"/>
              </a:rPr>
              <a:t>最新更新 XU v32</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C00000"/>
                </a:solidFill>
                <a:latin typeface="方正楷体简体" panose="02000000000000000000" charset="-122"/>
                <a:ea typeface="方正楷体简体" panose="02000000000000000000" charset="-122"/>
              </a:rPr>
              <a:t>市场的第一条规则是当价格高于 200SMA 时仅考虑买入机会，而当价格低于 200SMA 时仅考虑卖出机会。这是行业标准，因此将其处理并在设置中显示是有意义的。</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C00000"/>
                </a:solidFill>
                <a:latin typeface="方正楷体简体" panose="02000000000000000000" charset="-122"/>
                <a:ea typeface="方正楷体简体" panose="02000000000000000000" charset="-122"/>
              </a:rPr>
              <a:t>在最新的更新中，我决定将 T2MA 设置为 200SMA（行业标准）。至于 T1MA 设置，我将 T1MA 更改为 42EMA，如“生命、宇宙和一切”中的 42（银河系漫游指南）。很有魅力。</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C00000"/>
                </a:solidFill>
                <a:latin typeface="方正楷体简体" panose="02000000000000000000" charset="-122"/>
                <a:ea typeface="方正楷体简体" panose="02000000000000000000" charset="-122"/>
              </a:rPr>
              <a:t>所以 T2MA = 200SMA 和 T1MA = 42EMA。无论如何，我试过了，小 Semafor 往往会很好地反弹。另外，当您进行交易时，您会在价格高于/低于 200SMA 时获得额外的知识。多么酷啊？关于 RSi，我添加了一个简单的 RSI 彩色文本（子窗口的右上角），显示 RSI 何时高于（蓝色）呈上升趋势，低于（红色）呈下降趋势，以及（灰色）介于两者之间。我在这个设置中放弃了 ZZ1 橙色线，因为我觉得它不是必需的，而且只是矫枉过正。我们仍然在使用 Square Semafor。这是我多年来对其原始简单趋势跟踪系统进行改进的最终设置，以便在日内交易市场时使用。愿它成为您的路线图，帮助您进行定向交易，并在此过程中为您带来大量 Pip$。没有比做自己的老板每天预定 50%、60%、70% 和 80% 更好的感觉了。</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C00000"/>
                </a:solidFill>
                <a:latin typeface="方正楷体简体" panose="02000000000000000000" charset="-122"/>
                <a:ea typeface="方正楷体简体" panose="02000000000000000000" charset="-122"/>
              </a:rPr>
              <a:t>Pip$ 带来了自由和更多……享受吧！Xard777</a:t>
            </a:r>
            <a:endParaRPr lang="zh-CN" altLang="en-US" sz="1200" b="1" u="sng">
              <a:solidFill>
                <a:srgbClr val="C00000"/>
              </a:solidFill>
              <a:latin typeface="方正楷体简体" panose="02000000000000000000" charset="-122"/>
              <a:ea typeface="方正楷体简体" panose="02000000000000000000"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Pasion2"/>
          <p:cNvPicPr>
            <a:picLocks noChangeAspect="1"/>
          </p:cNvPicPr>
          <p:nvPr/>
        </p:nvPicPr>
        <p:blipFill>
          <a:blip r:embed="rId1"/>
          <a:stretch>
            <a:fillRect/>
          </a:stretch>
        </p:blipFill>
        <p:spPr>
          <a:xfrm>
            <a:off x="0" y="0"/>
            <a:ext cx="12192000" cy="2840990"/>
          </a:xfrm>
          <a:prstGeom prst="rect">
            <a:avLst/>
          </a:prstGeom>
        </p:spPr>
      </p:pic>
      <p:sp>
        <p:nvSpPr>
          <p:cNvPr id="3" name="文本框 2"/>
          <p:cNvSpPr txBox="1"/>
          <p:nvPr/>
        </p:nvSpPr>
        <p:spPr>
          <a:xfrm>
            <a:off x="0" y="2840990"/>
            <a:ext cx="12191365" cy="460375"/>
          </a:xfrm>
          <a:prstGeom prst="rect">
            <a:avLst/>
          </a:prstGeom>
          <a:noFill/>
        </p:spPr>
        <p:txBody>
          <a:bodyPr wrap="square" rtlCol="0">
            <a:spAutoFit/>
          </a:bodyPr>
          <a:p>
            <a:r>
              <a:rPr lang="zh-CN" altLang="en-US" sz="1200" b="1" u="sng">
                <a:solidFill>
                  <a:srgbClr val="C00000"/>
                </a:solidFill>
                <a:latin typeface="方正楷体简体" panose="02000000000000000000" charset="-122"/>
                <a:ea typeface="方正楷体简体" panose="02000000000000000000" charset="-122"/>
              </a:rPr>
              <a:t>这是一个从骨头上取下一些肉的例子。交易第二个点（线）。我们等！！！价格越过 42EMA 趋势线，我们进入我们的交易，朝着 200SMA 线下跌作为我们的退出目标。Xard777</a:t>
            </a:r>
            <a:endParaRPr lang="zh-CN" altLang="en-US" sz="1200" b="1" u="sng">
              <a:solidFill>
                <a:srgbClr val="C00000"/>
              </a:solidFill>
              <a:latin typeface="方正楷体简体" panose="02000000000000000000" charset="-122"/>
              <a:ea typeface="方正楷体简体" panose="02000000000000000000" charset="-122"/>
            </a:endParaRPr>
          </a:p>
          <a:p>
            <a:endParaRPr lang="zh-CN" altLang="en-US" sz="1200" b="1" u="sng">
              <a:solidFill>
                <a:srgbClr val="C00000"/>
              </a:solidFill>
              <a:latin typeface="方正楷体简体" panose="02000000000000000000" charset="-122"/>
              <a:ea typeface="方正楷体简体" panose="02000000000000000000" charset="-122"/>
            </a:endParaRPr>
          </a:p>
        </p:txBody>
      </p:sp>
      <p:pic>
        <p:nvPicPr>
          <p:cNvPr id="6" name="图片 5" descr="Passion3"/>
          <p:cNvPicPr>
            <a:picLocks noChangeAspect="1"/>
          </p:cNvPicPr>
          <p:nvPr/>
        </p:nvPicPr>
        <p:blipFill>
          <a:blip r:embed="rId2"/>
          <a:stretch>
            <a:fillRect/>
          </a:stretch>
        </p:blipFill>
        <p:spPr>
          <a:xfrm>
            <a:off x="0" y="3070860"/>
            <a:ext cx="12191365" cy="2633980"/>
          </a:xfrm>
          <a:prstGeom prst="rect">
            <a:avLst/>
          </a:prstGeom>
        </p:spPr>
      </p:pic>
      <p:sp>
        <p:nvSpPr>
          <p:cNvPr id="7" name="文本框 6"/>
          <p:cNvSpPr txBox="1"/>
          <p:nvPr/>
        </p:nvSpPr>
        <p:spPr>
          <a:xfrm>
            <a:off x="0" y="5704840"/>
            <a:ext cx="12117070" cy="706755"/>
          </a:xfrm>
          <a:prstGeom prst="rect">
            <a:avLst/>
          </a:prstGeom>
          <a:noFill/>
        </p:spPr>
        <p:txBody>
          <a:bodyPr wrap="square" rtlCol="0">
            <a:spAutoFit/>
          </a:bodyPr>
          <a:p>
            <a:r>
              <a:rPr lang="en-US" altLang="zh-CN" sz="1000" b="1" u="sng">
                <a:solidFill>
                  <a:srgbClr val="C00000"/>
                </a:solidFill>
                <a:latin typeface="方正楷体简体" panose="02000000000000000000" charset="-122"/>
                <a:ea typeface="方正楷体简体" panose="02000000000000000000" charset="-122"/>
              </a:rPr>
              <a:t> P1804       </a:t>
            </a:r>
            <a:r>
              <a:rPr lang="zh-CN" altLang="en-US" sz="1000" b="1" u="sng">
                <a:solidFill>
                  <a:srgbClr val="C00000"/>
                </a:solidFill>
                <a:latin typeface="方正楷体简体" panose="02000000000000000000" charset="-122"/>
                <a:ea typeface="方正楷体简体" panose="02000000000000000000" charset="-122"/>
              </a:rPr>
              <a:t>另一个从骨头上剔除一些肉的例子小额交易在交易日、周、月和年结束时会带来巨额利润。Xard777</a:t>
            </a:r>
            <a:endParaRPr lang="zh-CN" altLang="en-US" sz="1000" b="1" u="sng">
              <a:solidFill>
                <a:srgbClr val="C00000"/>
              </a:solidFill>
              <a:latin typeface="方正楷体简体" panose="02000000000000000000" charset="-122"/>
              <a:ea typeface="方正楷体简体" panose="02000000000000000000" charset="-122"/>
            </a:endParaRPr>
          </a:p>
          <a:p>
            <a:r>
              <a:rPr lang="zh-CN" altLang="en-US" sz="1000" b="1" u="sng">
                <a:solidFill>
                  <a:srgbClr val="C00000"/>
                </a:solidFill>
                <a:latin typeface="方正楷体简体" panose="02000000000000000000" charset="-122"/>
                <a:ea typeface="方正楷体简体" panose="02000000000000000000" charset="-122"/>
              </a:rPr>
              <a:t>你不是在等蜡烛变成粉红色吗？</a:t>
            </a:r>
            <a:endParaRPr lang="zh-CN" altLang="en-US" sz="1000" b="1" u="sng">
              <a:solidFill>
                <a:srgbClr val="C00000"/>
              </a:solidFill>
              <a:latin typeface="方正楷体简体" panose="02000000000000000000" charset="-122"/>
              <a:ea typeface="方正楷体简体" panose="02000000000000000000" charset="-122"/>
            </a:endParaRPr>
          </a:p>
          <a:p>
            <a:r>
              <a:rPr lang="zh-CN" altLang="en-US" sz="1000" b="1" u="sng">
                <a:solidFill>
                  <a:srgbClr val="C00000"/>
                </a:solidFill>
                <a:latin typeface="方正楷体简体" panose="02000000000000000000" charset="-122"/>
                <a:ea typeface="方正楷体简体" panose="02000000000000000000" charset="-122"/>
              </a:rPr>
              <a:t>XARD：是的，你可以等！！！直到蜡烛变成粉红色（就像在交易#2 中一样）在大多数情况下，价格必须首先到达 200SMA 线，所以为什么不沿途预定 Pip$。然后观察 200SMA 从支撑变为阻力（反之亦然）。在 200SMA 围栏的两边都有大量的 Pip$。</a:t>
            </a:r>
            <a:endParaRPr lang="zh-CN" altLang="en-US" sz="1000" b="1" u="sng">
              <a:solidFill>
                <a:srgbClr val="C00000"/>
              </a:solidFill>
              <a:latin typeface="方正楷体简体" panose="02000000000000000000" charset="-122"/>
              <a:ea typeface="方正楷体简体" panose="02000000000000000000"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62"/>
          <p:cNvPicPr>
            <a:picLocks noChangeAspect="1"/>
          </p:cNvPicPr>
          <p:nvPr/>
        </p:nvPicPr>
        <p:blipFill>
          <a:blip r:embed="rId1"/>
          <a:stretch>
            <a:fillRect/>
          </a:stretch>
        </p:blipFill>
        <p:spPr>
          <a:xfrm>
            <a:off x="0" y="92075"/>
            <a:ext cx="12192000" cy="5007610"/>
          </a:xfrm>
          <a:prstGeom prst="rect">
            <a:avLst/>
          </a:prstGeom>
        </p:spPr>
      </p:pic>
      <p:sp>
        <p:nvSpPr>
          <p:cNvPr id="3" name="文本框 2"/>
          <p:cNvSpPr txBox="1"/>
          <p:nvPr/>
        </p:nvSpPr>
        <p:spPr>
          <a:xfrm>
            <a:off x="57150" y="5258435"/>
            <a:ext cx="12192000" cy="829945"/>
          </a:xfrm>
          <a:prstGeom prst="rect">
            <a:avLst/>
          </a:prstGeom>
          <a:noFill/>
        </p:spPr>
        <p:txBody>
          <a:bodyPr wrap="square" rtlCol="0">
            <a:spAutoFit/>
          </a:bodyPr>
          <a:p>
            <a:r>
              <a:rPr lang="zh-CN" altLang="en-US" sz="1200" b="1" u="sng">
                <a:solidFill>
                  <a:srgbClr val="C00000"/>
                </a:solidFill>
                <a:latin typeface="方正楷体简体" panose="02000000000000000000" charset="-122"/>
                <a:ea typeface="方正楷体简体" panose="02000000000000000000" charset="-122"/>
              </a:rPr>
              <a:t>有些人一定认为这是一种你无法自拔的瘾。第二个点的交易……谁知道呢。Xard777我现在可以杀死咖喱了...</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C00000"/>
                </a:solidFill>
                <a:latin typeface="方正楷体简体" panose="02000000000000000000" charset="-122"/>
                <a:ea typeface="方正楷体简体" panose="02000000000000000000" charset="-122"/>
              </a:rPr>
              <a:t>你不是在等蜡烛变成粉红色吗？</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C00000"/>
                </a:solidFill>
                <a:latin typeface="方正楷体简体" panose="02000000000000000000" charset="-122"/>
                <a:ea typeface="方正楷体简体" panose="02000000000000000000" charset="-122"/>
              </a:rPr>
              <a:t>XARD：是的，你可以等！！！直到蜡烛变成粉红色（就像在交易#2 中一样）</a:t>
            </a:r>
            <a:endParaRPr lang="zh-CN" altLang="en-US" sz="1200" b="1" u="sng">
              <a:solidFill>
                <a:srgbClr val="C00000"/>
              </a:solidFill>
              <a:latin typeface="方正楷体简体" panose="02000000000000000000" charset="-122"/>
              <a:ea typeface="方正楷体简体" panose="02000000000000000000" charset="-122"/>
            </a:endParaRPr>
          </a:p>
          <a:p>
            <a:r>
              <a:rPr lang="zh-CN" altLang="en-US" sz="1200" b="1" u="sng">
                <a:solidFill>
                  <a:srgbClr val="C00000"/>
                </a:solidFill>
                <a:latin typeface="方正楷体简体" panose="02000000000000000000" charset="-122"/>
                <a:ea typeface="方正楷体简体" panose="02000000000000000000" charset="-122"/>
              </a:rPr>
              <a:t>在大多数情况下，价格必须首先到达 200SMA 线，所以为什么不沿途预定 Pip$。然后观察 200SMA 从支撑变为阻力（反之亦然）。在 200SMA 围栏的两边都有大量的 Pip$。</a:t>
            </a:r>
            <a:endParaRPr lang="zh-CN" altLang="en-US" sz="1200" b="1" u="sng">
              <a:solidFill>
                <a:srgbClr val="C00000"/>
              </a:solidFill>
              <a:latin typeface="方正楷体简体" panose="02000000000000000000" charset="-122"/>
              <a:ea typeface="方正楷体简体" panose="02000000000000000000"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60"/>
          <p:cNvPicPr>
            <a:picLocks noChangeAspect="1"/>
          </p:cNvPicPr>
          <p:nvPr/>
        </p:nvPicPr>
        <p:blipFill>
          <a:blip r:embed="rId1"/>
          <a:stretch>
            <a:fillRect/>
          </a:stretch>
        </p:blipFill>
        <p:spPr>
          <a:xfrm>
            <a:off x="0" y="0"/>
            <a:ext cx="12192000" cy="5135245"/>
          </a:xfrm>
          <a:prstGeom prst="rect">
            <a:avLst/>
          </a:prstGeom>
        </p:spPr>
      </p:pic>
      <p:sp>
        <p:nvSpPr>
          <p:cNvPr id="3" name="文本框 2"/>
          <p:cNvSpPr txBox="1"/>
          <p:nvPr/>
        </p:nvSpPr>
        <p:spPr>
          <a:xfrm>
            <a:off x="-1270" y="5135245"/>
            <a:ext cx="12193270" cy="1506855"/>
          </a:xfrm>
          <a:prstGeom prst="rect">
            <a:avLst/>
          </a:prstGeom>
          <a:noFill/>
        </p:spPr>
        <p:txBody>
          <a:bodyPr wrap="square" rtlCol="0">
            <a:spAutoFit/>
          </a:bodyPr>
          <a:p>
            <a:fld id="{BB962C8B-B14F-4D97-AF65-F5344CB8AC3E}" type="datetime1">
              <a:rPr lang="zh-CN" altLang="en-US" sz="1200" b="1" u="sng">
                <a:solidFill>
                  <a:srgbClr val="C00000"/>
                </a:solidFill>
                <a:latin typeface="方正楷体简体" panose="02000000000000000000" charset="-122"/>
                <a:ea typeface="方正楷体简体" panose="02000000000000000000" charset="-122"/>
              </a:rPr>
            </a:fld>
            <a:r>
              <a:rPr lang="zh-CN" altLang="en-US" sz="1000" b="1" u="sng">
                <a:solidFill>
                  <a:srgbClr val="7030A0"/>
                </a:solidFill>
                <a:latin typeface="方正楷体简体" panose="02000000000000000000" charset="-122"/>
                <a:ea typeface="方正楷体简体" panose="02000000000000000000" charset="-122"/>
              </a:rPr>
              <a:t>xard777写道: ↑2022 年 5 月 2 日星期一下午 3:05最新更新 XU v32</a:t>
            </a:r>
            <a:endParaRPr lang="zh-CN" altLang="en-US" sz="1000" b="1" u="sng">
              <a:solidFill>
                <a:srgbClr val="7030A0"/>
              </a:solidFill>
              <a:latin typeface="方正楷体简体" panose="02000000000000000000" charset="-122"/>
              <a:ea typeface="方正楷体简体" panose="02000000000000000000" charset="-122"/>
            </a:endParaRPr>
          </a:p>
          <a:p>
            <a:r>
              <a:rPr lang="zh-CN" altLang="en-US" sz="1000" b="1" u="sng">
                <a:solidFill>
                  <a:srgbClr val="7030A0"/>
                </a:solidFill>
                <a:latin typeface="方正楷体简体" panose="02000000000000000000" charset="-122"/>
                <a:ea typeface="方正楷体简体" panose="02000000000000000000" charset="-122"/>
              </a:rPr>
              <a:t>市场的第一条规则是当价格高于 200SMA 时仅考虑买入机会，而当价格低于 200SMA 时仅考虑卖出机会。这是行业标准，因此将其处理并在设置中显示是有意义的。在最新的更新中，我决定将 T2MA 设置为 200SMA（行业标准）。至于 T1MA 设置，我将 T1MA 更改为 42EMA，如“生命、宇宙和一切”中的 42（银河系漫游指南）。很有魅力。所以 T2MA = 200SMA 和 T1MA = 42EMA。无论如何，我试过了，小 Semafor 往往会很好地反弹。另外，当您进行交易时，您会在价格高于/低于 200SMA 时获得额外的知识。多么酷啊？关于 RSi，我添加了一个简单的 RSI 彩色文本（子窗口的右上角），显示 RSI 何时高于（蓝色）呈上升趋势，低于（红色）呈下降趋势，以及（灰色）介于两者之间。我在这个设置中放弃了 ZZ1 橙色线，因为我觉得它不是必需的，而且只是矫枉过正。我们仍然在使用 Square Semafor。这是我多年来对其原始简单趋势跟踪系统进行改进的最终设置，以便在日内交易市场时使用。愿它成为您的路线图，帮助您进行定向交易，并在此过程中为您带来大量 Pip$。没有比做自己的老板每天预定 50%、60%、70% 和 80% 更好的感觉了。Pip$ 带来了自由和更多……享受吧！</a:t>
            </a:r>
            <a:endParaRPr lang="zh-CN" altLang="en-US" sz="1000" b="1" u="sng">
              <a:solidFill>
                <a:srgbClr val="7030A0"/>
              </a:solidFill>
              <a:latin typeface="方正楷体简体" panose="02000000000000000000" charset="-122"/>
              <a:ea typeface="方正楷体简体" panose="02000000000000000000" charset="-122"/>
            </a:endParaRPr>
          </a:p>
          <a:p>
            <a:endParaRPr lang="zh-CN" altLang="en-US" sz="1000" b="1" u="sng">
              <a:solidFill>
                <a:srgbClr val="7030A0"/>
              </a:solidFill>
              <a:latin typeface="方正楷体简体" panose="02000000000000000000" charset="-122"/>
              <a:ea typeface="方正楷体简体" panose="02000000000000000000" charset="-122"/>
            </a:endParaRPr>
          </a:p>
          <a:p>
            <a:endParaRPr lang="zh-CN" altLang="en-US" sz="1000" b="1" u="sng">
              <a:solidFill>
                <a:srgbClr val="7030A0"/>
              </a:solidFill>
              <a:latin typeface="方正楷体简体" panose="02000000000000000000" charset="-122"/>
              <a:ea typeface="方正楷体简体" panose="02000000000000000000"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Gold"/>
          <p:cNvPicPr>
            <a:picLocks noChangeAspect="1"/>
          </p:cNvPicPr>
          <p:nvPr/>
        </p:nvPicPr>
        <p:blipFill>
          <a:blip r:embed="rId1"/>
          <a:stretch>
            <a:fillRect/>
          </a:stretch>
        </p:blipFill>
        <p:spPr>
          <a:xfrm>
            <a:off x="0" y="0"/>
            <a:ext cx="12192000" cy="5019040"/>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Oil"/>
          <p:cNvPicPr>
            <a:picLocks noChangeAspect="1"/>
          </p:cNvPicPr>
          <p:nvPr/>
        </p:nvPicPr>
        <p:blipFill>
          <a:blip r:embed="rId1"/>
          <a:stretch>
            <a:fillRect/>
          </a:stretch>
        </p:blipFill>
        <p:spPr>
          <a:xfrm>
            <a:off x="0" y="0"/>
            <a:ext cx="12192000" cy="4496435"/>
          </a:xfrm>
          <a:prstGeom prst="rect">
            <a:avLst/>
          </a:prstGeom>
        </p:spPr>
      </p:pic>
      <p:sp>
        <p:nvSpPr>
          <p:cNvPr id="3" name="文本框 2"/>
          <p:cNvSpPr txBox="1"/>
          <p:nvPr/>
        </p:nvSpPr>
        <p:spPr>
          <a:xfrm>
            <a:off x="0" y="4568825"/>
            <a:ext cx="12192000" cy="1014730"/>
          </a:xfrm>
          <a:prstGeom prst="rect">
            <a:avLst/>
          </a:prstGeom>
          <a:noFill/>
        </p:spPr>
        <p:txBody>
          <a:bodyPr wrap="square" rtlCol="0">
            <a:spAutoFit/>
          </a:bodyPr>
          <a:p>
            <a:r>
              <a:rPr lang="en-US" altLang="zh-CN" sz="1200" b="1" u="sng">
                <a:solidFill>
                  <a:srgbClr val="002060"/>
                </a:solidFill>
                <a:highlight>
                  <a:srgbClr val="00FF00"/>
                </a:highlight>
                <a:latin typeface="方正楷体简体" panose="02000000000000000000" charset="-122"/>
                <a:ea typeface="方正楷体简体" panose="02000000000000000000" charset="-122"/>
              </a:rPr>
              <a:t>P=1093</a:t>
            </a:r>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latin typeface="方正楷体简体" panose="02000000000000000000" charset="-122"/>
                <a:ea typeface="方正楷体简体" panose="02000000000000000000" charset="-122"/>
              </a:rPr>
              <a:t>在这张来自 XARD 的图片中，看到他在哪里写了“价格突破 T2ma 线时的大推动”？</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在第一根粉红色蜡烛处或之前捕捉反转并不是系统的目标。在大动作之后进入红点是你会发现可重复成功的地方。我将“大动作”之前的 2 个红点视为回调交易。这意味着如果进行交易，我会谨慎交易它们。</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“大动作”证实了逆转。就像 XARD 说的，“把骨头上的肉去掉”......“不要贪心”......“拿到你的点子然后离开”......“只有在价格高于 200 ma 时才寻找买入。寻找只有在价格低于 200 ma 时才卖出"</a:t>
            </a:r>
            <a:endParaRPr lang="zh-CN" altLang="en-US" sz="1200" b="1" u="sng">
              <a:solidFill>
                <a:srgbClr val="002060"/>
              </a:solidFill>
              <a:latin typeface="方正楷体简体" panose="02000000000000000000" charset="-122"/>
              <a:ea typeface="方正楷体简体" panose="02000000000000000000"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Dow"/>
          <p:cNvPicPr>
            <a:picLocks noChangeAspect="1"/>
          </p:cNvPicPr>
          <p:nvPr/>
        </p:nvPicPr>
        <p:blipFill>
          <a:blip r:embed="rId1"/>
          <a:stretch>
            <a:fillRect/>
          </a:stretch>
        </p:blipFill>
        <p:spPr>
          <a:xfrm>
            <a:off x="0" y="0"/>
            <a:ext cx="12192000" cy="4947285"/>
          </a:xfrm>
          <a:prstGeom prst="rect">
            <a:avLst/>
          </a:prstGeom>
        </p:spPr>
      </p:pic>
      <p:sp>
        <p:nvSpPr>
          <p:cNvPr id="3" name="文本框 2"/>
          <p:cNvSpPr txBox="1"/>
          <p:nvPr/>
        </p:nvSpPr>
        <p:spPr>
          <a:xfrm>
            <a:off x="0" y="5076825"/>
            <a:ext cx="12192635" cy="645160"/>
          </a:xfrm>
          <a:prstGeom prst="rect">
            <a:avLst/>
          </a:prstGeom>
          <a:noFill/>
        </p:spPr>
        <p:txBody>
          <a:bodyPr wrap="square" rtlCol="0">
            <a:spAutoFit/>
          </a:bodyPr>
          <a:p>
            <a:r>
              <a:rPr lang="en-US" altLang="zh-CN" sz="1200" b="1">
                <a:solidFill>
                  <a:srgbClr val="002060"/>
                </a:solidFill>
                <a:latin typeface="方正楷体简体" panose="02000000000000000000" charset="-122"/>
                <a:ea typeface="方正楷体简体" panose="02000000000000000000" charset="-122"/>
              </a:rPr>
              <a:t> P=1093   </a:t>
            </a:r>
            <a:r>
              <a:rPr lang="zh-CN" altLang="en-US" sz="1200" b="1">
                <a:solidFill>
                  <a:srgbClr val="002060"/>
                </a:solidFill>
                <a:latin typeface="方正楷体简体" panose="02000000000000000000" charset="-122"/>
                <a:ea typeface="方正楷体简体" panose="02000000000000000000" charset="-122"/>
              </a:rPr>
              <a:t>xard777写道: ↑2022 年 6 月 15 日星期三晚上 10:04</a:t>
            </a:r>
            <a:endParaRPr lang="zh-CN" altLang="en-US" sz="1200" b="1">
              <a:solidFill>
                <a:srgbClr val="002060"/>
              </a:solidFill>
              <a:latin typeface="方正楷体简体" panose="02000000000000000000" charset="-122"/>
              <a:ea typeface="方正楷体简体" panose="02000000000000000000" charset="-122"/>
            </a:endParaRPr>
          </a:p>
          <a:p>
            <a:r>
              <a:rPr lang="zh-CN" altLang="en-US" sz="1200" b="1">
                <a:solidFill>
                  <a:srgbClr val="002060"/>
                </a:solidFill>
                <a:latin typeface="方正楷体简体" panose="02000000000000000000" charset="-122"/>
                <a:ea typeface="方正楷体简体" panose="02000000000000000000" charset="-122"/>
              </a:rPr>
              <a:t>交易应该很有趣学会钓鱼 年轻的交易员，学会钓鱼。Xard777</a:t>
            </a:r>
            <a:endParaRPr lang="zh-CN" altLang="en-US" sz="1200" b="1">
              <a:solidFill>
                <a:srgbClr val="002060"/>
              </a:solidFill>
              <a:latin typeface="方正楷体简体" panose="02000000000000000000" charset="-122"/>
              <a:ea typeface="方正楷体简体" panose="02000000000000000000" charset="-122"/>
            </a:endParaRPr>
          </a:p>
          <a:p>
            <a:endParaRPr lang="zh-CN" altLang="en-US" sz="1200" b="1">
              <a:solidFill>
                <a:srgbClr val="002060"/>
              </a:solidFill>
              <a:latin typeface="方正楷体简体" panose="02000000000000000000" charset="-122"/>
              <a:ea typeface="方正楷体简体" panose="02000000000000000000" charset="-122"/>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54"/>
          <p:cNvPicPr>
            <a:picLocks noChangeAspect="1"/>
          </p:cNvPicPr>
          <p:nvPr/>
        </p:nvPicPr>
        <p:blipFill>
          <a:blip r:embed="rId1"/>
          <a:stretch>
            <a:fillRect/>
          </a:stretch>
        </p:blipFill>
        <p:spPr>
          <a:xfrm>
            <a:off x="0" y="0"/>
            <a:ext cx="6174105" cy="3926205"/>
          </a:xfrm>
          <a:prstGeom prst="rect">
            <a:avLst/>
          </a:prstGeom>
        </p:spPr>
      </p:pic>
      <p:pic>
        <p:nvPicPr>
          <p:cNvPr id="3" name="图片 2" descr="55"/>
          <p:cNvPicPr>
            <a:picLocks noChangeAspect="1"/>
          </p:cNvPicPr>
          <p:nvPr/>
        </p:nvPicPr>
        <p:blipFill>
          <a:blip r:embed="rId2"/>
          <a:stretch>
            <a:fillRect/>
          </a:stretch>
        </p:blipFill>
        <p:spPr>
          <a:xfrm>
            <a:off x="6232525" y="0"/>
            <a:ext cx="5959475" cy="3925570"/>
          </a:xfrm>
          <a:prstGeom prst="rect">
            <a:avLst/>
          </a:prstGeom>
        </p:spPr>
      </p:pic>
      <p:sp>
        <p:nvSpPr>
          <p:cNvPr id="6" name="文本框 5"/>
          <p:cNvSpPr txBox="1"/>
          <p:nvPr/>
        </p:nvSpPr>
        <p:spPr>
          <a:xfrm>
            <a:off x="0" y="3926205"/>
            <a:ext cx="12126595" cy="1198880"/>
          </a:xfrm>
          <a:prstGeom prst="rect">
            <a:avLst/>
          </a:prstGeom>
          <a:noFill/>
        </p:spPr>
        <p:txBody>
          <a:bodyPr wrap="square" rtlCol="0">
            <a:spAutoFit/>
          </a:bodyPr>
          <a:p>
            <a:r>
              <a:rPr lang="en-US" altLang="zh-CN" sz="1200" b="1">
                <a:solidFill>
                  <a:srgbClr val="002060"/>
                </a:solidFill>
                <a:latin typeface="方正楷体简体" panose="02000000000000000000" charset="-122"/>
                <a:ea typeface="方正楷体简体" panose="02000000000000000000" charset="-122"/>
              </a:rPr>
              <a:t> P1040=</a:t>
            </a:r>
            <a:r>
              <a:rPr lang="zh-CN" altLang="en-US" sz="1200" b="1">
                <a:solidFill>
                  <a:srgbClr val="002060"/>
                </a:solidFill>
                <a:latin typeface="方正楷体简体" panose="02000000000000000000" charset="-122"/>
                <a:ea typeface="方正楷体简体" panose="02000000000000000000" charset="-122"/>
              </a:rPr>
              <a:t>这是超过复合入场线的第二个点的理想交易。我没有接受这个，因为我今天完成了（不需要贪婪）。希望你明白这一点。这不是火箭科学，但非常可重复（每天）。事实上，价格上涨到了 61.86% 的水平——谁知道呢。所有在十分钟内 Xard777</a:t>
            </a:r>
            <a:endParaRPr lang="zh-CN" altLang="en-US" sz="1200" b="1">
              <a:solidFill>
                <a:srgbClr val="002060"/>
              </a:solidFill>
              <a:latin typeface="方正楷体简体" panose="02000000000000000000" charset="-122"/>
              <a:ea typeface="方正楷体简体" panose="02000000000000000000" charset="-122"/>
            </a:endParaRPr>
          </a:p>
          <a:p>
            <a:r>
              <a:rPr lang="zh-CN" altLang="en-US" sz="1200" b="1">
                <a:solidFill>
                  <a:srgbClr val="002060"/>
                </a:solidFill>
                <a:highlight>
                  <a:srgbClr val="00FF00"/>
                </a:highlight>
                <a:latin typeface="方正楷体简体" panose="02000000000000000000" charset="-122"/>
                <a:ea typeface="方正楷体简体" panose="02000000000000000000" charset="-122"/>
              </a:rPr>
              <a:t>xard777写道: ↑2022 年 2 月 19 日星期六晚上 8:42</a:t>
            </a:r>
            <a:endParaRPr lang="zh-CN" altLang="en-US" sz="1200" b="1">
              <a:solidFill>
                <a:srgbClr val="002060"/>
              </a:solidFill>
              <a:highlight>
                <a:srgbClr val="00FF00"/>
              </a:highlight>
              <a:latin typeface="方正楷体简体" panose="02000000000000000000" charset="-122"/>
              <a:ea typeface="方正楷体简体" panose="02000000000000000000" charset="-122"/>
            </a:endParaRPr>
          </a:p>
          <a:p>
            <a:r>
              <a:rPr lang="zh-CN" altLang="en-US" sz="1200" b="1">
                <a:solidFill>
                  <a:srgbClr val="002060"/>
                </a:solidFill>
                <a:highlight>
                  <a:srgbClr val="00FF00"/>
                </a:highlight>
                <a:latin typeface="方正楷体简体" panose="02000000000000000000" charset="-122"/>
                <a:ea typeface="方正楷体简体" panose="02000000000000000000" charset="-122"/>
              </a:rPr>
              <a:t>不要满足于达到你的目标 - 旨在粉碎它！设定其他人努力达到的标准。附上我最后的设置供大家阅读。享受！XARD777</a:t>
            </a:r>
            <a:endParaRPr lang="zh-CN" altLang="en-US" sz="1200" b="1">
              <a:solidFill>
                <a:srgbClr val="002060"/>
              </a:solidFill>
              <a:highlight>
                <a:srgbClr val="00FF00"/>
              </a:highlight>
              <a:latin typeface="方正楷体简体" panose="02000000000000000000" charset="-122"/>
              <a:ea typeface="方正楷体简体" panose="02000000000000000000" charset="-122"/>
            </a:endParaRPr>
          </a:p>
          <a:p>
            <a:endParaRPr lang="zh-CN" altLang="en-US" sz="1200" b="1">
              <a:solidFill>
                <a:srgbClr val="002060"/>
              </a:solidFill>
              <a:highlight>
                <a:srgbClr val="00FF00"/>
              </a:highlight>
              <a:latin typeface="方正楷体简体" panose="02000000000000000000" charset="-122"/>
              <a:ea typeface="方正楷体简体" panose="02000000000000000000" charset="-122"/>
            </a:endParaRPr>
          </a:p>
          <a:p>
            <a:r>
              <a:rPr lang="zh-CN" altLang="en-US" sz="1200" b="1">
                <a:solidFill>
                  <a:srgbClr val="002060"/>
                </a:solidFill>
                <a:highlight>
                  <a:srgbClr val="00FF00"/>
                </a:highlight>
                <a:latin typeface="方正楷体简体" panose="02000000000000000000" charset="-122"/>
                <a:ea typeface="方正楷体简体" panose="02000000000000000000" charset="-122"/>
              </a:rPr>
              <a:t>顺利 XARD： 在第 2 个点后买入蓝蜡烛，在第 2 个点后卖出金蜡烛，并在每个交易日重复。</a:t>
            </a:r>
            <a:endParaRPr lang="zh-CN" altLang="en-US" sz="1200" b="1">
              <a:solidFill>
                <a:srgbClr val="002060"/>
              </a:solidFill>
              <a:highlight>
                <a:srgbClr val="00FF00"/>
              </a:highlight>
              <a:latin typeface="方正楷体简体" panose="02000000000000000000" charset="-122"/>
              <a:ea typeface="方正楷体简体" panose="02000000000000000000"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SELL Mode"/>
          <p:cNvPicPr>
            <a:picLocks noChangeAspect="1"/>
          </p:cNvPicPr>
          <p:nvPr/>
        </p:nvPicPr>
        <p:blipFill>
          <a:blip r:embed="rId1"/>
          <a:stretch>
            <a:fillRect/>
          </a:stretch>
        </p:blipFill>
        <p:spPr>
          <a:xfrm>
            <a:off x="0" y="81915"/>
            <a:ext cx="12192000" cy="4872990"/>
          </a:xfrm>
          <a:prstGeom prst="rect">
            <a:avLst/>
          </a:prstGeom>
        </p:spPr>
      </p:pic>
      <p:sp>
        <p:nvSpPr>
          <p:cNvPr id="3" name="文本框 2"/>
          <p:cNvSpPr txBox="1"/>
          <p:nvPr/>
        </p:nvSpPr>
        <p:spPr>
          <a:xfrm>
            <a:off x="0" y="4954905"/>
            <a:ext cx="12192000" cy="1014730"/>
          </a:xfrm>
          <a:prstGeom prst="rect">
            <a:avLst/>
          </a:prstGeom>
          <a:noFill/>
        </p:spPr>
        <p:txBody>
          <a:bodyPr wrap="square" rtlCol="0">
            <a:spAutoFit/>
          </a:bodyPr>
          <a:p>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latin typeface="方正楷体简体" panose="02000000000000000000" charset="-122"/>
                <a:ea typeface="方正楷体简体" panose="02000000000000000000" charset="-122"/>
              </a:rPr>
              <a:t>xard777写道: ↑2022 年 6 月 16 日星期四下午 4:03交易应该很有趣</a:t>
            </a:r>
            <a:r>
              <a:rPr lang="en-US" altLang="zh-CN" sz="1200" b="1" u="sng">
                <a:solidFill>
                  <a:srgbClr val="002060"/>
                </a:solidFill>
                <a:latin typeface="方正楷体简体" panose="02000000000000000000" charset="-122"/>
                <a:ea typeface="方正楷体简体" panose="02000000000000000000" charset="-122"/>
              </a:rPr>
              <a:t>,</a:t>
            </a:r>
            <a:r>
              <a:rPr lang="zh-CN" altLang="en-US" sz="1200" b="1" u="sng">
                <a:solidFill>
                  <a:srgbClr val="002060"/>
                </a:solidFill>
                <a:latin typeface="方正楷体简体" panose="02000000000000000000" charset="-122"/>
                <a:ea typeface="方正楷体简体" panose="02000000000000000000" charset="-122"/>
              </a:rPr>
              <a:t>学会钓鱼 年轻的交易员，学会钓鱼。</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xard777写道: ↑</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2022 年 6 月 16 日星期四下午 5:38好吧，抛开烟雾和镜子，我将让你了解一个日内交易的秘密……保密。</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Blue Candle，看买， Pink Candle，看卖， Gray Candle，远离F！Xard777</a:t>
            </a:r>
            <a:endParaRPr lang="zh-CN" altLang="en-US" sz="1200" b="1" u="sng">
              <a:solidFill>
                <a:srgbClr val="002060"/>
              </a:solidFill>
              <a:latin typeface="方正楷体简体" panose="02000000000000000000" charset="-122"/>
              <a:ea typeface="方正楷体简体" panose="02000000000000000000" charset="-122"/>
            </a:endParaRPr>
          </a:p>
          <a:p>
            <a:endParaRPr lang="zh-CN" altLang="en-US" sz="1200" b="1" u="sng">
              <a:solidFill>
                <a:srgbClr val="002060"/>
              </a:solidFill>
              <a:latin typeface="方正楷体简体" panose="02000000000000000000" charset="-122"/>
              <a:ea typeface="方正楷体简体" panose="02000000000000000000" charset="-122"/>
            </a:endParaRPr>
          </a:p>
        </p:txBody>
      </p:sp>
      <p:pic>
        <p:nvPicPr>
          <p:cNvPr id="6" name="图片 5" descr="SEEL-1"/>
          <p:cNvPicPr>
            <a:picLocks noChangeAspect="1"/>
          </p:cNvPicPr>
          <p:nvPr/>
        </p:nvPicPr>
        <p:blipFill>
          <a:blip r:embed="rId2"/>
          <a:stretch>
            <a:fillRect/>
          </a:stretch>
        </p:blipFill>
        <p:spPr>
          <a:xfrm>
            <a:off x="0" y="1680845"/>
            <a:ext cx="3419475" cy="1981200"/>
          </a:xfrm>
          <a:prstGeom prst="rect">
            <a:avLst/>
          </a:prstGeom>
        </p:spPr>
      </p:pic>
      <p:pic>
        <p:nvPicPr>
          <p:cNvPr id="7" name="图片 6" descr="SEEL-2"/>
          <p:cNvPicPr>
            <a:picLocks noChangeAspect="1"/>
          </p:cNvPicPr>
          <p:nvPr/>
        </p:nvPicPr>
        <p:blipFill>
          <a:blip r:embed="rId3"/>
          <a:stretch>
            <a:fillRect/>
          </a:stretch>
        </p:blipFill>
        <p:spPr>
          <a:xfrm>
            <a:off x="6750685" y="3662045"/>
            <a:ext cx="2600325" cy="657225"/>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53"/>
          <p:cNvPicPr>
            <a:picLocks noChangeAspect="1"/>
          </p:cNvPicPr>
          <p:nvPr/>
        </p:nvPicPr>
        <p:blipFill>
          <a:blip r:embed="rId1"/>
          <a:stretch>
            <a:fillRect/>
          </a:stretch>
        </p:blipFill>
        <p:spPr>
          <a:xfrm>
            <a:off x="0" y="0"/>
            <a:ext cx="12192000" cy="3561715"/>
          </a:xfrm>
          <a:prstGeom prst="rect">
            <a:avLst/>
          </a:prstGeom>
        </p:spPr>
      </p:pic>
      <p:sp>
        <p:nvSpPr>
          <p:cNvPr id="3" name="文本框 2"/>
          <p:cNvSpPr txBox="1"/>
          <p:nvPr/>
        </p:nvSpPr>
        <p:spPr>
          <a:xfrm>
            <a:off x="0" y="3562350"/>
            <a:ext cx="12192635" cy="1198880"/>
          </a:xfrm>
          <a:prstGeom prst="rect">
            <a:avLst/>
          </a:prstGeom>
          <a:noFill/>
        </p:spPr>
        <p:txBody>
          <a:bodyPr wrap="square" rtlCol="0">
            <a:spAutoFit/>
          </a:bodyPr>
          <a:p>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xard777写道: ↑2020 年 6 月 4 日星期四晚上 9:44嗨 Sappyjay，</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这是我今天的第二笔交易，我早些时候做了 +60 Pip$，我知道它说的是 217，但我今天以 +232 Pip$ 收盘，总共 +292 Pip$。我倾向于只使用 30 分钟和 15 分钟，但会不时查看 4 小时 TF 以了解我的方位。最好的交易是在趋势线的交叉点，如果您在粉红色蜡烛上进行卖出，那么如果出现蓝色蜡烛，而不是止损，只是保释。如果您在购买蓝色蜡烛，则在出现粉色蜡烛时再次保释。要出现相反颜色的蜡烛，价格必须越过趋势线，这意味着您不应再进行该交易，您应该毫不犹豫地立即减少损失并等待并重新评估情况（检查更高的 TF，之前的高点和低点，Mmath 运行了多远，2/8ths，3/8ths，5/8ths，我们是在超买 +1/8th +2/8ths 还是超卖 -1/8th -2/8ths）。第二个红点对第一个蓝点很好，第二个蓝点对另一个蓝点或箭头很好。在价格越过趋势线之前，请考虑当前趋势仍在发挥作用。同样，这就是我们等待十字架的原因。把事情简单化。Xard777</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52"/>
          <p:cNvPicPr>
            <a:picLocks noChangeAspect="1"/>
          </p:cNvPicPr>
          <p:nvPr/>
        </p:nvPicPr>
        <p:blipFill>
          <a:blip r:embed="rId1"/>
          <a:stretch>
            <a:fillRect/>
          </a:stretch>
        </p:blipFill>
        <p:spPr>
          <a:xfrm>
            <a:off x="0" y="116205"/>
            <a:ext cx="12192000" cy="4257675"/>
          </a:xfrm>
          <a:prstGeom prst="rect">
            <a:avLst/>
          </a:prstGeom>
        </p:spPr>
      </p:pic>
      <p:sp>
        <p:nvSpPr>
          <p:cNvPr id="3" name="文本框 2"/>
          <p:cNvSpPr txBox="1"/>
          <p:nvPr/>
        </p:nvSpPr>
        <p:spPr>
          <a:xfrm>
            <a:off x="-635" y="4444365"/>
            <a:ext cx="12192000" cy="1753235"/>
          </a:xfrm>
          <a:prstGeom prst="rect">
            <a:avLst/>
          </a:prstGeom>
          <a:noFill/>
        </p:spPr>
        <p:txBody>
          <a:bodyPr wrap="square" rtlCol="0">
            <a:spAutoFit/>
          </a:bodyPr>
          <a:p>
            <a:r>
              <a:rPr lang="en-US" altLang="zh-CN" sz="1200" b="1" u="sng">
                <a:solidFill>
                  <a:srgbClr val="002060"/>
                </a:solidFill>
                <a:latin typeface="方正楷体简体" panose="02000000000000000000" charset="-122"/>
                <a:ea typeface="方正楷体简体" panose="02000000000000000000" charset="-122"/>
              </a:rPr>
              <a:t>  </a:t>
            </a:r>
            <a:r>
              <a:rPr lang="en-US" altLang="zh-CN" sz="1200" b="1" u="sng">
                <a:solidFill>
                  <a:srgbClr val="FF0000"/>
                </a:solidFill>
                <a:latin typeface="方正楷体简体" panose="02000000000000000000" charset="-122"/>
                <a:ea typeface="方正楷体简体" panose="02000000000000000000" charset="-122"/>
                <a:sym typeface="+mn-ea"/>
              </a:rPr>
              <a:t>P1101</a:t>
            </a:r>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latin typeface="方正楷体简体" panose="02000000000000000000" charset="-122"/>
                <a:ea typeface="方正楷体简体" panose="02000000000000000000" charset="-122"/>
              </a:rPr>
              <a:t>复合交易的力量。昨天的图表显示，该基金的复利收盘价为 +69%如果加上今天的 31.21%，您将得到169 X 1.3121 = 221.75%因此，该基金在不到 30 小时内增长了 (221.75 - 100) = 121.75%。XARD 不是 HARD，您只需要花时间查看日内周期即可。</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作为经验法则，</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当价格</a:t>
            </a:r>
            <a:r>
              <a:rPr lang="zh-CN" altLang="en-US" sz="1200" b="1" u="sng">
                <a:solidFill>
                  <a:srgbClr val="002060"/>
                </a:solidFill>
                <a:highlight>
                  <a:srgbClr val="FF0000"/>
                </a:highlight>
                <a:latin typeface="方正楷体简体" panose="02000000000000000000" charset="-122"/>
                <a:ea typeface="方正楷体简体" panose="02000000000000000000" charset="-122"/>
              </a:rPr>
              <a:t>高于...时考虑买入</a:t>
            </a:r>
            <a:r>
              <a:rPr lang="zh-CN" altLang="en-US" sz="1200" b="1" u="sng">
                <a:solidFill>
                  <a:srgbClr val="002060"/>
                </a:solidFill>
                <a:latin typeface="方正楷体简体" panose="02000000000000000000" charset="-122"/>
                <a:ea typeface="方正楷体简体" panose="02000000000000000000" charset="-122"/>
              </a:rPr>
              <a:t>交易...</a:t>
            </a:r>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highlight>
                  <a:srgbClr val="FF00FF"/>
                </a:highlight>
                <a:latin typeface="方正楷体简体" panose="02000000000000000000" charset="-122"/>
                <a:ea typeface="方正楷体简体" panose="02000000000000000000" charset="-122"/>
              </a:rPr>
              <a:t>每日开盘线</a:t>
            </a:r>
            <a:r>
              <a:rPr lang="en-US" altLang="zh-CN" sz="1200" b="1" u="sng">
                <a:solidFill>
                  <a:srgbClr val="002060"/>
                </a:solidFill>
                <a:highlight>
                  <a:srgbClr val="FF00FF"/>
                </a:highlight>
                <a:latin typeface="方正楷体简体" panose="02000000000000000000" charset="-122"/>
                <a:ea typeface="方正楷体简体" panose="02000000000000000000" charset="-122"/>
              </a:rPr>
              <a:t>   </a:t>
            </a:r>
            <a:r>
              <a:rPr lang="zh-CN" altLang="en-US" sz="1200" b="1" u="sng">
                <a:solidFill>
                  <a:srgbClr val="002060"/>
                </a:solidFill>
                <a:highlight>
                  <a:srgbClr val="FF0000"/>
                </a:highlight>
                <a:latin typeface="方正楷体简体" panose="02000000000000000000" charset="-122"/>
                <a:ea typeface="方正楷体简体" panose="02000000000000000000" charset="-122"/>
              </a:rPr>
              <a:t>T1MA 线</a:t>
            </a:r>
            <a:r>
              <a:rPr lang="en-US" altLang="zh-CN" sz="1200" b="1" u="sng">
                <a:solidFill>
                  <a:srgbClr val="002060"/>
                </a:solidFill>
                <a:latin typeface="方正楷体简体" panose="02000000000000000000" charset="-122"/>
                <a:ea typeface="方正楷体简体" panose="02000000000000000000" charset="-122"/>
              </a:rPr>
              <a:t>     </a:t>
            </a:r>
            <a:r>
              <a:rPr lang="en-US" altLang="zh-CN" sz="1200" b="1" u="sng">
                <a:solidFill>
                  <a:srgbClr val="002060"/>
                </a:solidFill>
                <a:highlight>
                  <a:srgbClr val="00FF00"/>
                </a:highlight>
                <a:latin typeface="方正楷体简体" panose="02000000000000000000" charset="-122"/>
                <a:ea typeface="方正楷体简体" panose="02000000000000000000" charset="-122"/>
              </a:rPr>
              <a:t> </a:t>
            </a:r>
            <a:r>
              <a:rPr lang="zh-CN" altLang="en-US" sz="1200" b="1" u="sng">
                <a:solidFill>
                  <a:srgbClr val="002060"/>
                </a:solidFill>
                <a:highlight>
                  <a:srgbClr val="00FF00"/>
                </a:highlight>
                <a:latin typeface="方正楷体简体" panose="02000000000000000000" charset="-122"/>
                <a:ea typeface="方正楷体简体" panose="02000000000000000000" charset="-122"/>
              </a:rPr>
              <a:t>RSI 高于零线</a:t>
            </a:r>
            <a:endParaRPr lang="zh-CN" altLang="en-US" sz="1200" b="1" u="sng">
              <a:solidFill>
                <a:srgbClr val="002060"/>
              </a:solidFill>
              <a:highlight>
                <a:srgbClr val="00FF00"/>
              </a:highlight>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当价格</a:t>
            </a:r>
            <a:r>
              <a:rPr lang="zh-CN" altLang="en-US" sz="1200" b="1" u="sng">
                <a:solidFill>
                  <a:srgbClr val="002060"/>
                </a:solidFill>
                <a:highlight>
                  <a:srgbClr val="00FF00"/>
                </a:highlight>
                <a:latin typeface="方正楷体简体" panose="02000000000000000000" charset="-122"/>
                <a:ea typeface="方正楷体简体" panose="02000000000000000000" charset="-122"/>
              </a:rPr>
              <a:t>低于...时考虑卖出</a:t>
            </a:r>
            <a:r>
              <a:rPr lang="zh-CN" altLang="en-US" sz="1200" b="1" u="sng">
                <a:solidFill>
                  <a:srgbClr val="002060"/>
                </a:solidFill>
                <a:latin typeface="方正楷体简体" panose="02000000000000000000" charset="-122"/>
                <a:ea typeface="方正楷体简体" panose="02000000000000000000" charset="-122"/>
              </a:rPr>
              <a:t>交易...</a:t>
            </a:r>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highlight>
                  <a:srgbClr val="FF00FF"/>
                </a:highlight>
                <a:latin typeface="方正楷体简体" panose="02000000000000000000" charset="-122"/>
                <a:ea typeface="方正楷体简体" panose="02000000000000000000" charset="-122"/>
              </a:rPr>
              <a:t>每日开盘线</a:t>
            </a:r>
            <a:r>
              <a:rPr lang="en-US" altLang="zh-CN" sz="1200" b="1" u="sng">
                <a:solidFill>
                  <a:srgbClr val="002060"/>
                </a:solidFill>
                <a:highlight>
                  <a:srgbClr val="FF00FF"/>
                </a:highlight>
                <a:latin typeface="方正楷体简体" panose="02000000000000000000" charset="-122"/>
                <a:ea typeface="方正楷体简体" panose="02000000000000000000" charset="-122"/>
              </a:rPr>
              <a:t>   </a:t>
            </a:r>
            <a:r>
              <a:rPr lang="zh-CN" altLang="en-US" sz="1200" b="1" u="sng">
                <a:solidFill>
                  <a:srgbClr val="002060"/>
                </a:solidFill>
                <a:highlight>
                  <a:srgbClr val="FF0000"/>
                </a:highlight>
                <a:latin typeface="方正楷体简体" panose="02000000000000000000" charset="-122"/>
                <a:ea typeface="方正楷体简体" panose="02000000000000000000" charset="-122"/>
              </a:rPr>
              <a:t>T1MA 线</a:t>
            </a:r>
            <a:r>
              <a:rPr lang="en-US" altLang="zh-CN" sz="1200" b="1" u="sng">
                <a:solidFill>
                  <a:srgbClr val="002060"/>
                </a:solidFill>
                <a:highlight>
                  <a:srgbClr val="FF0000"/>
                </a:highlight>
                <a:latin typeface="方正楷体简体" panose="02000000000000000000" charset="-122"/>
                <a:ea typeface="方正楷体简体" panose="02000000000000000000" charset="-122"/>
              </a:rPr>
              <a:t> </a:t>
            </a:r>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highlight>
                  <a:srgbClr val="00FF00"/>
                </a:highlight>
                <a:latin typeface="方正楷体简体" panose="02000000000000000000" charset="-122"/>
                <a:ea typeface="方正楷体简体" panose="02000000000000000000" charset="-122"/>
              </a:rPr>
              <a:t>RSI 低于零line</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这不是火箭科学的人，这只是应用于混乱市场的常识。</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修正</a:t>
            </a:r>
            <a:r>
              <a:rPr lang="en-US" altLang="zh-CN" sz="1200" b="1" u="sng">
                <a:solidFill>
                  <a:srgbClr val="002060"/>
                </a:solidFill>
                <a:latin typeface="方正楷体简体" panose="02000000000000000000" charset="-122"/>
                <a:ea typeface="方正楷体简体" panose="02000000000000000000" charset="-122"/>
              </a:rPr>
              <a:t>:</a:t>
            </a:r>
            <a:r>
              <a:rPr lang="zh-CN" altLang="en-US" sz="1200" b="1" u="sng">
                <a:solidFill>
                  <a:srgbClr val="002060"/>
                </a:solidFill>
                <a:latin typeface="方正楷体简体" panose="02000000000000000000" charset="-122"/>
                <a:ea typeface="方正楷体简体" panose="02000000000000000000" charset="-122"/>
              </a:rPr>
              <a:t>今天收于 +38.68%</a:t>
            </a:r>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latin typeface="方正楷体简体" panose="02000000000000000000" charset="-122"/>
                <a:ea typeface="方正楷体简体" panose="02000000000000000000" charset="-122"/>
              </a:rPr>
              <a:t>所以 169 X 1.3868 = 234.37</a:t>
            </a:r>
            <a:r>
              <a:rPr lang="en-US" altLang="zh-CN" sz="1200" b="1" u="sng">
                <a:solidFill>
                  <a:srgbClr val="002060"/>
                </a:solidFill>
                <a:latin typeface="方正楷体简体" panose="02000000000000000000" charset="-122"/>
                <a:ea typeface="方正楷体简体" panose="02000000000000000000" charset="-122"/>
              </a:rPr>
              <a:t>      </a:t>
            </a:r>
            <a:r>
              <a:rPr lang="zh-CN" altLang="en-US" sz="1200" b="1" u="sng">
                <a:solidFill>
                  <a:srgbClr val="002060"/>
                </a:solidFill>
                <a:latin typeface="方正楷体简体" panose="02000000000000000000" charset="-122"/>
                <a:ea typeface="方正楷体简体" panose="02000000000000000000" charset="-122"/>
              </a:rPr>
              <a:t>(234.37-100) = 134.37% 在 32 小时内使用复利的力量。去酒吧买几个 Peroni's 和一个汉堡（就像你做的那样:-)））</a:t>
            </a:r>
            <a:endParaRPr lang="zh-CN" altLang="en-US" sz="1200" b="1" u="sng">
              <a:solidFill>
                <a:srgbClr val="002060"/>
              </a:solidFill>
              <a:latin typeface="方正楷体简体" panose="02000000000000000000" charset="-122"/>
              <a:ea typeface="方正楷体简体" panose="02000000000000000000" charset="-122"/>
            </a:endParaRPr>
          </a:p>
          <a:p>
            <a:r>
              <a:rPr lang="zh-CN" altLang="en-US" sz="1200" b="1" u="sng">
                <a:solidFill>
                  <a:srgbClr val="002060"/>
                </a:solidFill>
                <a:latin typeface="方正楷体简体" panose="02000000000000000000" charset="-122"/>
                <a:ea typeface="方正楷体简体" panose="02000000000000000000" charset="-122"/>
              </a:rPr>
              <a:t>XARD：把你的错误留在过去，但把教训留给未来。</a:t>
            </a:r>
            <a:endParaRPr lang="zh-CN" altLang="en-US" sz="1200" b="1" u="sng">
              <a:solidFill>
                <a:srgbClr val="002060"/>
              </a:solidFill>
              <a:latin typeface="方正楷体简体" panose="02000000000000000000" charset="-122"/>
              <a:ea typeface="方正楷体简体" panose="02000000000000000000" charset="-122"/>
            </a:endParaRPr>
          </a:p>
          <a:p>
            <a:endParaRPr lang="zh-CN" altLang="en-US" sz="1200" b="1" u="sng">
              <a:solidFill>
                <a:srgbClr val="002060"/>
              </a:solidFill>
              <a:latin typeface="方正楷体简体" panose="02000000000000000000" charset="-122"/>
              <a:ea typeface="方正楷体简体" panose="02000000000000000000"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FX4"/>
          <p:cNvPicPr>
            <a:picLocks noChangeAspect="1"/>
          </p:cNvPicPr>
          <p:nvPr/>
        </p:nvPicPr>
        <p:blipFill>
          <a:blip r:embed="rId1"/>
          <a:stretch>
            <a:fillRect/>
          </a:stretch>
        </p:blipFill>
        <p:spPr>
          <a:xfrm>
            <a:off x="0" y="61595"/>
            <a:ext cx="12192000" cy="4491355"/>
          </a:xfrm>
          <a:prstGeom prst="rect">
            <a:avLst/>
          </a:prstGeom>
        </p:spPr>
      </p:pic>
      <p:sp>
        <p:nvSpPr>
          <p:cNvPr id="3" name="文本框 2"/>
          <p:cNvSpPr txBox="1"/>
          <p:nvPr/>
        </p:nvSpPr>
        <p:spPr>
          <a:xfrm>
            <a:off x="0" y="4627245"/>
            <a:ext cx="12003405" cy="460375"/>
          </a:xfrm>
          <a:prstGeom prst="rect">
            <a:avLst/>
          </a:prstGeom>
          <a:noFill/>
        </p:spPr>
        <p:txBody>
          <a:bodyPr wrap="square" rtlCol="0">
            <a:spAutoFit/>
          </a:bodyPr>
          <a:p>
            <a:r>
              <a:rPr lang="en-US" altLang="zh-CN" sz="1200" b="1">
                <a:solidFill>
                  <a:srgbClr val="7030A0"/>
                </a:solidFill>
                <a:latin typeface="方正楷体简体" panose="02000000000000000000" charset="-122"/>
                <a:ea typeface="方正楷体简体" panose="02000000000000000000" charset="-122"/>
              </a:rPr>
              <a:t> </a:t>
            </a:r>
            <a:r>
              <a:rPr lang="en-US" altLang="zh-CN" sz="1200" b="1" u="sng">
                <a:solidFill>
                  <a:srgbClr val="FF0000"/>
                </a:solidFill>
                <a:latin typeface="方正楷体简体" panose="02000000000000000000" charset="-122"/>
                <a:ea typeface="方正楷体简体" panose="02000000000000000000" charset="-122"/>
                <a:sym typeface="+mn-ea"/>
              </a:rPr>
              <a:t>P1102</a:t>
            </a:r>
            <a:r>
              <a:rPr lang="en-US" altLang="zh-CN" sz="1200" b="1">
                <a:solidFill>
                  <a:srgbClr val="7030A0"/>
                </a:solidFill>
                <a:latin typeface="方正楷体简体" panose="02000000000000000000" charset="-122"/>
                <a:ea typeface="方正楷体简体" panose="02000000000000000000" charset="-122"/>
              </a:rPr>
              <a:t>  </a:t>
            </a:r>
            <a:r>
              <a:rPr lang="zh-CN" altLang="en-US" sz="1200" b="1">
                <a:solidFill>
                  <a:srgbClr val="7030A0"/>
                </a:solidFill>
                <a:latin typeface="方正楷体简体" panose="02000000000000000000" charset="-122"/>
                <a:ea typeface="方正楷体简体" panose="02000000000000000000" charset="-122"/>
              </a:rPr>
              <a:t>xard777写道: ↑2021 年 1 月 31 日星期日 12:32更新 FX4 版试试这个... 5m、15m 和 30m TF 背景与 Semafors 上大于或等于白点的变化同步。享受Xard777</a:t>
            </a:r>
            <a:endParaRPr lang="zh-CN" altLang="en-US" sz="1200" b="1">
              <a:solidFill>
                <a:srgbClr val="7030A0"/>
              </a:solidFill>
              <a:latin typeface="方正楷体简体" panose="02000000000000000000" charset="-122"/>
              <a:ea typeface="方正楷体简体" panose="02000000000000000000" charset="-122"/>
            </a:endParaRPr>
          </a:p>
          <a:p>
            <a:r>
              <a:rPr lang="zh-CN" altLang="en-US" sz="1200" b="1">
                <a:solidFill>
                  <a:srgbClr val="7030A0"/>
                </a:solidFill>
                <a:latin typeface="方正楷体简体" panose="02000000000000000000" charset="-122"/>
                <a:ea typeface="方正楷体简体" panose="02000000000000000000" charset="-122"/>
              </a:rPr>
              <a:t>我建议每个人在交易前观看这个版本大约一周，这样你会看到、知道并希望了解它的优点和缺点</a:t>
            </a:r>
            <a:r>
              <a:rPr lang="en-US" altLang="zh-CN" sz="1200" b="1">
                <a:solidFill>
                  <a:srgbClr val="7030A0"/>
                </a:solidFill>
                <a:latin typeface="方正楷体简体" panose="02000000000000000000" charset="-122"/>
                <a:ea typeface="方正楷体简体" panose="02000000000000000000" charset="-122"/>
              </a:rPr>
              <a:t>  </a:t>
            </a:r>
            <a:r>
              <a:rPr lang="zh-CN" altLang="en-US" sz="1200" b="1">
                <a:latin typeface="方正楷体简体" panose="02000000000000000000" charset="-122"/>
                <a:ea typeface="方正楷体简体" panose="02000000000000000000" charset="-122"/>
              </a:rPr>
              <a:t>。</a:t>
            </a:r>
            <a:endParaRPr lang="zh-CN" altLang="en-US" sz="1200" b="1">
              <a:latin typeface="方正楷体简体" panose="02000000000000000000" charset="-122"/>
              <a:ea typeface="方正楷体简体" panose="02000000000000000000" charset="-122"/>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51"/>
          <p:cNvPicPr>
            <a:picLocks noChangeAspect="1"/>
          </p:cNvPicPr>
          <p:nvPr/>
        </p:nvPicPr>
        <p:blipFill>
          <a:blip r:embed="rId1"/>
          <a:stretch>
            <a:fillRect/>
          </a:stretch>
        </p:blipFill>
        <p:spPr>
          <a:xfrm>
            <a:off x="0" y="0"/>
            <a:ext cx="12192000" cy="5273040"/>
          </a:xfrm>
          <a:prstGeom prst="rect">
            <a:avLst/>
          </a:prstGeom>
        </p:spPr>
      </p:pic>
      <p:sp>
        <p:nvSpPr>
          <p:cNvPr id="3" name="文本框 2"/>
          <p:cNvSpPr txBox="1"/>
          <p:nvPr/>
        </p:nvSpPr>
        <p:spPr>
          <a:xfrm>
            <a:off x="-635" y="5344795"/>
            <a:ext cx="12192635" cy="1198880"/>
          </a:xfrm>
          <a:prstGeom prst="rect">
            <a:avLst/>
          </a:prstGeom>
          <a:noFill/>
        </p:spPr>
        <p:txBody>
          <a:bodyPr wrap="square" rtlCol="0">
            <a:spAutoFit/>
          </a:bodyPr>
          <a:p>
            <a:r>
              <a:rPr lang="en-US" altLang="zh-CN" sz="1000" b="1" u="sng">
                <a:solidFill>
                  <a:srgbClr val="002060"/>
                </a:solidFill>
                <a:latin typeface="方正楷体简体" panose="02000000000000000000" charset="-122"/>
                <a:ea typeface="方正楷体简体" panose="02000000000000000000" charset="-122"/>
              </a:rPr>
              <a:t> (1)</a:t>
            </a:r>
            <a:r>
              <a:rPr lang="en-US" altLang="zh-CN" sz="1000" b="1" u="sng">
                <a:solidFill>
                  <a:srgbClr val="FF0000"/>
                </a:solidFill>
                <a:latin typeface="方正楷体简体" panose="02000000000000000000" charset="-122"/>
                <a:ea typeface="方正楷体简体" panose="02000000000000000000" charset="-122"/>
                <a:sym typeface="+mn-ea"/>
              </a:rPr>
              <a:t>P1102</a:t>
            </a:r>
            <a:r>
              <a:rPr lang="en-US" altLang="zh-CN" sz="1000" b="1" u="sng">
                <a:solidFill>
                  <a:srgbClr val="002060"/>
                </a:solidFill>
                <a:latin typeface="方正楷体简体" panose="02000000000000000000" charset="-122"/>
                <a:ea typeface="方正楷体简体" panose="02000000000000000000" charset="-122"/>
              </a:rPr>
              <a:t>  </a:t>
            </a:r>
            <a:r>
              <a:rPr lang="zh-CN" altLang="en-US" sz="1000" b="1" u="sng">
                <a:solidFill>
                  <a:srgbClr val="002060"/>
                </a:solidFill>
                <a:latin typeface="方正楷体简体" panose="02000000000000000000" charset="-122"/>
                <a:ea typeface="方正楷体简体" panose="02000000000000000000" charset="-122"/>
              </a:rPr>
              <a:t>xard777写道: ↑2022 年 7 月 6 日星期三晚上 9:47</a:t>
            </a:r>
            <a:r>
              <a:rPr lang="en-US" altLang="zh-CN" sz="1000" b="1" u="sng">
                <a:solidFill>
                  <a:srgbClr val="002060"/>
                </a:solidFill>
                <a:latin typeface="方正楷体简体" panose="02000000000000000000" charset="-122"/>
                <a:ea typeface="方正楷体简体" panose="02000000000000000000" charset="-122"/>
              </a:rPr>
              <a:t>  </a:t>
            </a:r>
            <a:r>
              <a:rPr lang="en-US" altLang="zh-CN" sz="1200" b="1" u="sng">
                <a:solidFill>
                  <a:srgbClr val="C00000"/>
                </a:solidFill>
                <a:latin typeface="方正楷体简体" panose="02000000000000000000" charset="-122"/>
                <a:ea typeface="方正楷体简体" panose="02000000000000000000" charset="-122"/>
              </a:rPr>
              <a:t>  励志图</a:t>
            </a:r>
            <a:r>
              <a:rPr lang="zh-CN" altLang="en-US" sz="1200" b="1" u="sng">
                <a:solidFill>
                  <a:srgbClr val="C00000"/>
                </a:solidFill>
                <a:latin typeface="方正楷体简体" panose="02000000000000000000" charset="-122"/>
                <a:ea typeface="方正楷体简体" panose="02000000000000000000" charset="-122"/>
              </a:rPr>
              <a:t>Xard777</a:t>
            </a:r>
            <a:endParaRPr lang="zh-CN" altLang="en-US" sz="1000" b="1" u="sng">
              <a:solidFill>
                <a:srgbClr val="002060"/>
              </a:solidFill>
              <a:latin typeface="方正楷体简体" panose="02000000000000000000" charset="-122"/>
              <a:ea typeface="方正楷体简体" panose="02000000000000000000" charset="-122"/>
            </a:endParaRPr>
          </a:p>
          <a:p>
            <a:r>
              <a:rPr lang="zh-CN" altLang="en-US" sz="1000" b="1" u="sng">
                <a:solidFill>
                  <a:srgbClr val="002060"/>
                </a:solidFill>
                <a:latin typeface="方正楷体简体" panose="02000000000000000000" charset="-122"/>
                <a:ea typeface="方正楷体简体" panose="02000000000000000000" charset="-122"/>
              </a:rPr>
              <a:t>复合交易的力量。昨天图表的复利收盘价为 +69%如果你加上今天的 31.21%，你得到169 X 1.3121 = 221.75%</a:t>
            </a:r>
            <a:endParaRPr lang="zh-CN" altLang="en-US" sz="1000" b="1" u="sng">
              <a:solidFill>
                <a:srgbClr val="002060"/>
              </a:solidFill>
              <a:latin typeface="方正楷体简体" panose="02000000000000000000" charset="-122"/>
              <a:ea typeface="方正楷体简体" panose="02000000000000000000" charset="-122"/>
            </a:endParaRPr>
          </a:p>
          <a:p>
            <a:r>
              <a:rPr lang="zh-CN" altLang="en-US" sz="1000" b="1" u="sng">
                <a:solidFill>
                  <a:srgbClr val="002060"/>
                </a:solidFill>
                <a:latin typeface="方正楷体简体" panose="02000000000000000000" charset="-122"/>
                <a:ea typeface="方正楷体简体" panose="02000000000000000000" charset="-122"/>
              </a:rPr>
              <a:t>修正</a:t>
            </a:r>
            <a:r>
              <a:rPr lang="en-US" altLang="zh-CN" sz="1000" b="1" u="sng">
                <a:solidFill>
                  <a:srgbClr val="002060"/>
                </a:solidFill>
                <a:latin typeface="方正楷体简体" panose="02000000000000000000" charset="-122"/>
                <a:ea typeface="方正楷体简体" panose="02000000000000000000" charset="-122"/>
              </a:rPr>
              <a:t>:</a:t>
            </a:r>
            <a:r>
              <a:rPr lang="zh-CN" altLang="en-US" sz="1000" b="1" u="sng">
                <a:solidFill>
                  <a:srgbClr val="002060"/>
                </a:solidFill>
                <a:latin typeface="方正楷体简体" panose="02000000000000000000" charset="-122"/>
                <a:ea typeface="方正楷体简体" panose="02000000000000000000" charset="-122"/>
              </a:rPr>
              <a:t>今天收盘价 +38.68%所以 169 X 1.3868 = 234.37(234.37-100) = 134.37% 在 32 小时内使用复利的力量。去酒吧买几个 Peroni's 和一个汉堡（就像你做的那样:-)））</a:t>
            </a:r>
            <a:endParaRPr lang="zh-CN" altLang="en-US" sz="1000" b="1" u="sng">
              <a:solidFill>
                <a:srgbClr val="002060"/>
              </a:solidFill>
              <a:latin typeface="方正楷体简体" panose="02000000000000000000" charset="-122"/>
              <a:ea typeface="方正楷体简体" panose="02000000000000000000" charset="-122"/>
            </a:endParaRPr>
          </a:p>
          <a:p>
            <a:r>
              <a:rPr lang="en-US" altLang="zh-CN" sz="1000" b="1" u="sng">
                <a:solidFill>
                  <a:srgbClr val="7030A0"/>
                </a:solidFill>
                <a:latin typeface="方正楷体简体" panose="02000000000000000000" charset="-122"/>
                <a:ea typeface="方正楷体简体" panose="02000000000000000000" charset="-122"/>
              </a:rPr>
              <a:t>(2)</a:t>
            </a:r>
            <a:r>
              <a:rPr lang="zh-CN" altLang="en-US" sz="1000" b="1" u="sng">
                <a:solidFill>
                  <a:srgbClr val="7030A0"/>
                </a:solidFill>
                <a:latin typeface="方正楷体简体" panose="02000000000000000000" charset="-122"/>
                <a:ea typeface="方正楷体简体" panose="02000000000000000000" charset="-122"/>
              </a:rPr>
              <a:t>你谈了很多关于盘中周期，30M TF 上的第二个点是你所说的盘中周期吗？</a:t>
            </a:r>
            <a:endParaRPr lang="zh-CN" altLang="en-US" sz="1000" b="1" u="sng">
              <a:solidFill>
                <a:srgbClr val="7030A0"/>
              </a:solidFill>
              <a:latin typeface="方正楷体简体" panose="02000000000000000000" charset="-122"/>
              <a:ea typeface="方正楷体简体" panose="02000000000000000000" charset="-122"/>
            </a:endParaRPr>
          </a:p>
          <a:p>
            <a:r>
              <a:rPr lang="en-US" altLang="zh-CN" sz="1000" b="1" u="sng">
                <a:solidFill>
                  <a:srgbClr val="7030A0"/>
                </a:solidFill>
                <a:latin typeface="方正楷体简体" panose="02000000000000000000" charset="-122"/>
                <a:ea typeface="方正楷体简体" panose="02000000000000000000" charset="-122"/>
              </a:rPr>
              <a:t>(3)</a:t>
            </a:r>
            <a:r>
              <a:rPr lang="zh-CN" altLang="en-US" sz="1000" b="1" u="sng">
                <a:solidFill>
                  <a:srgbClr val="7030A0"/>
                </a:solidFill>
                <a:latin typeface="方正楷体简体" panose="02000000000000000000" charset="-122"/>
                <a:ea typeface="方正楷体简体" panose="02000000000000000000" charset="-122"/>
              </a:rPr>
              <a:t>XARD： 在交易 5 分钟 TF 时，我喜欢在进入交易前查看更高的 TF（15 分钟、30 分钟和 1 小时）的总体方向。</a:t>
            </a:r>
            <a:endParaRPr lang="zh-CN" altLang="en-US" sz="1000" b="1" u="sng">
              <a:solidFill>
                <a:srgbClr val="7030A0"/>
              </a:solidFill>
              <a:latin typeface="方正楷体简体" panose="02000000000000000000" charset="-122"/>
              <a:ea typeface="方正楷体简体" panose="02000000000000000000" charset="-122"/>
            </a:endParaRPr>
          </a:p>
          <a:p>
            <a:r>
              <a:rPr lang="zh-CN" altLang="en-US" sz="1000" b="1" u="sng">
                <a:solidFill>
                  <a:srgbClr val="7030A0"/>
                </a:solidFill>
                <a:latin typeface="方正楷体简体" panose="02000000000000000000" charset="-122"/>
                <a:ea typeface="方正楷体简体" panose="02000000000000000000" charset="-122"/>
              </a:rPr>
              <a:t>xard777写道: ↑2022 年 6 月 16 日星期四下午 5:38好吧，抛开烟雾和镜子，我将让你了解一个日内交易的秘密……保密。Blue Candle，看买， Pink Candle，看卖， Gray Candle，远离F！Xard777</a:t>
            </a:r>
            <a:endParaRPr lang="zh-CN" altLang="en-US" sz="1000" b="1" u="sng">
              <a:solidFill>
                <a:srgbClr val="7030A0"/>
              </a:solidFill>
              <a:latin typeface="方正楷体简体" panose="02000000000000000000" charset="-122"/>
              <a:ea typeface="方正楷体简体" panose="02000000000000000000" charset="-122"/>
            </a:endParaRPr>
          </a:p>
          <a:p>
            <a:endParaRPr lang="zh-CN" altLang="en-US" sz="1000" b="1" u="sng">
              <a:solidFill>
                <a:srgbClr val="7030A0"/>
              </a:solidFill>
              <a:latin typeface="方正楷体简体" panose="02000000000000000000" charset="-122"/>
              <a:ea typeface="方正楷体简体" panose="02000000000000000000" charset="-122"/>
            </a:endParaRPr>
          </a:p>
        </p:txBody>
      </p:sp>
      <p:pic>
        <p:nvPicPr>
          <p:cNvPr id="6" name="图片 5" descr="51-1"/>
          <p:cNvPicPr>
            <a:picLocks noChangeAspect="1"/>
          </p:cNvPicPr>
          <p:nvPr/>
        </p:nvPicPr>
        <p:blipFill>
          <a:blip r:embed="rId2"/>
          <a:stretch>
            <a:fillRect/>
          </a:stretch>
        </p:blipFill>
        <p:spPr>
          <a:xfrm>
            <a:off x="0" y="137795"/>
            <a:ext cx="2736215" cy="1899920"/>
          </a:xfrm>
          <a:prstGeom prst="rect">
            <a:avLst/>
          </a:prstGeom>
        </p:spPr>
      </p:pic>
      <p:pic>
        <p:nvPicPr>
          <p:cNvPr id="7" name="图片 6" descr="51-2"/>
          <p:cNvPicPr>
            <a:picLocks noChangeAspect="1"/>
          </p:cNvPicPr>
          <p:nvPr/>
        </p:nvPicPr>
        <p:blipFill>
          <a:blip r:embed="rId3"/>
          <a:stretch>
            <a:fillRect/>
          </a:stretch>
        </p:blipFill>
        <p:spPr>
          <a:xfrm>
            <a:off x="57785" y="4251325"/>
            <a:ext cx="5819775" cy="1021715"/>
          </a:xfrm>
          <a:prstGeom prst="rect">
            <a:avLst/>
          </a:prstGeo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D1 + H4"/>
          <p:cNvPicPr>
            <a:picLocks noChangeAspect="1"/>
          </p:cNvPicPr>
          <p:nvPr/>
        </p:nvPicPr>
        <p:blipFill>
          <a:blip r:embed="rId1"/>
          <a:stretch>
            <a:fillRect/>
          </a:stretch>
        </p:blipFill>
        <p:spPr>
          <a:xfrm>
            <a:off x="0" y="0"/>
            <a:ext cx="12192000" cy="5126355"/>
          </a:xfrm>
          <a:prstGeom prst="rect">
            <a:avLst/>
          </a:prstGeom>
        </p:spPr>
      </p:pic>
      <p:sp>
        <p:nvSpPr>
          <p:cNvPr id="6" name="文本框 5"/>
          <p:cNvSpPr txBox="1"/>
          <p:nvPr/>
        </p:nvSpPr>
        <p:spPr>
          <a:xfrm>
            <a:off x="0" y="5126355"/>
            <a:ext cx="12125325" cy="1014730"/>
          </a:xfrm>
          <a:prstGeom prst="rect">
            <a:avLst/>
          </a:prstGeom>
          <a:noFill/>
        </p:spPr>
        <p:txBody>
          <a:bodyPr wrap="square" rtlCol="0">
            <a:spAutoFit/>
          </a:bodyPr>
          <a:p>
            <a:pPr algn="l"/>
            <a:r>
              <a:rPr lang="en-US" altLang="zh-CN" sz="1000" b="1" u="sng">
                <a:solidFill>
                  <a:srgbClr val="FF0000"/>
                </a:solidFill>
                <a:latin typeface="方正楷体简体" panose="02000000000000000000" charset="-122"/>
                <a:ea typeface="方正楷体简体" panose="02000000000000000000" charset="-122"/>
                <a:sym typeface="+mn-ea"/>
              </a:rPr>
              <a:t>P1107=</a:t>
            </a:r>
            <a:r>
              <a:rPr lang="en-US" altLang="zh-CN" sz="1000" b="1">
                <a:solidFill>
                  <a:srgbClr val="FF0000"/>
                </a:solidFill>
                <a:latin typeface="方正楷体简体" panose="02000000000000000000" charset="-122"/>
                <a:ea typeface="方正楷体简体" panose="02000000000000000000" charset="-122"/>
                <a:cs typeface="方正楷体简体" panose="02000000000000000000" charset="-122"/>
              </a:rPr>
              <a:t> (1)</a:t>
            </a:r>
            <a:r>
              <a:rPr lang="zh-CN" altLang="en-US" sz="1000" b="1">
                <a:solidFill>
                  <a:srgbClr val="FF0000"/>
                </a:solidFill>
                <a:latin typeface="方正楷体简体" panose="02000000000000000000" charset="-122"/>
                <a:ea typeface="方正楷体简体" panose="02000000000000000000" charset="-122"/>
                <a:cs typeface="方正楷体简体" panose="02000000000000000000" charset="-122"/>
              </a:rPr>
              <a:t>最新版本的 XU v38 安装程序将在本周末的某个时间发布。这里有一些截图供您阅读。Xard777</a:t>
            </a:r>
            <a:endParaRPr lang="zh-CN" altLang="en-US" sz="1000" b="1">
              <a:solidFill>
                <a:srgbClr val="FF000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000" b="1" u="sng">
                <a:solidFill>
                  <a:srgbClr val="7030A0"/>
                </a:solidFill>
                <a:latin typeface="方正楷体简体" panose="02000000000000000000" charset="-122"/>
                <a:ea typeface="方正楷体简体" panose="02000000000000000000" charset="-122"/>
                <a:cs typeface="方正楷体简体" panose="02000000000000000000" charset="-122"/>
              </a:rPr>
              <a:t>(2)</a:t>
            </a:r>
            <a:r>
              <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rPr>
              <a:t>更新：XU v38 设置这里承诺的是 Xard Universe 的更新版本。您可以更改菜单中的设置以适合您自己的交易风格。但是，默认设置是我自己在交易时使用的设置。如果您可以将交易屏幕分成两个水平屏幕，您可以更好地了解未来的路线图。顶部屏幕可以设置为显示每日或 H4 概览 TF，底部屏幕可以是您的 M15 或 M5 进入屏幕。这使交易变得更加容易，并让您有足够的时间为每个交易日创建交易策略。记住 - 交易不是火箭科学，使用你的常识并观察支撑/阻力信号。交易应该是有趣的、免税的，并且在许多层面上都是有益的。Xard777</a:t>
            </a:r>
            <a:endPar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000" b="1" u="sng">
                <a:solidFill>
                  <a:srgbClr val="00B050"/>
                </a:solidFill>
                <a:latin typeface="方正楷体简体" panose="02000000000000000000" charset="-122"/>
                <a:ea typeface="方正楷体简体" panose="02000000000000000000" charset="-122"/>
                <a:cs typeface="方正楷体简体" panose="02000000000000000000" charset="-122"/>
              </a:rPr>
              <a:t>(3)</a:t>
            </a:r>
            <a:r>
              <a:rPr lang="zh-CN" altLang="en-US" sz="1000" b="1" u="sng">
                <a:solidFill>
                  <a:srgbClr val="00B050"/>
                </a:solidFill>
                <a:latin typeface="方正楷体简体" panose="02000000000000000000" charset="-122"/>
                <a:ea typeface="方正楷体简体" panose="02000000000000000000" charset="-122"/>
                <a:cs typeface="方正楷体简体" panose="02000000000000000000" charset="-122"/>
              </a:rPr>
              <a:t>XU v38 安装程序.zip有人可以帮助我如何拆分屏幕并在每个选项卡上有两个屏幕吗？</a:t>
            </a:r>
            <a:endParaRPr lang="zh-CN" altLang="en-US" sz="1000" b="1" u="sng">
              <a:solidFill>
                <a:srgbClr val="00B05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000" b="1" u="sng">
                <a:solidFill>
                  <a:schemeClr val="accent6"/>
                </a:solidFill>
                <a:latin typeface="方正楷体简体" panose="02000000000000000000" charset="-122"/>
                <a:ea typeface="方正楷体简体" panose="02000000000000000000" charset="-122"/>
                <a:cs typeface="方正楷体简体" panose="02000000000000000000" charset="-122"/>
              </a:rPr>
              <a:t>XARD：首先，删除所有图表...现在按 (ctrl + M) 并选择两个图表。转到窗口菜单（屏幕左上角）并选择水平平铺。现在右键单击每个图表并选择模板/XU v38 设置。调整每个图表的 TF，你就可以开始了。</a:t>
            </a:r>
            <a:endParaRPr lang="zh-CN" altLang="en-US" sz="1000" b="1" u="sng">
              <a:solidFill>
                <a:schemeClr val="accent6"/>
              </a:solidFill>
              <a:latin typeface="方正楷体简体" panose="02000000000000000000" charset="-122"/>
              <a:ea typeface="方正楷体简体" panose="02000000000000000000" charset="-122"/>
              <a:cs typeface="方正楷体简体" panose="02000000000000000000" charset="-122"/>
            </a:endParaRPr>
          </a:p>
        </p:txBody>
      </p:sp>
      <p:sp>
        <p:nvSpPr>
          <p:cNvPr id="7" name="日期占位符 6"/>
          <p:cNvSpPr>
            <a:spLocks noGrp="1"/>
          </p:cNvSpPr>
          <p:nvPr>
            <p:ph type="dt" sz="half" idx="10"/>
          </p:nvPr>
        </p:nvSpPr>
        <p:spPr/>
        <p:txBody>
          <a:bodyPr/>
          <a:p>
            <a:fld id="{D997B5FA-0921-464F-AAE1-844C04324D75}" type="datetime1">
              <a:rPr lang="zh-CN" altLang="en-US" smtClean="0"/>
            </a:fld>
            <a:endParaRPr lang="zh-CN" altLang="en-US"/>
          </a:p>
        </p:txBody>
      </p:sp>
      <p:sp>
        <p:nvSpPr>
          <p:cNvPr id="8" name="灯片编号占位符 7"/>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GBPJPY"/>
          <p:cNvPicPr>
            <a:picLocks noChangeAspect="1"/>
          </p:cNvPicPr>
          <p:nvPr>
            <p:ph idx="1"/>
            <p:custDataLst>
              <p:tags r:id="rId1"/>
            </p:custDataLst>
          </p:nvPr>
        </p:nvPicPr>
        <p:blipFill>
          <a:blip r:embed="rId2"/>
          <a:stretch>
            <a:fillRect/>
          </a:stretch>
        </p:blipFill>
        <p:spPr>
          <a:xfrm>
            <a:off x="0" y="0"/>
            <a:ext cx="12056110" cy="4399280"/>
          </a:xfrm>
          <a:prstGeom prst="rect">
            <a:avLst/>
          </a:prstGeom>
        </p:spPr>
      </p:pic>
      <p:sp>
        <p:nvSpPr>
          <p:cNvPr id="5" name="文本框 4"/>
          <p:cNvSpPr txBox="1"/>
          <p:nvPr/>
        </p:nvSpPr>
        <p:spPr>
          <a:xfrm>
            <a:off x="0" y="4482465"/>
            <a:ext cx="12056745" cy="1014730"/>
          </a:xfrm>
          <a:prstGeom prst="rect">
            <a:avLst/>
          </a:prstGeom>
          <a:noFill/>
        </p:spPr>
        <p:txBody>
          <a:bodyPr wrap="square" rtlCol="0">
            <a:spAutoFit/>
          </a:bodyPr>
          <a:p>
            <a:pPr algn="l"/>
            <a:r>
              <a:rPr lang="en-US" altLang="zh-CN" sz="1200" b="1" u="sng">
                <a:solidFill>
                  <a:srgbClr val="FF0000"/>
                </a:solidFill>
                <a:latin typeface="方正楷体简体" panose="02000000000000000000" charset="-122"/>
                <a:ea typeface="方正楷体简体" panose="02000000000000000000" charset="-122"/>
                <a:sym typeface="+mn-ea"/>
              </a:rPr>
              <a:t>P1114=</a:t>
            </a:r>
            <a:r>
              <a:rPr lang="en-US" altLang="zh-CN" sz="12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a:solidFill>
                  <a:schemeClr val="accent6"/>
                </a:solidFill>
                <a:latin typeface="方正楷体简体" panose="02000000000000000000" charset="-122"/>
                <a:ea typeface="方正楷体简体" panose="02000000000000000000" charset="-122"/>
                <a:cs typeface="方正楷体简体" panose="02000000000000000000" charset="-122"/>
              </a:rPr>
              <a:t>(1)</a:t>
            </a:r>
            <a:r>
              <a:rPr lang="zh-CN" altLang="en-US" sz="1200" b="1">
                <a:solidFill>
                  <a:schemeClr val="accent6"/>
                </a:solidFill>
                <a:latin typeface="方正楷体简体" panose="02000000000000000000" charset="-122"/>
                <a:ea typeface="方正楷体简体" panose="02000000000000000000" charset="-122"/>
                <a:cs typeface="方正楷体简体" panose="02000000000000000000" charset="-122"/>
              </a:rPr>
              <a:t>md2008写道: ↑2022 年 7 月 31 日星期日晚上 11:41您好 xrad 感谢您为帮助他人所做的一切。我有一个问题，您认为您本周五在 m15 上如何交易 gbp jpy您可能的进出点是什么，非常感谢请参阅随附的图表...</a:t>
            </a:r>
            <a:endParaRPr lang="zh-CN" altLang="en-US" sz="1200" b="1">
              <a:solidFill>
                <a:schemeClr val="accent6"/>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a:solidFill>
                  <a:srgbClr val="C00000"/>
                </a:solidFill>
                <a:latin typeface="方正楷体简体" panose="02000000000000000000" charset="-122"/>
                <a:ea typeface="方正楷体简体" panose="02000000000000000000" charset="-122"/>
                <a:cs typeface="方正楷体简体" panose="02000000000000000000" charset="-122"/>
              </a:rPr>
              <a:t>(2)</a:t>
            </a:r>
            <a:r>
              <a:rPr lang="zh-CN" altLang="en-US" sz="1200" b="1">
                <a:solidFill>
                  <a:srgbClr val="C00000"/>
                </a:solidFill>
                <a:latin typeface="方正楷体简体" panose="02000000000000000000" charset="-122"/>
                <a:ea typeface="方正楷体简体" panose="02000000000000000000" charset="-122"/>
                <a:cs typeface="方正楷体简体" panose="02000000000000000000" charset="-122"/>
              </a:rPr>
              <a:t>嗨 Xard我的 v38 图表不会自行刷新我必须更改时间范围并返回以显示当前蜡烛</a:t>
            </a:r>
            <a:endParaRPr lang="zh-CN" altLang="en-US" sz="12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a:gradFill>
                  <a:gsLst>
                    <a:gs pos="0">
                      <a:srgbClr val="7B32B2"/>
                    </a:gs>
                    <a:gs pos="100000">
                      <a:srgbClr val="401A5D"/>
                    </a:gs>
                  </a:gsLst>
                  <a:lin scaled="0"/>
                </a:gradFill>
                <a:latin typeface="方正楷体简体" panose="02000000000000000000" charset="-122"/>
                <a:ea typeface="方正楷体简体" panose="02000000000000000000" charset="-122"/>
                <a:cs typeface="方正楷体简体" panose="02000000000000000000" charset="-122"/>
              </a:rPr>
              <a:t>(3)</a:t>
            </a:r>
            <a:r>
              <a:rPr lang="zh-CN" altLang="en-US" sz="1200" b="1">
                <a:gradFill>
                  <a:gsLst>
                    <a:gs pos="0">
                      <a:srgbClr val="7B32B2"/>
                    </a:gs>
                    <a:gs pos="100000">
                      <a:srgbClr val="401A5D"/>
                    </a:gs>
                  </a:gsLst>
                  <a:lin scaled="0"/>
                </a:gradFill>
                <a:latin typeface="方正楷体简体" panose="02000000000000000000" charset="-122"/>
                <a:ea typeface="方正楷体简体" panose="02000000000000000000" charset="-122"/>
                <a:cs typeface="方正楷体简体" panose="02000000000000000000" charset="-122"/>
              </a:rPr>
              <a:t>我认为问题在于您过于关注指标而忘记关注价格走势。Xard 会告诉你同样的故事：等待移动并在回撤时进入，有很多变化，但这里的概念也是相同的。您的空头入场是上涨中的回撤；先前的举动显然是UP。结论：这里没有卖的理由；当价格明显下降时稍等片刻 - 等待稳固的入场希望这有助于最好的 M。</a:t>
            </a:r>
            <a:endParaRPr lang="zh-CN" altLang="en-US" sz="1200" b="1">
              <a:gradFill>
                <a:gsLst>
                  <a:gs pos="0">
                    <a:srgbClr val="7B32B2"/>
                  </a:gs>
                  <a:gs pos="100000">
                    <a:srgbClr val="401A5D"/>
                  </a:gs>
                </a:gsLst>
                <a:lin scaled="0"/>
              </a:gradFill>
              <a:latin typeface="方正楷体简体" panose="02000000000000000000" charset="-122"/>
              <a:ea typeface="方正楷体简体" panose="02000000000000000000" charset="-122"/>
              <a:cs typeface="方正楷体简体" panose="02000000000000000000" charset="-122"/>
            </a:endParaRPr>
          </a:p>
        </p:txBody>
      </p:sp>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no 10031 7am onwards - own notes"/>
          <p:cNvPicPr>
            <a:picLocks noChangeAspect="1"/>
          </p:cNvPicPr>
          <p:nvPr/>
        </p:nvPicPr>
        <p:blipFill>
          <a:blip r:embed="rId1"/>
          <a:stretch>
            <a:fillRect/>
          </a:stretch>
        </p:blipFill>
        <p:spPr>
          <a:xfrm>
            <a:off x="0" y="0"/>
            <a:ext cx="12192000" cy="4670425"/>
          </a:xfrm>
          <a:prstGeom prst="rect">
            <a:avLst/>
          </a:prstGeom>
        </p:spPr>
      </p:pic>
      <p:sp>
        <p:nvSpPr>
          <p:cNvPr id="5" name="文本框 4"/>
          <p:cNvSpPr txBox="1"/>
          <p:nvPr/>
        </p:nvSpPr>
        <p:spPr>
          <a:xfrm>
            <a:off x="138430" y="4670425"/>
            <a:ext cx="11915140" cy="1045210"/>
          </a:xfrm>
          <a:prstGeom prst="rect">
            <a:avLst/>
          </a:prstGeom>
          <a:noFill/>
        </p:spPr>
        <p:txBody>
          <a:bodyPr wrap="square" rtlCol="0">
            <a:spAutoFit/>
          </a:bodyPr>
          <a:p>
            <a:pPr algn="l"/>
            <a:r>
              <a:rPr lang="en-US" altLang="zh-CN" sz="1200">
                <a:latin typeface="方正楷体简体" panose="02000000000000000000" charset="-122"/>
                <a:ea typeface="方正楷体简体" panose="02000000000000000000" charset="-122"/>
                <a:cs typeface="方正楷体简体" panose="02000000000000000000" charset="-122"/>
              </a:rPr>
              <a:t> </a:t>
            </a:r>
            <a:r>
              <a:rPr lang="en-US" altLang="zh-CN" sz="1200" b="1" u="sng">
                <a:solidFill>
                  <a:srgbClr val="FF0000"/>
                </a:solidFill>
                <a:latin typeface="方正楷体简体" panose="02000000000000000000" charset="-122"/>
                <a:ea typeface="方正楷体简体" panose="02000000000000000000" charset="-122"/>
                <a:sym typeface="+mn-ea"/>
              </a:rPr>
              <a:t>P1111=</a:t>
            </a:r>
            <a:r>
              <a:rPr lang="en-US" altLang="zh-CN" sz="10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000">
                <a:latin typeface="方正楷体简体" panose="02000000000000000000" charset="-122"/>
                <a:ea typeface="方正楷体简体" panose="02000000000000000000" charset="-122"/>
                <a:cs typeface="方正楷体简体" panose="02000000000000000000" charset="-122"/>
              </a:rPr>
              <a:t>  </a:t>
            </a:r>
            <a:r>
              <a:rPr lang="zh-CN" altLang="en-US" sz="1000">
                <a:latin typeface="方正楷体简体" panose="02000000000000000000" charset="-122"/>
                <a:ea typeface="方正楷体简体" panose="02000000000000000000" charset="-122"/>
                <a:cs typeface="方正楷体简体" panose="02000000000000000000" charset="-122"/>
              </a:rPr>
              <a:t>附图来自/2022 年 1 月 15 日发布前后，上面有一些自己的笔记（开始、A、中间、B、C 和黄色箭头是我的，其余的是 XARD 的笔记）。它与您的 M15 GBPJPY 图表非常相似。</a:t>
            </a:r>
            <a:endParaRPr lang="zh-CN" altLang="en-US" sz="1000">
              <a:latin typeface="方正楷体简体" panose="02000000000000000000" charset="-122"/>
              <a:ea typeface="方正楷体简体" panose="02000000000000000000" charset="-122"/>
              <a:cs typeface="方正楷体简体" panose="02000000000000000000" charset="-122"/>
            </a:endParaRPr>
          </a:p>
          <a:p>
            <a:pPr algn="l"/>
            <a:r>
              <a:rPr lang="zh-CN" altLang="en-US" sz="1000">
                <a:latin typeface="方正楷体简体" panose="02000000000000000000" charset="-122"/>
                <a:ea typeface="方正楷体简体" panose="02000000000000000000" charset="-122"/>
                <a:cs typeface="方正楷体简体" panose="02000000000000000000" charset="-122"/>
              </a:rPr>
              <a:t>我完全同意 Skyold 所写的。首先看看你更高的时间框架的方向，</a:t>
            </a:r>
            <a:endParaRPr lang="zh-CN" altLang="en-US" sz="1000">
              <a:latin typeface="方正楷体简体" panose="02000000000000000000" charset="-122"/>
              <a:ea typeface="方正楷体简体" panose="02000000000000000000" charset="-122"/>
              <a:cs typeface="方正楷体简体" panose="02000000000000000000" charset="-122"/>
            </a:endParaRPr>
          </a:p>
          <a:p>
            <a:pPr algn="l"/>
            <a:r>
              <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rPr>
              <a:t>我对 XARD 系统的实现如下：谈到附上的 15/01/2022 图片 - 让我们假设较高的时间范围指向下方（我没有保存的图片），我的 2 个条目将在黄色箭头之后蜡烛改变颜色点 A、B 和 C 是“开始”的第二个点。我不会在 C 点以后开仓，只在 A 点和 B 点开仓（称其为保守），在 A 点开仓时，SL 将略高于 A。在 A 之后的第一根蓝色蜡烛时，我会寻找盘整点（这里在中间）移动 SL。如果没有，我会在 A 之后的第 3 粉红色蜡烛的高点上将 SL 移动到盈利水平。在 B 处打开第 2 笔交易时，我的两个 SL 都将略高于 B，在 C 之后蜡烛变为粉红色时，对于上面的每个第二个点，我会将 SL 移动到 C 上方，依此类推。我把这张照片放在我的桌面上以供参考。我的交易是在 M1 上使用 M5 作为更高的时间范围。我隔夜关闭以避免交换和意外。我希望你能理解我的理解，并利用它为你带来好处。</a:t>
            </a:r>
            <a:endPar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Today-change13"/>
          <p:cNvPicPr>
            <a:picLocks noChangeAspect="1"/>
          </p:cNvPicPr>
          <p:nvPr/>
        </p:nvPicPr>
        <p:blipFill>
          <a:blip r:embed="rId1"/>
          <a:stretch>
            <a:fillRect/>
          </a:stretch>
        </p:blipFill>
        <p:spPr>
          <a:xfrm>
            <a:off x="0" y="0"/>
            <a:ext cx="12192000" cy="5979160"/>
          </a:xfrm>
          <a:prstGeom prst="rect">
            <a:avLst/>
          </a:prstGeom>
        </p:spPr>
      </p:pic>
      <p:pic>
        <p:nvPicPr>
          <p:cNvPr id="5" name="图片 4" descr="1"/>
          <p:cNvPicPr>
            <a:picLocks noChangeAspect="1"/>
          </p:cNvPicPr>
          <p:nvPr/>
        </p:nvPicPr>
        <p:blipFill>
          <a:blip r:embed="rId2"/>
          <a:stretch>
            <a:fillRect/>
          </a:stretch>
        </p:blipFill>
        <p:spPr>
          <a:xfrm>
            <a:off x="0" y="0"/>
            <a:ext cx="5343525" cy="1371600"/>
          </a:xfrm>
          <a:prstGeom prst="rect">
            <a:avLst/>
          </a:prstGeom>
        </p:spPr>
      </p:pic>
      <p:pic>
        <p:nvPicPr>
          <p:cNvPr id="6" name="图片 5" descr="2"/>
          <p:cNvPicPr>
            <a:picLocks noChangeAspect="1"/>
          </p:cNvPicPr>
          <p:nvPr/>
        </p:nvPicPr>
        <p:blipFill>
          <a:blip r:embed="rId3"/>
          <a:stretch>
            <a:fillRect/>
          </a:stretch>
        </p:blipFill>
        <p:spPr>
          <a:xfrm>
            <a:off x="0" y="4176395"/>
            <a:ext cx="3819525" cy="1724025"/>
          </a:xfrm>
          <a:prstGeom prst="rect">
            <a:avLst/>
          </a:prstGeom>
        </p:spPr>
      </p:pic>
      <p:sp>
        <p:nvSpPr>
          <p:cNvPr id="7" name="文本框 6"/>
          <p:cNvSpPr txBox="1"/>
          <p:nvPr/>
        </p:nvSpPr>
        <p:spPr>
          <a:xfrm>
            <a:off x="0" y="5979160"/>
            <a:ext cx="12105640" cy="398780"/>
          </a:xfrm>
          <a:prstGeom prst="rect">
            <a:avLst/>
          </a:prstGeom>
          <a:noFill/>
        </p:spPr>
        <p:txBody>
          <a:bodyPr wrap="square" rtlCol="0">
            <a:spAutoFit/>
          </a:bodyPr>
          <a:p>
            <a:pPr algn="l"/>
            <a:r>
              <a:rPr lang="en-US" altLang="zh-CN" sz="1000" b="1" u="sng">
                <a:solidFill>
                  <a:srgbClr val="FF0000"/>
                </a:solidFill>
                <a:latin typeface="方正楷体简体" panose="02000000000000000000" charset="-122"/>
                <a:ea typeface="方正楷体简体" panose="02000000000000000000" charset="-122"/>
                <a:sym typeface="+mn-ea"/>
              </a:rPr>
              <a:t>P1114-1113=</a:t>
            </a:r>
            <a:r>
              <a:rPr lang="en-US" altLang="zh-CN" sz="10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000" b="1">
                <a:solidFill>
                  <a:srgbClr val="7030A0"/>
                </a:solidFill>
                <a:latin typeface="方正楷体简体" panose="02000000000000000000" charset="-122"/>
                <a:ea typeface="方正楷体简体" panose="02000000000000000000" charset="-122"/>
                <a:cs typeface="方正楷体简体" panose="02000000000000000000" charset="-122"/>
              </a:rPr>
              <a:t>(1)</a:t>
            </a:r>
            <a:r>
              <a:rPr lang="zh-CN" altLang="en-US" sz="1000" b="1">
                <a:solidFill>
                  <a:srgbClr val="7030A0"/>
                </a:solidFill>
                <a:latin typeface="方正楷体简体" panose="02000000000000000000" charset="-122"/>
                <a:ea typeface="方正楷体简体" panose="02000000000000000000" charset="-122"/>
                <a:cs typeface="方正楷体简体" panose="02000000000000000000" charset="-122"/>
              </a:rPr>
              <a:t>在学校放假的夏季，交易往往很安静，所以我在市场上不那么活跃。大约在 8 月的第三周，我们往往会看到更多的活动，那是我再次开始交易的时候。</a:t>
            </a:r>
            <a:endParaRPr lang="zh-CN" altLang="en-US" sz="10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000" b="1">
                <a:solidFill>
                  <a:srgbClr val="7030A0"/>
                </a:solidFill>
                <a:latin typeface="方正楷体简体" panose="02000000000000000000" charset="-122"/>
                <a:ea typeface="方正楷体简体" panose="02000000000000000000" charset="-122"/>
                <a:cs typeface="方正楷体简体" panose="02000000000000000000" charset="-122"/>
              </a:rPr>
              <a:t>(2)</a:t>
            </a:r>
            <a:r>
              <a:rPr lang="zh-CN" altLang="en-US" sz="1000" b="1">
                <a:solidFill>
                  <a:srgbClr val="7030A0"/>
                </a:solidFill>
                <a:latin typeface="方正楷体简体" panose="02000000000000000000" charset="-122"/>
                <a:ea typeface="方正楷体简体" panose="02000000000000000000" charset="-122"/>
                <a:cs typeface="方正楷体简体" panose="02000000000000000000" charset="-122"/>
              </a:rPr>
              <a:t>现在，我在阳光下不寒而栗，喝着啤酒看着生活过去。Xard777</a:t>
            </a:r>
            <a:r>
              <a:rPr lang="zh-CN" altLang="en-US" sz="1000" b="1" u="sng">
                <a:solidFill>
                  <a:srgbClr val="FF0000"/>
                </a:solidFill>
                <a:latin typeface="方正楷体简体" panose="02000000000000000000" charset="-122"/>
                <a:ea typeface="方正楷体简体" panose="02000000000000000000" charset="-122"/>
                <a:cs typeface="方正楷体简体" panose="02000000000000000000" charset="-122"/>
              </a:rPr>
              <a:t>深思熟虑...您在 9 月、10 月和 11 月以及二月、三月和四月期间赚了大部分钱。保持日历清晰并保持激光聚焦。Xard777</a:t>
            </a:r>
            <a:endParaRPr lang="zh-CN" altLang="en-US" sz="1000" b="1" u="sng">
              <a:solidFill>
                <a:srgbClr val="FF0000"/>
              </a:solidFill>
              <a:latin typeface="方正楷体简体" panose="02000000000000000000" charset="-122"/>
              <a:ea typeface="方正楷体简体" panose="02000000000000000000" charset="-122"/>
              <a:cs typeface="方正楷体简体" panose="02000000000000000000" charset="-122"/>
            </a:endParaRPr>
          </a:p>
        </p:txBody>
      </p:sp>
      <p:sp>
        <p:nvSpPr>
          <p:cNvPr id="8" name="日期占位符 7"/>
          <p:cNvSpPr>
            <a:spLocks noGrp="1"/>
          </p:cNvSpPr>
          <p:nvPr>
            <p:ph type="dt" sz="half" idx="10"/>
          </p:nvPr>
        </p:nvSpPr>
        <p:spPr/>
        <p:txBody>
          <a:bodyPr/>
          <a:p>
            <a:fld id="{D997B5FA-0921-464F-AAE1-844C04324D75}" type="datetime1">
              <a:rPr lang="zh-CN" altLang="en-US" smtClean="0"/>
            </a:fld>
            <a:endParaRPr lang="zh-CN" altLang="en-US"/>
          </a:p>
        </p:txBody>
      </p:sp>
      <p:sp>
        <p:nvSpPr>
          <p:cNvPr id="9" name="灯片编号占位符 8"/>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Today-change13_译图"/>
          <p:cNvPicPr>
            <a:picLocks noChangeAspect="1"/>
          </p:cNvPicPr>
          <p:nvPr/>
        </p:nvPicPr>
        <p:blipFill>
          <a:blip r:embed="rId1"/>
          <a:stretch>
            <a:fillRect/>
          </a:stretch>
        </p:blipFill>
        <p:spPr>
          <a:xfrm>
            <a:off x="0" y="84455"/>
            <a:ext cx="12192000" cy="6367145"/>
          </a:xfrm>
          <a:prstGeom prst="rect">
            <a:avLst/>
          </a:prstGeom>
        </p:spPr>
      </p:pic>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C:\Users\Administrator\Desktop\Screenshot from 2022-08-18 14-48-42.pngScreenshot from 2022-08-18 14-48-42"/>
          <p:cNvPicPr>
            <a:picLocks noChangeAspect="1"/>
          </p:cNvPicPr>
          <p:nvPr/>
        </p:nvPicPr>
        <p:blipFill>
          <a:blip r:embed="rId1"/>
          <a:srcRect/>
          <a:stretch>
            <a:fillRect/>
          </a:stretch>
        </p:blipFill>
        <p:spPr>
          <a:xfrm>
            <a:off x="-635" y="0"/>
            <a:ext cx="12192635" cy="5979160"/>
          </a:xfrm>
          <a:prstGeom prst="rect">
            <a:avLst/>
          </a:prstGeom>
        </p:spPr>
      </p:pic>
      <p:sp>
        <p:nvSpPr>
          <p:cNvPr id="7" name="文本框 6"/>
          <p:cNvSpPr txBox="1"/>
          <p:nvPr/>
        </p:nvSpPr>
        <p:spPr>
          <a:xfrm>
            <a:off x="635" y="5979160"/>
            <a:ext cx="12191365" cy="553085"/>
          </a:xfrm>
          <a:prstGeom prst="rect">
            <a:avLst/>
          </a:prstGeom>
          <a:noFill/>
        </p:spPr>
        <p:txBody>
          <a:bodyPr wrap="square" rtlCol="0">
            <a:spAutoFit/>
          </a:bodyPr>
          <a:p>
            <a:pPr algn="l"/>
            <a:r>
              <a:rPr lang="en-US" altLang="zh-CN" sz="1000" b="1">
                <a:solidFill>
                  <a:srgbClr val="7030A0"/>
                </a:solidFill>
                <a:latin typeface="方正楷体简体" panose="02000000000000000000" charset="-122"/>
                <a:ea typeface="方正楷体简体" panose="02000000000000000000" charset="-122"/>
                <a:cs typeface="方正楷体简体" panose="02000000000000000000" charset="-122"/>
              </a:rPr>
              <a:t> </a:t>
            </a:r>
            <a:r>
              <a:rPr lang="en-US" altLang="zh-CN" sz="1000" b="1" u="sng">
                <a:solidFill>
                  <a:srgbClr val="FF0000"/>
                </a:solidFill>
                <a:latin typeface="方正楷体简体" panose="02000000000000000000" charset="-122"/>
                <a:ea typeface="方正楷体简体" panose="02000000000000000000" charset="-122"/>
                <a:sym typeface="+mn-ea"/>
              </a:rPr>
              <a:t>P1114=</a:t>
            </a:r>
            <a:r>
              <a:rPr lang="en-US" altLang="zh-CN" sz="10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000" b="1">
                <a:solidFill>
                  <a:srgbClr val="7030A0"/>
                </a:solidFill>
                <a:latin typeface="方正楷体简体" panose="02000000000000000000" charset="-122"/>
                <a:ea typeface="方正楷体简体" panose="02000000000000000000" charset="-122"/>
                <a:cs typeface="方正楷体简体" panose="02000000000000000000" charset="-122"/>
              </a:rPr>
              <a:t>   (</a:t>
            </a:r>
            <a:r>
              <a:rPr sz="1000" b="1">
                <a:solidFill>
                  <a:srgbClr val="7030A0"/>
                </a:solidFill>
                <a:latin typeface="方正楷体简体" panose="02000000000000000000" charset="-122"/>
                <a:ea typeface="方正楷体简体" panose="02000000000000000000" charset="-122"/>
                <a:cs typeface="方正楷体简体" panose="02000000000000000000" charset="-122"/>
              </a:rPr>
              <a:t>两个背景是同步的，它们是红色(只有粉色蜡烛)，这意味着考虑在十字架上出售。在不到一小时的交易中，交易量达到200点。你不需要贪婪，只要始终如一。等等! ! !看! !&amp;交易十字架</a:t>
            </a:r>
            <a:endParaRPr sz="10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sz="1000" b="1">
                <a:solidFill>
                  <a:srgbClr val="7030A0"/>
                </a:solidFill>
                <a:latin typeface="方正楷体简体" panose="02000000000000000000" charset="-122"/>
                <a:ea typeface="方正楷体简体" panose="02000000000000000000" charset="-122"/>
                <a:cs typeface="方正楷体简体" panose="02000000000000000000" charset="-122"/>
              </a:rPr>
              <a:t>从箭点到箭点的5分钟TF。这不是火箭科学，只是一点常识。在接下来的三个月里，你每天都可以这样做，使你的基金增值，战胜通货膨胀和其他他们抛给你的隐性税收。</a:t>
            </a:r>
            <a:endParaRPr sz="10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endParaRPr sz="1000" b="1">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pic>
        <p:nvPicPr>
          <p:cNvPr id="2" name="图片 1" descr="3"/>
          <p:cNvPicPr>
            <a:picLocks noChangeAspect="1"/>
          </p:cNvPicPr>
          <p:nvPr/>
        </p:nvPicPr>
        <p:blipFill>
          <a:blip r:embed="rId2"/>
          <a:stretch>
            <a:fillRect/>
          </a:stretch>
        </p:blipFill>
        <p:spPr>
          <a:xfrm>
            <a:off x="1380490" y="1920240"/>
            <a:ext cx="5988685" cy="1714500"/>
          </a:xfrm>
          <a:prstGeom prst="rect">
            <a:avLst/>
          </a:prstGeom>
        </p:spPr>
      </p:pic>
      <p:sp>
        <p:nvSpPr>
          <p:cNvPr id="3" name="日期占位符 2"/>
          <p:cNvSpPr>
            <a:spLocks noGrp="1"/>
          </p:cNvSpPr>
          <p:nvPr>
            <p:ph type="dt" sz="half" idx="10"/>
          </p:nvPr>
        </p:nvSpPr>
        <p:spPr/>
        <p:txBody>
          <a:bodyPr/>
          <a:p>
            <a:fld id="{D997B5FA-0921-464F-AAE1-844C04324D75}" type="datetime1">
              <a:rPr lang="zh-CN" altLang="en-US" smtClean="0"/>
            </a:fld>
            <a:endParaRPr lang="zh-CN" altLang="en-US"/>
          </a:p>
        </p:txBody>
      </p:sp>
      <p:sp>
        <p:nvSpPr>
          <p:cNvPr id="8" name="灯片编号占位符 7"/>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Screenshot from 2022-08-18 14-48-42_译图"/>
          <p:cNvPicPr>
            <a:picLocks noChangeAspect="1"/>
          </p:cNvPicPr>
          <p:nvPr/>
        </p:nvPicPr>
        <p:blipFill>
          <a:blip r:embed="rId1"/>
          <a:stretch>
            <a:fillRect/>
          </a:stretch>
        </p:blipFill>
        <p:spPr>
          <a:xfrm>
            <a:off x="0" y="77470"/>
            <a:ext cx="12192000" cy="5161280"/>
          </a:xfrm>
          <a:prstGeom prst="rect">
            <a:avLst/>
          </a:prstGeom>
        </p:spPr>
      </p:pic>
      <p:sp>
        <p:nvSpPr>
          <p:cNvPr id="5" name="文本框 4"/>
          <p:cNvSpPr txBox="1"/>
          <p:nvPr/>
        </p:nvSpPr>
        <p:spPr>
          <a:xfrm>
            <a:off x="104775" y="5239385"/>
            <a:ext cx="11982450" cy="1198880"/>
          </a:xfrm>
          <a:prstGeom prst="rect">
            <a:avLst/>
          </a:prstGeom>
          <a:noFill/>
        </p:spPr>
        <p:txBody>
          <a:bodyPr wrap="square" rtlCol="0">
            <a:spAutoFit/>
          </a:bodyPr>
          <a:p>
            <a:pPr algn="l"/>
            <a:r>
              <a:rPr lang="en-US" altLang="zh-CN" sz="1200" b="1" u="sng">
                <a:solidFill>
                  <a:srgbClr val="FF0000"/>
                </a:solidFill>
                <a:latin typeface="方正楷体简体" panose="02000000000000000000" charset="-122"/>
                <a:ea typeface="方正楷体简体" panose="02000000000000000000" charset="-122"/>
                <a:sym typeface="+mn-ea"/>
              </a:rPr>
              <a:t>P1114=</a:t>
            </a:r>
            <a:r>
              <a:rPr lang="en-US" altLang="zh-CN" sz="12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a:solidFill>
                  <a:srgbClr val="7030A0"/>
                </a:solidFill>
                <a:latin typeface="方正楷体简体" panose="02000000000000000000" charset="-122"/>
                <a:ea typeface="方正楷体简体" panose="02000000000000000000" charset="-122"/>
                <a:cs typeface="方正楷体简体" panose="02000000000000000000" charset="-122"/>
              </a:rPr>
              <a:t>   (1)</a:t>
            </a:r>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接下来的三个月是你的彩票月......保持专注并声称属于你的东西。Xard777</a:t>
            </a:r>
            <a:r>
              <a:rPr lang="en-US" altLang="zh-CN" sz="1200" b="1">
                <a:solidFill>
                  <a:srgbClr val="7030A0"/>
                </a:solidFill>
                <a:latin typeface="方正楷体简体" panose="02000000000000000000" charset="-122"/>
                <a:ea typeface="方正楷体简体" panose="02000000000000000000" charset="-122"/>
                <a:cs typeface="方正楷体简体" panose="02000000000000000000" charset="-122"/>
              </a:rPr>
              <a:t>     </a:t>
            </a:r>
            <a:r>
              <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rPr>
              <a:t>changes.zip</a:t>
            </a:r>
            <a:endParaRPr lang="zh-CN" altLang="en-US" sz="1200" b="1">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C00000"/>
                </a:solidFill>
                <a:latin typeface="方正楷体简体" panose="02000000000000000000" charset="-122"/>
                <a:ea typeface="方正楷体简体" panose="02000000000000000000" charset="-122"/>
                <a:cs typeface="方正楷体简体" panose="02000000000000000000" charset="-122"/>
              </a:rPr>
              <a:t>(2)</a:t>
            </a:r>
            <a:r>
              <a:rPr lang="zh-CN" altLang="en-US" sz="1200" b="1" u="sng">
                <a:solidFill>
                  <a:srgbClr val="C00000"/>
                </a:solidFill>
                <a:latin typeface="方正楷体简体" panose="02000000000000000000" charset="-122"/>
                <a:ea typeface="方正楷体简体" panose="02000000000000000000" charset="-122"/>
                <a:cs typeface="方正楷体简体" panose="02000000000000000000" charset="-122"/>
              </a:rPr>
              <a:t>为未来几个月的彩票热身......未来几个月将有 Pip$$$ 的制作。保持专注……等等！！！手表！！！＆在触发该触发器时不要冻结。最重要的是，请记住……不要贪婪，要始终如一。Xard777</a:t>
            </a:r>
            <a:endParaRPr lang="zh-CN" altLang="en-US" sz="1200" b="1" u="sng">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00B050"/>
                </a:solidFill>
                <a:latin typeface="方正楷体简体" panose="02000000000000000000" charset="-122"/>
                <a:ea typeface="方正楷体简体" panose="02000000000000000000" charset="-122"/>
                <a:cs typeface="方正楷体简体" panose="02000000000000000000" charset="-122"/>
              </a:rPr>
              <a:t>(3)</a:t>
            </a:r>
            <a:r>
              <a:rPr lang="zh-CN" altLang="en-US" sz="1200" b="1" u="sng">
                <a:solidFill>
                  <a:srgbClr val="00B050"/>
                </a:solidFill>
                <a:latin typeface="方正楷体简体" panose="02000000000000000000" charset="-122"/>
                <a:ea typeface="方正楷体简体" panose="02000000000000000000" charset="-122"/>
                <a:cs typeface="方正楷体简体" panose="02000000000000000000" charset="-122"/>
              </a:rPr>
              <a:t>帮我理解一下，这是否意味着昨天（23 日）没有条目，因为 5 分钟和 30 分钟的时间框架在任何 5 分钟 ema 9 和 ema 36 交叉点上都没有同步？</a:t>
            </a:r>
            <a:endParaRPr lang="zh-CN" altLang="en-US" sz="1200" b="1" u="sng">
              <a:solidFill>
                <a:srgbClr val="00B05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rgbClr val="00B050"/>
                </a:solidFill>
                <a:latin typeface="方正楷体简体" panose="02000000000000000000" charset="-122"/>
                <a:ea typeface="方正楷体简体" panose="02000000000000000000" charset="-122"/>
                <a:cs typeface="方正楷体简体" panose="02000000000000000000" charset="-122"/>
              </a:rPr>
              <a:t>XARD： 让两个 TF 同步很好，但总是有可用的交易，5 分钟 TF 是彩色编码的；低于每日开盘价和粉红蜡烛的价格...考虑卖出，高于每日开盘价和蓝色蜡烛的价格...考虑买入。</a:t>
            </a:r>
            <a:endParaRPr lang="zh-CN" altLang="en-US" sz="1200" b="1" u="sng">
              <a:solidFill>
                <a:srgbClr val="00B050"/>
              </a:solidFill>
              <a:latin typeface="方正楷体简体" panose="02000000000000000000" charset="-122"/>
              <a:ea typeface="方正楷体简体" panose="02000000000000000000" charset="-122"/>
              <a:cs typeface="方正楷体简体" panose="02000000000000000000" charset="-122"/>
            </a:endParaRPr>
          </a:p>
          <a:p>
            <a:pPr algn="l"/>
            <a:endParaRPr lang="zh-CN" altLang="en-US" sz="1200" b="1" u="sng">
              <a:solidFill>
                <a:srgbClr val="00B050"/>
              </a:solidFill>
              <a:latin typeface="方正楷体简体" panose="02000000000000000000" charset="-122"/>
              <a:ea typeface="方正楷体简体" panose="02000000000000000000" charset="-122"/>
              <a:cs typeface="方正楷体简体" panose="02000000000000000000" charset="-122"/>
            </a:endParaRPr>
          </a:p>
        </p:txBody>
      </p:sp>
      <p:sp>
        <p:nvSpPr>
          <p:cNvPr id="7" name="日期占位符 6"/>
          <p:cNvSpPr>
            <a:spLocks noGrp="1"/>
          </p:cNvSpPr>
          <p:nvPr>
            <p:ph type="dt" sz="half" idx="10"/>
          </p:nvPr>
        </p:nvSpPr>
        <p:spPr/>
        <p:txBody>
          <a:bodyPr/>
          <a:p>
            <a:fld id="{D997B5FA-0921-464F-AAE1-844C04324D75}" type="datetime1">
              <a:rPr lang="zh-CN" altLang="en-US" smtClean="0"/>
            </a:fld>
            <a:endParaRPr lang="zh-CN" altLang="en-US"/>
          </a:p>
        </p:txBody>
      </p:sp>
      <p:sp>
        <p:nvSpPr>
          <p:cNvPr id="8" name="灯片编号占位符 7"/>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0" y="4286885"/>
            <a:ext cx="11935460" cy="1014730"/>
          </a:xfrm>
          <a:prstGeom prst="rect">
            <a:avLst/>
          </a:prstGeom>
          <a:noFill/>
        </p:spPr>
        <p:txBody>
          <a:bodyPr wrap="square" rtlCol="0">
            <a:spAutoFit/>
          </a:bodyPr>
          <a:p>
            <a:pPr algn="l"/>
            <a:r>
              <a:rPr lang="en-US" altLang="zh-CN" sz="1000" b="1" u="sng">
                <a:solidFill>
                  <a:srgbClr val="FF0000"/>
                </a:solidFill>
                <a:latin typeface="方正楷体简体" panose="02000000000000000000" charset="-122"/>
                <a:ea typeface="方正楷体简体" panose="02000000000000000000" charset="-122"/>
                <a:sym typeface="+mn-ea"/>
              </a:rPr>
              <a:t>P1116-1115=</a:t>
            </a:r>
            <a:r>
              <a:rPr lang="en-US" altLang="zh-CN" sz="10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000" b="1" u="sng">
                <a:solidFill>
                  <a:srgbClr val="00B050"/>
                </a:solidFill>
                <a:latin typeface="方正楷体简体" panose="02000000000000000000" charset="-122"/>
                <a:ea typeface="方正楷体简体" panose="02000000000000000000" charset="-122"/>
                <a:cs typeface="方正楷体简体" panose="02000000000000000000" charset="-122"/>
              </a:rPr>
              <a:t>   (1)</a:t>
            </a:r>
            <a:r>
              <a:rPr lang="zh-CN" altLang="en-US" sz="1000" b="1" u="sng">
                <a:solidFill>
                  <a:srgbClr val="00B050"/>
                </a:solidFill>
                <a:latin typeface="方正楷体简体" panose="02000000000000000000" charset="-122"/>
                <a:ea typeface="方正楷体简体" panose="02000000000000000000" charset="-122"/>
                <a:cs typeface="方正楷体简体" panose="02000000000000000000" charset="-122"/>
              </a:rPr>
              <a:t>不要贪婪，要始终如一。9 月、10 月和 11 月是您的彩票月份...在每个交易日预订您的中奖点数$$$$。呜呼！！！等不及了。Xard777</a:t>
            </a:r>
            <a:endParaRPr lang="zh-CN" altLang="en-US" sz="1000" b="1" u="sng">
              <a:solidFill>
                <a:srgbClr val="00B05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000" b="1" u="sng">
                <a:solidFill>
                  <a:schemeClr val="accent2"/>
                </a:solidFill>
                <a:latin typeface="方正楷体简体" panose="02000000000000000000" charset="-122"/>
                <a:ea typeface="方正楷体简体" panose="02000000000000000000" charset="-122"/>
                <a:cs typeface="方正楷体简体" panose="02000000000000000000" charset="-122"/>
              </a:rPr>
              <a:t>(2)</a:t>
            </a:r>
            <a:r>
              <a:rPr lang="zh-CN" altLang="en-US" sz="1000" b="1" u="sng">
                <a:solidFill>
                  <a:schemeClr val="accent2"/>
                </a:solidFill>
                <a:latin typeface="方正楷体简体" panose="02000000000000000000" charset="-122"/>
                <a:ea typeface="方正楷体简体" panose="02000000000000000000" charset="-122"/>
                <a:cs typeface="方正楷体简体" panose="02000000000000000000" charset="-122"/>
              </a:rPr>
              <a:t>XARD： 对我来说，我让自己进入了一个例行程序，我在亚洲时段睡觉，因为很多时候价格往往是横盘整理，而我在伦敦和美国时段都醒着，因为我们通常会在这些时段看到更多的变动时间段。不要误会我的意思，有时我醒来发现亚洲时段出现了重大变动，我的第一反应是该死的看看我错过了什么，但随着时间的推移，道琼斯指数的其他交易变得可用并且我仍然能够实现我的每日目标，所以总的来说，我会说在接下来的三个月里交易伦敦和美国交易时段是你最好的选择。这个对我有用。</a:t>
            </a:r>
            <a:endParaRPr lang="zh-CN" altLang="en-US" sz="1000" b="1" u="sng">
              <a:solidFill>
                <a:schemeClr val="accent2"/>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000" b="1" u="sng">
                <a:solidFill>
                  <a:srgbClr val="00B050"/>
                </a:solidFill>
                <a:latin typeface="方正楷体简体" panose="02000000000000000000" charset="-122"/>
                <a:ea typeface="方正楷体简体" panose="02000000000000000000" charset="-122"/>
                <a:cs typeface="方正楷体简体" panose="02000000000000000000" charset="-122"/>
              </a:rPr>
              <a:t>(3)</a:t>
            </a:r>
            <a:r>
              <a:rPr lang="zh-CN" altLang="en-US" sz="1000" b="1" u="sng">
                <a:solidFill>
                  <a:srgbClr val="00B050"/>
                </a:solidFill>
                <a:latin typeface="方正楷体简体" panose="02000000000000000000" charset="-122"/>
                <a:ea typeface="方正楷体简体" panose="02000000000000000000" charset="-122"/>
                <a:cs typeface="方正楷体简体" panose="02000000000000000000" charset="-122"/>
              </a:rPr>
              <a:t>xard777写道: ↑2022 年 8 月 25 日星期四晚上 9:59不要贪婪，要始终如一。9 月、10 月和 11 月是您的彩票月份...在每个交易日预订您的中奖点数$$$$。呜呼！！！等不及了。Xard777</a:t>
            </a:r>
            <a:endParaRPr lang="zh-CN" altLang="en-US" sz="1000" b="1" u="sng">
              <a:solidFill>
                <a:srgbClr val="00B050"/>
              </a:solidFill>
              <a:latin typeface="方正楷体简体" panose="02000000000000000000" charset="-122"/>
              <a:ea typeface="方正楷体简体" panose="02000000000000000000" charset="-122"/>
              <a:cs typeface="方正楷体简体" panose="02000000000000000000" charset="-122"/>
            </a:endParaRPr>
          </a:p>
          <a:p>
            <a:pPr algn="l"/>
            <a:endParaRPr lang="zh-CN" altLang="en-US" sz="1000" b="1" u="sng">
              <a:solidFill>
                <a:srgbClr val="00B050"/>
              </a:solidFill>
              <a:latin typeface="方正楷体简体" panose="02000000000000000000" charset="-122"/>
              <a:ea typeface="方正楷体简体" panose="02000000000000000000" charset="-122"/>
              <a:cs typeface="方正楷体简体" panose="02000000000000000000" charset="-122"/>
            </a:endParaRPr>
          </a:p>
        </p:txBody>
      </p:sp>
      <p:pic>
        <p:nvPicPr>
          <p:cNvPr id="11" name="图片 10" descr="1"/>
          <p:cNvPicPr>
            <a:picLocks noChangeAspect="1"/>
          </p:cNvPicPr>
          <p:nvPr/>
        </p:nvPicPr>
        <p:blipFill>
          <a:blip r:embed="rId1"/>
          <a:stretch>
            <a:fillRect/>
          </a:stretch>
        </p:blipFill>
        <p:spPr>
          <a:xfrm>
            <a:off x="0" y="0"/>
            <a:ext cx="12192000" cy="2428875"/>
          </a:xfrm>
          <a:prstGeom prst="rect">
            <a:avLst/>
          </a:prstGeom>
        </p:spPr>
      </p:pic>
      <p:pic>
        <p:nvPicPr>
          <p:cNvPr id="12" name="图片 11" descr="2"/>
          <p:cNvPicPr>
            <a:picLocks noChangeAspect="1"/>
          </p:cNvPicPr>
          <p:nvPr/>
        </p:nvPicPr>
        <p:blipFill>
          <a:blip r:embed="rId2"/>
          <a:stretch>
            <a:fillRect/>
          </a:stretch>
        </p:blipFill>
        <p:spPr>
          <a:xfrm>
            <a:off x="0" y="2371090"/>
            <a:ext cx="12192000" cy="1915795"/>
          </a:xfrm>
          <a:prstGeom prst="rect">
            <a:avLst/>
          </a:prstGeom>
        </p:spPr>
      </p:pic>
      <p:sp>
        <p:nvSpPr>
          <p:cNvPr id="13" name="日期占位符 12"/>
          <p:cNvSpPr>
            <a:spLocks noGrp="1"/>
          </p:cNvSpPr>
          <p:nvPr>
            <p:ph type="dt" sz="half" idx="10"/>
          </p:nvPr>
        </p:nvSpPr>
        <p:spPr/>
        <p:txBody>
          <a:bodyPr/>
          <a:p>
            <a:fld id="{D997B5FA-0921-464F-AAE1-844C04324D75}" type="datetime1">
              <a:rPr lang="zh-CN" altLang="en-US" smtClean="0"/>
            </a:fld>
            <a:endParaRPr lang="zh-CN" altLang="en-US"/>
          </a:p>
        </p:txBody>
      </p:sp>
      <p:sp>
        <p:nvSpPr>
          <p:cNvPr id="14" name="灯片编号占位符 13"/>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3"/>
          <p:cNvPicPr>
            <a:picLocks noChangeAspect="1"/>
          </p:cNvPicPr>
          <p:nvPr/>
        </p:nvPicPr>
        <p:blipFill>
          <a:blip r:embed="rId1"/>
          <a:stretch>
            <a:fillRect/>
          </a:stretch>
        </p:blipFill>
        <p:spPr>
          <a:xfrm>
            <a:off x="0" y="0"/>
            <a:ext cx="6248400" cy="6858000"/>
          </a:xfrm>
          <a:prstGeom prst="rect">
            <a:avLst/>
          </a:prstGeom>
        </p:spPr>
      </p:pic>
      <p:sp>
        <p:nvSpPr>
          <p:cNvPr id="3" name="文本框 2"/>
          <p:cNvSpPr txBox="1"/>
          <p:nvPr/>
        </p:nvSpPr>
        <p:spPr>
          <a:xfrm>
            <a:off x="6248400" y="0"/>
            <a:ext cx="5679440" cy="1198880"/>
          </a:xfrm>
          <a:prstGeom prst="rect">
            <a:avLst/>
          </a:prstGeom>
          <a:noFill/>
        </p:spPr>
        <p:txBody>
          <a:bodyPr wrap="none" rtlCol="0">
            <a:spAutoFit/>
          </a:bodyPr>
          <a:p>
            <a:pPr algn="l"/>
            <a:r>
              <a:rPr lang="en-US" altLang="zh-CN" sz="1200" b="1" u="sng">
                <a:latin typeface="方正楷体简体" panose="02000000000000000000" charset="-122"/>
                <a:ea typeface="方正楷体简体" panose="02000000000000000000" charset="-122"/>
                <a:cs typeface="方正楷体简体" panose="02000000000000000000" charset="-122"/>
              </a:rPr>
              <a:t> </a:t>
            </a:r>
            <a:r>
              <a:rPr lang="en-US" altLang="zh-CN" sz="1200" b="1" u="sng">
                <a:solidFill>
                  <a:srgbClr val="FF0000"/>
                </a:solidFill>
                <a:latin typeface="方正楷体简体" panose="02000000000000000000" charset="-122"/>
                <a:ea typeface="方正楷体简体" panose="02000000000000000000" charset="-122"/>
                <a:sym typeface="+mn-ea"/>
              </a:rPr>
              <a:t>P1118=</a:t>
            </a:r>
            <a:r>
              <a:rPr lang="en-US" altLang="zh-CN" sz="12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000" b="1" u="sng">
                <a:latin typeface="方正楷体简体" panose="02000000000000000000" charset="-122"/>
                <a:ea typeface="方正楷体简体" panose="02000000000000000000" charset="-122"/>
                <a:cs typeface="方正楷体简体" panose="02000000000000000000" charset="-122"/>
              </a:rPr>
              <a:t> (1)</a:t>
            </a:r>
            <a:r>
              <a:rPr lang="zh-CN" altLang="en-US" sz="1000" b="1" u="sng">
                <a:latin typeface="方正楷体简体" panose="02000000000000000000" charset="-122"/>
                <a:ea typeface="方正楷体简体" panose="02000000000000000000" charset="-122"/>
                <a:cs typeface="方正楷体简体" panose="02000000000000000000" charset="-122"/>
              </a:rPr>
              <a:t>在测试这个设置时……</a:t>
            </a:r>
            <a:endParaRPr lang="zh-CN" altLang="en-US" sz="1000" b="1" u="sng">
              <a:latin typeface="方正楷体简体" panose="02000000000000000000" charset="-122"/>
              <a:ea typeface="方正楷体简体" panose="02000000000000000000" charset="-122"/>
              <a:cs typeface="方正楷体简体" panose="02000000000000000000" charset="-122"/>
            </a:endParaRPr>
          </a:p>
          <a:p>
            <a:pPr algn="l"/>
            <a:r>
              <a:rPr lang="zh-CN" altLang="en-US" sz="1000" b="1" u="sng">
                <a:latin typeface="方正楷体简体" panose="02000000000000000000" charset="-122"/>
                <a:ea typeface="方正楷体简体" panose="02000000000000000000" charset="-122"/>
                <a:cs typeface="方正楷体简体" panose="02000000000000000000" charset="-122"/>
              </a:rPr>
              <a:t>这个版本是迄今为止最简单的版本，在 15m、5m 和 1m TF 上它非常棒。</a:t>
            </a:r>
            <a:endParaRPr lang="zh-CN" altLang="en-US" sz="1000" b="1" u="sng">
              <a:latin typeface="方正楷体简体" panose="02000000000000000000" charset="-122"/>
              <a:ea typeface="方正楷体简体" panose="02000000000000000000" charset="-122"/>
              <a:cs typeface="方正楷体简体" panose="02000000000000000000" charset="-122"/>
            </a:endParaRPr>
          </a:p>
          <a:p>
            <a:pPr algn="l"/>
            <a:r>
              <a:rPr lang="zh-CN" altLang="en-US" sz="1000" b="1" u="sng">
                <a:latin typeface="方正楷体简体" panose="02000000000000000000" charset="-122"/>
                <a:ea typeface="方正楷体简体" panose="02000000000000000000" charset="-122"/>
                <a:cs typeface="方正楷体简体" panose="02000000000000000000" charset="-122"/>
              </a:rPr>
              <a:t>您可以清楚地看到市场的走向，并且您有多个切入点（以防您迟到）。</a:t>
            </a:r>
            <a:endParaRPr lang="zh-CN" altLang="en-US" sz="1000" b="1" u="sng">
              <a:latin typeface="方正楷体简体" panose="02000000000000000000" charset="-122"/>
              <a:ea typeface="方正楷体简体" panose="02000000000000000000" charset="-122"/>
              <a:cs typeface="方正楷体简体" panose="02000000000000000000" charset="-122"/>
            </a:endParaRPr>
          </a:p>
          <a:p>
            <a:pPr algn="l"/>
            <a:r>
              <a:rPr lang="zh-CN" altLang="en-US" sz="1000" b="1" u="sng">
                <a:latin typeface="方正楷体简体" panose="02000000000000000000" charset="-122"/>
                <a:ea typeface="方正楷体简体" panose="02000000000000000000" charset="-122"/>
                <a:cs typeface="方正楷体简体" panose="02000000000000000000" charset="-122"/>
              </a:rPr>
              <a:t>我唯一的抱怨是箭头点会比我想要的更快弹出，但是如果你已经制作了 Pip$，为什么还要贪婪呢？</a:t>
            </a:r>
            <a:endParaRPr lang="zh-CN" altLang="en-US" sz="1000" b="1" u="sng">
              <a:latin typeface="方正楷体简体" panose="02000000000000000000" charset="-122"/>
              <a:ea typeface="方正楷体简体" panose="02000000000000000000" charset="-122"/>
              <a:cs typeface="方正楷体简体" panose="02000000000000000000" charset="-122"/>
            </a:endParaRPr>
          </a:p>
          <a:p>
            <a:pPr algn="l"/>
            <a:r>
              <a:rPr lang="zh-CN" altLang="en-US" sz="1000" b="1" u="sng">
                <a:latin typeface="方正楷体简体" panose="02000000000000000000" charset="-122"/>
                <a:ea typeface="方正楷体简体" panose="02000000000000000000" charset="-122"/>
                <a:cs typeface="方正楷体简体" panose="02000000000000000000" charset="-122"/>
              </a:rPr>
              <a:t>Xard777</a:t>
            </a:r>
            <a:endParaRPr lang="zh-CN" altLang="en-US" sz="1000" b="1" u="sng">
              <a:latin typeface="方正楷体简体" panose="02000000000000000000" charset="-122"/>
              <a:ea typeface="方正楷体简体" panose="02000000000000000000" charset="-122"/>
              <a:cs typeface="方正楷体简体" panose="02000000000000000000" charset="-122"/>
            </a:endParaRPr>
          </a:p>
          <a:p>
            <a:pPr algn="l"/>
            <a:endParaRPr lang="zh-CN" altLang="en-US" sz="1000" b="1" u="sng">
              <a:latin typeface="方正楷体简体" panose="02000000000000000000" charset="-122"/>
              <a:ea typeface="方正楷体简体" panose="02000000000000000000" charset="-122"/>
              <a:cs typeface="方正楷体简体" panose="02000000000000000000" charset="-122"/>
            </a:endParaRPr>
          </a:p>
          <a:p>
            <a:pPr algn="l"/>
            <a:endParaRPr lang="zh-CN" altLang="en-US" sz="1000" b="1" u="sng">
              <a:latin typeface="方正楷体简体" panose="02000000000000000000" charset="-122"/>
              <a:ea typeface="方正楷体简体" panose="02000000000000000000" charset="-122"/>
              <a:cs typeface="方正楷体简体" panose="02000000000000000000" charset="-122"/>
            </a:endParaRPr>
          </a:p>
        </p:txBody>
      </p:sp>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4"/>
          <p:cNvPicPr>
            <a:picLocks noChangeAspect="1"/>
          </p:cNvPicPr>
          <p:nvPr/>
        </p:nvPicPr>
        <p:blipFill>
          <a:blip r:embed="rId1"/>
          <a:stretch>
            <a:fillRect/>
          </a:stretch>
        </p:blipFill>
        <p:spPr>
          <a:xfrm>
            <a:off x="0" y="0"/>
            <a:ext cx="12192000" cy="4191000"/>
          </a:xfrm>
          <a:prstGeom prst="rect">
            <a:avLst/>
          </a:prstGeom>
        </p:spPr>
      </p:pic>
      <p:sp>
        <p:nvSpPr>
          <p:cNvPr id="3" name="文本框 2"/>
          <p:cNvSpPr txBox="1"/>
          <p:nvPr/>
        </p:nvSpPr>
        <p:spPr>
          <a:xfrm>
            <a:off x="32385" y="4191000"/>
            <a:ext cx="12127865" cy="1045210"/>
          </a:xfrm>
          <a:prstGeom prst="rect">
            <a:avLst/>
          </a:prstGeom>
          <a:noFill/>
        </p:spPr>
        <p:txBody>
          <a:bodyPr wrap="square" rtlCol="0">
            <a:spAutoFit/>
          </a:bodyPr>
          <a:p>
            <a:pPr algn="l"/>
            <a:r>
              <a:rPr lang="en-US" altLang="zh-CN" sz="1400" b="1" u="sng">
                <a:solidFill>
                  <a:srgbClr val="FF0000"/>
                </a:solidFill>
                <a:latin typeface="方正楷体简体" panose="02000000000000000000" charset="-122"/>
                <a:ea typeface="方正楷体简体" panose="02000000000000000000" charset="-122"/>
                <a:sym typeface="+mn-ea"/>
              </a:rPr>
              <a:t>P1118=</a:t>
            </a:r>
            <a:r>
              <a:rPr lang="en-US" altLang="zh-CN" sz="14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a:solidFill>
                  <a:schemeClr val="accent2"/>
                </a:solidFill>
                <a:latin typeface="方正楷体简体" panose="02000000000000000000" charset="-122"/>
                <a:ea typeface="方正楷体简体" panose="02000000000000000000" charset="-122"/>
                <a:cs typeface="方正楷体简体" panose="02000000000000000000" charset="-122"/>
              </a:rPr>
              <a:t> (1)</a:t>
            </a:r>
            <a:r>
              <a:rPr lang="zh-CN" altLang="en-US" sz="1200" b="1">
                <a:solidFill>
                  <a:schemeClr val="accent2"/>
                </a:solidFill>
                <a:latin typeface="方正楷体简体" panose="02000000000000000000" charset="-122"/>
                <a:ea typeface="方正楷体简体" panose="02000000000000000000" charset="-122"/>
                <a:cs typeface="方正楷体简体" panose="02000000000000000000" charset="-122"/>
              </a:rPr>
              <a:t>伙计们</a:t>
            </a:r>
            <a:r>
              <a:rPr lang="en-US" altLang="zh-CN" sz="1200" b="1">
                <a:solidFill>
                  <a:schemeClr val="accent2"/>
                </a:solidFill>
                <a:latin typeface="方正楷体简体" panose="02000000000000000000" charset="-122"/>
                <a:ea typeface="方正楷体简体" panose="02000000000000000000" charset="-122"/>
                <a:cs typeface="方正楷体简体" panose="02000000000000000000" charset="-122"/>
              </a:rPr>
              <a:t>-</a:t>
            </a:r>
            <a:r>
              <a:rPr lang="zh-CN" altLang="en-US" sz="1200" b="1">
                <a:solidFill>
                  <a:schemeClr val="accent2"/>
                </a:solidFill>
                <a:latin typeface="方正楷体简体" panose="02000000000000000000" charset="-122"/>
                <a:ea typeface="方正楷体简体" panose="02000000000000000000" charset="-122"/>
                <a:cs typeface="方正楷体简体" panose="02000000000000000000" charset="-122"/>
              </a:rPr>
              <a:t>明天就要开始了，彩票月份即将到来（9 月、10 月和 11 月）。每一天都是大派彩日 - 巨额免税 $$$ 奖金全天，接下来 60 个交易日的每一天。</a:t>
            </a:r>
            <a:endParaRPr lang="zh-CN" altLang="en-US" sz="1200" b="1">
              <a:solidFill>
                <a:schemeClr val="accent2"/>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a:solidFill>
                  <a:schemeClr val="accent2"/>
                </a:solidFill>
                <a:latin typeface="方正楷体简体" panose="02000000000000000000" charset="-122"/>
                <a:ea typeface="方正楷体简体" panose="02000000000000000000" charset="-122"/>
                <a:cs typeface="方正楷体简体" panose="02000000000000000000" charset="-122"/>
              </a:rPr>
              <a:t>这是一年中的那个时候，您可以将您的奖金组合起来，以获得更大的奖金，从而为您带来有史以来最大的发薪日。保持专注，等等！！！手表！！！并且不要忘记拉动扳机（爆头后爆头，日复一日）。哇哦！！！等不及了！！！就像一个在糖果店里发疯的胖孩子一样，伙计，看看那些美味的皮普$$$$$$$$$$$$$$$$$$$$$$$$$$$$$$$$$$$$$$$$$$$$$$$$Xard777</a:t>
            </a:r>
            <a:endParaRPr lang="zh-CN" altLang="en-US" sz="1200" b="1">
              <a:solidFill>
                <a:schemeClr val="accent2"/>
              </a:solidFill>
              <a:latin typeface="方正楷体简体" panose="02000000000000000000" charset="-122"/>
              <a:ea typeface="方正楷体简体" panose="02000000000000000000" charset="-122"/>
              <a:cs typeface="方正楷体简体" panose="02000000000000000000" charset="-122"/>
            </a:endParaRPr>
          </a:p>
          <a:p>
            <a:pPr algn="l"/>
            <a:endParaRPr lang="zh-CN" altLang="en-US" sz="1200" b="1">
              <a:solidFill>
                <a:schemeClr val="accent2"/>
              </a:solidFill>
              <a:latin typeface="方正楷体简体" panose="02000000000000000000" charset="-122"/>
              <a:ea typeface="方正楷体简体" panose="02000000000000000000" charset="-122"/>
              <a:cs typeface="方正楷体简体" panose="02000000000000000000" charset="-122"/>
            </a:endParaRPr>
          </a:p>
          <a:p>
            <a:pPr algn="l"/>
            <a:endParaRPr lang="zh-CN" altLang="en-US" sz="1200" b="1">
              <a:solidFill>
                <a:schemeClr val="accent2"/>
              </a:solidFill>
              <a:latin typeface="方正楷体简体" panose="02000000000000000000" charset="-122"/>
              <a:ea typeface="方正楷体简体" panose="02000000000000000000" charset="-122"/>
              <a:cs typeface="方正楷体简体" panose="02000000000000000000" charset="-122"/>
            </a:endParaRPr>
          </a:p>
        </p:txBody>
      </p:sp>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5"/>
          <p:cNvPicPr>
            <a:picLocks noChangeAspect="1"/>
          </p:cNvPicPr>
          <p:nvPr/>
        </p:nvPicPr>
        <p:blipFill>
          <a:blip r:embed="rId1"/>
          <a:stretch>
            <a:fillRect/>
          </a:stretch>
        </p:blipFill>
        <p:spPr>
          <a:xfrm>
            <a:off x="0" y="0"/>
            <a:ext cx="6239510" cy="6858000"/>
          </a:xfrm>
          <a:prstGeom prst="rect">
            <a:avLst/>
          </a:prstGeom>
        </p:spPr>
      </p:pic>
      <p:sp>
        <p:nvSpPr>
          <p:cNvPr id="3" name="文本框 2"/>
          <p:cNvSpPr txBox="1"/>
          <p:nvPr/>
        </p:nvSpPr>
        <p:spPr>
          <a:xfrm>
            <a:off x="6315075" y="130810"/>
            <a:ext cx="5694680" cy="1568450"/>
          </a:xfrm>
          <a:prstGeom prst="rect">
            <a:avLst/>
          </a:prstGeom>
          <a:noFill/>
        </p:spPr>
        <p:txBody>
          <a:bodyPr wrap="square" rtlCol="0">
            <a:spAutoFit/>
          </a:bodyPr>
          <a:p>
            <a:pPr algn="l"/>
            <a:r>
              <a:rPr lang="en-US" altLang="zh-CN" sz="1200" b="1" u="sng">
                <a:solidFill>
                  <a:srgbClr val="C00000"/>
                </a:solidFill>
                <a:latin typeface="方正楷体简体" panose="02000000000000000000" charset="-122"/>
                <a:ea typeface="方正楷体简体" panose="02000000000000000000" charset="-122"/>
                <a:cs typeface="方正楷体简体" panose="02000000000000000000" charset="-122"/>
              </a:rPr>
              <a:t> </a:t>
            </a:r>
            <a:r>
              <a:rPr lang="en-US" altLang="zh-CN" sz="1200" b="1" u="sng">
                <a:solidFill>
                  <a:srgbClr val="FF0000"/>
                </a:solidFill>
                <a:latin typeface="方正楷体简体" panose="02000000000000000000" charset="-122"/>
                <a:ea typeface="方正楷体简体" panose="02000000000000000000" charset="-122"/>
                <a:sym typeface="+mn-ea"/>
              </a:rPr>
              <a:t>P1120=</a:t>
            </a:r>
            <a:r>
              <a:rPr lang="en-US" altLang="zh-CN" sz="12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C00000"/>
                </a:solidFill>
                <a:latin typeface="方正楷体简体" panose="02000000000000000000" charset="-122"/>
                <a:ea typeface="方正楷体简体" panose="02000000000000000000" charset="-122"/>
                <a:cs typeface="方正楷体简体" panose="02000000000000000000" charset="-122"/>
              </a:rPr>
              <a:t> (1)</a:t>
            </a:r>
            <a:r>
              <a:rPr lang="zh-CN" altLang="en-US" sz="1200" b="1" u="sng">
                <a:solidFill>
                  <a:srgbClr val="C00000"/>
                </a:solidFill>
                <a:latin typeface="方正楷体简体" panose="02000000000000000000" charset="-122"/>
                <a:ea typeface="方正楷体简体" panose="02000000000000000000" charset="-122"/>
                <a:cs typeface="方正楷体简体" panose="02000000000000000000" charset="-122"/>
              </a:rPr>
              <a:t>好的，好的，我知道在接下来的三个月的交易中，我听起来像是一个不断被打破的记录。对我来说，我为自己设定了一个目标，即当前两个月的交易量始终保持在 30% 的每日目标。我使用整个三个月并使用最后一个月来弥补前两个月的不一致。这样，我的日内日常交易就有了一些回旋余地。也就是说，我确实尝试打破我的日常目标（同时不要太贪婪）。我仍然认为我们有很大的进步，但我已经达到了今天的配额（决定，决定）。此外，我今天的目标是在一个区间市场中实现的（仍在等待突破）。Xard777</a:t>
            </a:r>
            <a:endParaRPr lang="zh-CN" altLang="en-US" sz="1200" b="1" u="sng">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C00000"/>
                </a:solidFill>
                <a:latin typeface="方正楷体简体" panose="02000000000000000000" charset="-122"/>
                <a:ea typeface="方正楷体简体" panose="02000000000000000000" charset="-122"/>
                <a:cs typeface="方正楷体简体" panose="02000000000000000000" charset="-122"/>
              </a:rPr>
              <a:t>(2)</a:t>
            </a:r>
            <a:endParaRPr lang="en-US" altLang="zh-CN" sz="1200" b="1" u="sng">
              <a:solidFill>
                <a:srgbClr val="C00000"/>
              </a:solidFill>
              <a:latin typeface="方正楷体简体" panose="02000000000000000000" charset="-122"/>
              <a:ea typeface="方正楷体简体" panose="02000000000000000000" charset="-122"/>
              <a:cs typeface="方正楷体简体" panose="02000000000000000000" charset="-122"/>
            </a:endParaRPr>
          </a:p>
        </p:txBody>
      </p:sp>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6"/>
          <p:cNvPicPr>
            <a:picLocks noChangeAspect="1"/>
          </p:cNvPicPr>
          <p:nvPr/>
        </p:nvPicPr>
        <p:blipFill>
          <a:blip r:embed="rId1"/>
          <a:stretch>
            <a:fillRect/>
          </a:stretch>
        </p:blipFill>
        <p:spPr>
          <a:xfrm>
            <a:off x="0" y="0"/>
            <a:ext cx="12192000" cy="5391785"/>
          </a:xfrm>
          <a:prstGeom prst="rect">
            <a:avLst/>
          </a:prstGeom>
        </p:spPr>
      </p:pic>
      <p:pic>
        <p:nvPicPr>
          <p:cNvPr id="3" name="图片 2" descr="6-1"/>
          <p:cNvPicPr>
            <a:picLocks noChangeAspect="1"/>
          </p:cNvPicPr>
          <p:nvPr/>
        </p:nvPicPr>
        <p:blipFill>
          <a:blip r:embed="rId2"/>
          <a:stretch>
            <a:fillRect/>
          </a:stretch>
        </p:blipFill>
        <p:spPr>
          <a:xfrm>
            <a:off x="114935" y="4270375"/>
            <a:ext cx="4533900" cy="933450"/>
          </a:xfrm>
          <a:prstGeom prst="rect">
            <a:avLst/>
          </a:prstGeom>
        </p:spPr>
      </p:pic>
      <p:sp>
        <p:nvSpPr>
          <p:cNvPr id="5" name="文本框 4"/>
          <p:cNvSpPr txBox="1"/>
          <p:nvPr/>
        </p:nvSpPr>
        <p:spPr>
          <a:xfrm>
            <a:off x="114935" y="5448935"/>
            <a:ext cx="11872595" cy="891540"/>
          </a:xfrm>
          <a:prstGeom prst="rect">
            <a:avLst/>
          </a:prstGeom>
          <a:noFill/>
        </p:spPr>
        <p:txBody>
          <a:bodyPr wrap="square" rtlCol="0">
            <a:spAutoFit/>
          </a:bodyPr>
          <a:p>
            <a:pPr algn="l"/>
            <a:r>
              <a:rPr lang="en-US" altLang="zh-CN" sz="1200" b="1">
                <a:solidFill>
                  <a:srgbClr val="C00000"/>
                </a:solidFill>
                <a:latin typeface="方正楷体简体" panose="02000000000000000000" charset="-122"/>
                <a:ea typeface="方正楷体简体" panose="02000000000000000000" charset="-122"/>
                <a:cs typeface="方正楷体简体" panose="02000000000000000000" charset="-122"/>
              </a:rPr>
              <a:t>(1):</a:t>
            </a:r>
            <a:r>
              <a:rPr lang="zh-CN" altLang="en-US" sz="1200" b="1">
                <a:solidFill>
                  <a:srgbClr val="C00000"/>
                </a:solidFill>
                <a:latin typeface="方正楷体简体" panose="02000000000000000000" charset="-122"/>
                <a:ea typeface="方正楷体简体" panose="02000000000000000000" charset="-122"/>
                <a:cs typeface="方正楷体简体" panose="02000000000000000000" charset="-122"/>
              </a:rPr>
              <a:t>好的，在亚洲会议期间睡个好觉，然后是热水淋浴、早餐和咖啡，现在我们看到它在伦敦会议开始时开始......爱它。Xard777</a:t>
            </a:r>
            <a:r>
              <a:rPr lang="en-US" altLang="zh-CN" sz="1200" b="1">
                <a:solidFill>
                  <a:srgbClr val="C00000"/>
                </a:solidFill>
                <a:latin typeface="方正楷体简体" panose="02000000000000000000" charset="-122"/>
                <a:ea typeface="方正楷体简体" panose="02000000000000000000" charset="-122"/>
                <a:cs typeface="方正楷体简体" panose="02000000000000000000" charset="-122"/>
              </a:rPr>
              <a:t>   </a:t>
            </a:r>
            <a:endParaRPr lang="en-US" altLang="zh-CN" sz="12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a:solidFill>
                  <a:srgbClr val="C00000"/>
                </a:solidFill>
                <a:latin typeface="方正楷体简体" panose="02000000000000000000" charset="-122"/>
                <a:ea typeface="方正楷体简体" panose="02000000000000000000" charset="-122"/>
                <a:cs typeface="方正楷体简体" panose="02000000000000000000" charset="-122"/>
              </a:rPr>
              <a:t>当我看到价格在之前的最高点（今天早上早些时候出现）放缓时，我决定简单地预订 PIp$。首先，我距离实现每日目标（30%）只有三分之一，所以此时关闭并等待！随着交易日的进行，有更多机会展示自己。</a:t>
            </a:r>
            <a:endParaRPr lang="zh-CN" altLang="en-US" sz="12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(2):</a:t>
            </a:r>
            <a:r>
              <a:rPr lang="zh-CN" altLang="en-US" sz="1600" b="1" u="sng">
                <a:solidFill>
                  <a:srgbClr val="7030A0"/>
                </a:solidFill>
                <a:latin typeface="方正楷体简体" panose="02000000000000000000" charset="-122"/>
                <a:ea typeface="方正楷体简体" panose="02000000000000000000" charset="-122"/>
                <a:cs typeface="方正楷体简体" panose="02000000000000000000" charset="-122"/>
              </a:rPr>
              <a:t>【</a:t>
            </a:r>
            <a:r>
              <a:rPr lang="en-US"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M30</a:t>
            </a:r>
            <a:r>
              <a:rPr lang="zh-CN"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的白点是</a:t>
            </a:r>
            <a:r>
              <a:rPr lang="en-US"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M5</a:t>
            </a:r>
            <a:r>
              <a:rPr lang="zh-CN"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的趋势转折点是</a:t>
            </a:r>
            <a:r>
              <a:rPr lang="en-US"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M1</a:t>
            </a:r>
            <a:r>
              <a:rPr lang="zh-CN"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的顶</a:t>
            </a:r>
            <a:r>
              <a:rPr lang="zh-CN" altLang="en-US" sz="1600" b="1" u="sng">
                <a:solidFill>
                  <a:srgbClr val="7030A0"/>
                </a:solidFill>
                <a:latin typeface="方正楷体简体" panose="02000000000000000000" charset="-122"/>
                <a:ea typeface="方正楷体简体" panose="02000000000000000000" charset="-122"/>
                <a:cs typeface="方正楷体简体" panose="02000000000000000000" charset="-122"/>
              </a:rPr>
              <a:t>】</a:t>
            </a:r>
            <a:r>
              <a:rPr lang="en-US"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rPr>
              <a:t>2022.9.24</a:t>
            </a:r>
            <a:endParaRPr lang="en-US" altLang="zh-CN" sz="1600" b="1" u="sng">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四个一分钟"/>
          <p:cNvPicPr>
            <a:picLocks noChangeAspect="1"/>
          </p:cNvPicPr>
          <p:nvPr/>
        </p:nvPicPr>
        <p:blipFill>
          <a:blip r:embed="rId1"/>
          <a:stretch>
            <a:fillRect/>
          </a:stretch>
        </p:blipFill>
        <p:spPr>
          <a:xfrm>
            <a:off x="635" y="0"/>
            <a:ext cx="12190730" cy="5861685"/>
          </a:xfrm>
          <a:prstGeom prst="rect">
            <a:avLst/>
          </a:prstGeom>
        </p:spPr>
      </p:pic>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
        <p:nvSpPr>
          <p:cNvPr id="2" name="文本框 1"/>
          <p:cNvSpPr txBox="1"/>
          <p:nvPr/>
        </p:nvSpPr>
        <p:spPr>
          <a:xfrm>
            <a:off x="635" y="5662295"/>
            <a:ext cx="1170940" cy="368300"/>
          </a:xfrm>
          <a:prstGeom prst="rect">
            <a:avLst/>
          </a:prstGeom>
          <a:noFill/>
        </p:spPr>
        <p:txBody>
          <a:bodyPr wrap="none" rtlCol="0">
            <a:spAutoFit/>
          </a:bodyPr>
          <a:p>
            <a:pPr algn="l"/>
            <a:r>
              <a:rPr lang="en-US" altLang="zh-CN" b="1" u="sng">
                <a:solidFill>
                  <a:srgbClr val="FF0000"/>
                </a:solidFill>
                <a:latin typeface="方正楷体简体" panose="02000000000000000000" charset="-122"/>
                <a:ea typeface="方正楷体简体" panose="02000000000000000000" charset="-122"/>
                <a:sym typeface="+mn-ea"/>
              </a:rPr>
              <a:t>P1120=</a:t>
            </a:r>
            <a:r>
              <a:rPr lang="en-US" altLang="zh-CN"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b="1" u="sng">
                <a:solidFill>
                  <a:srgbClr val="002060"/>
                </a:solidFill>
                <a:latin typeface="方正楷体简体" panose="02000000000000000000" charset="-122"/>
                <a:ea typeface="方正楷体简体" panose="02000000000000000000" charset="-122"/>
                <a:cs typeface="方正楷体简体" panose="02000000000000000000" charset="-122"/>
                <a:sym typeface="+mn-ea"/>
              </a:rPr>
              <a:t>   </a:t>
            </a:r>
            <a:endParaRPr lang="zh-CN" altLang="en-U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7"/>
          <p:cNvPicPr>
            <a:picLocks noChangeAspect="1"/>
          </p:cNvPicPr>
          <p:nvPr/>
        </p:nvPicPr>
        <p:blipFill>
          <a:blip r:embed="rId1"/>
          <a:stretch>
            <a:fillRect/>
          </a:stretch>
        </p:blipFill>
        <p:spPr>
          <a:xfrm>
            <a:off x="0" y="0"/>
            <a:ext cx="12192000" cy="2212975"/>
          </a:xfrm>
          <a:prstGeom prst="rect">
            <a:avLst/>
          </a:prstGeom>
        </p:spPr>
      </p:pic>
      <p:pic>
        <p:nvPicPr>
          <p:cNvPr id="5" name="图片 4" descr="7_译图"/>
          <p:cNvPicPr>
            <a:picLocks noChangeAspect="1"/>
          </p:cNvPicPr>
          <p:nvPr/>
        </p:nvPicPr>
        <p:blipFill>
          <a:blip r:embed="rId2"/>
          <a:stretch>
            <a:fillRect/>
          </a:stretch>
        </p:blipFill>
        <p:spPr>
          <a:xfrm>
            <a:off x="0" y="2212975"/>
            <a:ext cx="12192000" cy="2212975"/>
          </a:xfrm>
          <a:prstGeom prst="rect">
            <a:avLst/>
          </a:prstGeom>
        </p:spPr>
      </p:pic>
      <p:sp>
        <p:nvSpPr>
          <p:cNvPr id="6" name="文本框 5"/>
          <p:cNvSpPr txBox="1"/>
          <p:nvPr/>
        </p:nvSpPr>
        <p:spPr>
          <a:xfrm>
            <a:off x="0" y="4492625"/>
            <a:ext cx="12191365" cy="1168400"/>
          </a:xfrm>
          <a:prstGeom prst="rect">
            <a:avLst/>
          </a:prstGeom>
          <a:noFill/>
        </p:spPr>
        <p:txBody>
          <a:bodyPr wrap="square" rtlCol="0">
            <a:spAutoFit/>
          </a:bodyPr>
          <a:p>
            <a:pPr algn="l"/>
            <a:r>
              <a:rPr lang="en-US" altLang="zh-CN" sz="1400" b="1" u="sng">
                <a:solidFill>
                  <a:srgbClr val="FF0000"/>
                </a:solidFill>
                <a:latin typeface="方正楷体简体" panose="02000000000000000000" charset="-122"/>
                <a:ea typeface="方正楷体简体" panose="02000000000000000000" charset="-122"/>
                <a:sym typeface="+mn-ea"/>
              </a:rPr>
              <a:t>P1120=</a:t>
            </a:r>
            <a:r>
              <a:rPr lang="en-US" altLang="zh-CN" sz="14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400" b="1" u="sng">
                <a:solidFill>
                  <a:srgbClr val="00206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400" b="1">
                <a:solidFill>
                  <a:srgbClr val="C00000"/>
                </a:solidFill>
                <a:latin typeface="方正楷体简体" panose="02000000000000000000" charset="-122"/>
                <a:ea typeface="方正楷体简体" panose="02000000000000000000" charset="-122"/>
                <a:cs typeface="方正楷体简体" panose="02000000000000000000" charset="-122"/>
              </a:rPr>
              <a:t>   (1)</a:t>
            </a:r>
            <a:r>
              <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rPr>
              <a:t>22020907 -道琼斯指数似乎正在以金块下跌从每日公开赛开始。</a:t>
            </a:r>
            <a:endPar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rPr>
              <a:t>如果持有，那么我会等待！在第二个点上进行卖出交易。Xard777</a:t>
            </a:r>
            <a:r>
              <a:rPr lang="en-US" altLang="zh-CN" sz="1400" b="1">
                <a:solidFill>
                  <a:srgbClr val="C00000"/>
                </a:solidFill>
                <a:latin typeface="方正楷体简体" panose="02000000000000000000" charset="-122"/>
                <a:ea typeface="方正楷体简体" panose="02000000000000000000" charset="-122"/>
                <a:cs typeface="方正楷体简体" panose="02000000000000000000" charset="-122"/>
              </a:rPr>
              <a:t>   </a:t>
            </a:r>
            <a:endParaRPr lang="en-US" altLang="zh-CN" sz="14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rPr>
              <a:t>通常情况下，我会在金块移动开始时跳进去，但我因赶上新闻事件而分心，我错过了最初的移动，这让我损失了 +100 Pip$，</a:t>
            </a:r>
            <a:endPar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rPr>
              <a:t>所以我现在能做的就是等待！ ！出现第二个点。这个故事的寓意是伦敦会议开始时......注意图表......</a:t>
            </a:r>
            <a:endPar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endParaRPr lang="zh-CN" altLang="en-US" sz="1400" b="1">
              <a:solidFill>
                <a:srgbClr val="C00000"/>
              </a:solidFill>
              <a:latin typeface="方正楷体简体" panose="02000000000000000000" charset="-122"/>
              <a:ea typeface="方正楷体简体" panose="02000000000000000000" charset="-122"/>
              <a:cs typeface="方正楷体简体" panose="02000000000000000000" charset="-122"/>
            </a:endParaRPr>
          </a:p>
        </p:txBody>
      </p:sp>
      <p:sp>
        <p:nvSpPr>
          <p:cNvPr id="7" name="日期占位符 6"/>
          <p:cNvSpPr>
            <a:spLocks noGrp="1"/>
          </p:cNvSpPr>
          <p:nvPr>
            <p:ph type="dt" sz="half" idx="10"/>
          </p:nvPr>
        </p:nvSpPr>
        <p:spPr/>
        <p:txBody>
          <a:bodyPr/>
          <a:p>
            <a:fld id="{D997B5FA-0921-464F-AAE1-844C04324D75}" type="datetime1">
              <a:rPr lang="zh-CN" altLang="en-US" smtClean="0"/>
            </a:fld>
            <a:endParaRPr lang="zh-CN" altLang="en-US"/>
          </a:p>
        </p:txBody>
      </p:sp>
      <p:sp>
        <p:nvSpPr>
          <p:cNvPr id="8" name="灯片编号占位符 7"/>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8"/>
          <p:cNvPicPr>
            <a:picLocks noChangeAspect="1"/>
          </p:cNvPicPr>
          <p:nvPr/>
        </p:nvPicPr>
        <p:blipFill>
          <a:blip r:embed="rId1"/>
          <a:stretch>
            <a:fillRect/>
          </a:stretch>
        </p:blipFill>
        <p:spPr>
          <a:xfrm>
            <a:off x="0" y="0"/>
            <a:ext cx="12192000" cy="3804285"/>
          </a:xfrm>
          <a:prstGeom prst="rect">
            <a:avLst/>
          </a:prstGeom>
        </p:spPr>
      </p:pic>
      <p:pic>
        <p:nvPicPr>
          <p:cNvPr id="6" name="图片 5" descr="9"/>
          <p:cNvPicPr>
            <a:picLocks noChangeAspect="1"/>
          </p:cNvPicPr>
          <p:nvPr/>
        </p:nvPicPr>
        <p:blipFill>
          <a:blip r:embed="rId2"/>
          <a:stretch>
            <a:fillRect/>
          </a:stretch>
        </p:blipFill>
        <p:spPr>
          <a:xfrm>
            <a:off x="0" y="3747135"/>
            <a:ext cx="12192000" cy="1417955"/>
          </a:xfrm>
          <a:prstGeom prst="rect">
            <a:avLst/>
          </a:prstGeom>
        </p:spPr>
      </p:pic>
      <p:sp>
        <p:nvSpPr>
          <p:cNvPr id="7" name="文本框 6"/>
          <p:cNvSpPr txBox="1"/>
          <p:nvPr/>
        </p:nvSpPr>
        <p:spPr>
          <a:xfrm>
            <a:off x="-635" y="5267960"/>
            <a:ext cx="12192000" cy="706755"/>
          </a:xfrm>
          <a:prstGeom prst="rect">
            <a:avLst/>
          </a:prstGeom>
          <a:noFill/>
        </p:spPr>
        <p:txBody>
          <a:bodyPr wrap="square" rtlCol="0">
            <a:spAutoFit/>
          </a:bodyPr>
          <a:p>
            <a:pPr algn="l"/>
            <a:r>
              <a:rPr lang="en-US" altLang="zh-CN" sz="1000" b="1" u="sng">
                <a:solidFill>
                  <a:srgbClr val="7030A0"/>
                </a:solidFill>
                <a:latin typeface="方正楷体简体" panose="02000000000000000000" charset="-122"/>
                <a:ea typeface="方正楷体简体" panose="02000000000000000000" charset="-122"/>
                <a:cs typeface="方正楷体简体" panose="02000000000000000000" charset="-122"/>
              </a:rPr>
              <a:t> </a:t>
            </a:r>
            <a:r>
              <a:rPr lang="en-US" altLang="zh-CN" sz="1000" b="1" u="sng">
                <a:solidFill>
                  <a:srgbClr val="FF0000"/>
                </a:solidFill>
                <a:latin typeface="方正楷体简体" panose="02000000000000000000" charset="-122"/>
                <a:ea typeface="方正楷体简体" panose="02000000000000000000" charset="-122"/>
                <a:sym typeface="+mn-ea"/>
              </a:rPr>
              <a:t>P1121=</a:t>
            </a:r>
            <a:r>
              <a:rPr lang="en-US" altLang="zh-CN" sz="10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000" b="1" u="sng">
                <a:solidFill>
                  <a:srgbClr val="00206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000" b="1" u="sng">
                <a:solidFill>
                  <a:srgbClr val="7030A0"/>
                </a:solidFill>
                <a:latin typeface="方正楷体简体" panose="02000000000000000000" charset="-122"/>
                <a:ea typeface="方正楷体简体" panose="02000000000000000000" charset="-122"/>
                <a:cs typeface="方正楷体简体" panose="02000000000000000000" charset="-122"/>
              </a:rPr>
              <a:t>  (1):</a:t>
            </a:r>
            <a:r>
              <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rPr>
              <a:t>好的，我今天进行了交易......是的！这是我从 2022 年 9 月 1 日开始为期 3 个月的复合电子表格。我附上电子表格，供每个人输入他们自己的每日百分比变动，以便他们跟踪自己的交易。Xard777</a:t>
            </a:r>
            <a:endPar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rPr>
              <a:t>如果您每天只做 1% 或 2%，请不要担心。只需按照自己的节奏工作即可。除了你自己，你没有人可以与之竞争。在接下来的三个月里努力提高你的一致性，然后考虑从明年的 2 月、3 月和 4 月开始提高你的一致性。</a:t>
            </a:r>
            <a:endParaRPr lang="zh-CN" altLang="en-US" sz="10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000" b="1" u="sng">
                <a:solidFill>
                  <a:srgbClr val="002060"/>
                </a:solidFill>
                <a:latin typeface="方正楷体简体" panose="02000000000000000000" charset="-122"/>
                <a:ea typeface="方正楷体简体" panose="02000000000000000000" charset="-122"/>
                <a:cs typeface="方正楷体简体" panose="02000000000000000000" charset="-122"/>
              </a:rPr>
              <a:t>(2):XARD The Art of Compounding.ods</a:t>
            </a:r>
            <a:endParaRPr lang="en-US" altLang="zh-CN" sz="1000" b="1" u="sng">
              <a:solidFill>
                <a:srgbClr val="00206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000" b="1" u="sng">
                <a:solidFill>
                  <a:srgbClr val="002060"/>
                </a:solidFill>
                <a:latin typeface="方正楷体简体" panose="02000000000000000000" charset="-122"/>
                <a:ea typeface="方正楷体简体" panose="02000000000000000000" charset="-122"/>
                <a:cs typeface="方正楷体简体" panose="02000000000000000000" charset="-122"/>
              </a:rPr>
              <a:t>(3)</a:t>
            </a:r>
            <a:endParaRPr lang="en-US" altLang="zh-CN" sz="1000" b="1" u="sng">
              <a:solidFill>
                <a:srgbClr val="002060"/>
              </a:solidFill>
              <a:latin typeface="方正楷体简体" panose="02000000000000000000" charset="-122"/>
              <a:ea typeface="方正楷体简体" panose="02000000000000000000" charset="-122"/>
              <a:cs typeface="方正楷体简体" panose="02000000000000000000" charset="-122"/>
            </a:endParaRPr>
          </a:p>
        </p:txBody>
      </p:sp>
      <p:sp>
        <p:nvSpPr>
          <p:cNvPr id="8" name="日期占位符 7"/>
          <p:cNvSpPr>
            <a:spLocks noGrp="1"/>
          </p:cNvSpPr>
          <p:nvPr>
            <p:ph type="dt" sz="half" idx="10"/>
          </p:nvPr>
        </p:nvSpPr>
        <p:spPr/>
        <p:txBody>
          <a:bodyPr/>
          <a:p>
            <a:fld id="{D997B5FA-0921-464F-AAE1-844C04324D75}" type="datetime1">
              <a:rPr lang="zh-CN" altLang="en-US" smtClean="0"/>
            </a:fld>
            <a:endParaRPr lang="zh-CN" altLang="en-US"/>
          </a:p>
        </p:txBody>
      </p:sp>
      <p:sp>
        <p:nvSpPr>
          <p:cNvPr id="9" name="灯片编号占位符 8"/>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11"/>
          <p:cNvPicPr>
            <a:picLocks noChangeAspect="1"/>
          </p:cNvPicPr>
          <p:nvPr/>
        </p:nvPicPr>
        <p:blipFill>
          <a:blip r:embed="rId1"/>
          <a:stretch>
            <a:fillRect/>
          </a:stretch>
        </p:blipFill>
        <p:spPr>
          <a:xfrm>
            <a:off x="0" y="0"/>
            <a:ext cx="12192000" cy="2236470"/>
          </a:xfrm>
          <a:prstGeom prst="rect">
            <a:avLst/>
          </a:prstGeom>
        </p:spPr>
      </p:pic>
      <p:pic>
        <p:nvPicPr>
          <p:cNvPr id="5" name="图片 4" descr="11_译图"/>
          <p:cNvPicPr>
            <a:picLocks noChangeAspect="1"/>
          </p:cNvPicPr>
          <p:nvPr/>
        </p:nvPicPr>
        <p:blipFill>
          <a:blip r:embed="rId2"/>
          <a:stretch>
            <a:fillRect/>
          </a:stretch>
        </p:blipFill>
        <p:spPr>
          <a:xfrm>
            <a:off x="0" y="2179320"/>
            <a:ext cx="12192000" cy="2236470"/>
          </a:xfrm>
          <a:prstGeom prst="rect">
            <a:avLst/>
          </a:prstGeom>
        </p:spPr>
      </p:pic>
      <p:sp>
        <p:nvSpPr>
          <p:cNvPr id="6" name="文本框 5"/>
          <p:cNvSpPr txBox="1"/>
          <p:nvPr/>
        </p:nvSpPr>
        <p:spPr>
          <a:xfrm>
            <a:off x="142875" y="4501515"/>
            <a:ext cx="12049125" cy="521970"/>
          </a:xfrm>
          <a:prstGeom prst="rect">
            <a:avLst/>
          </a:prstGeom>
          <a:noFill/>
        </p:spPr>
        <p:txBody>
          <a:bodyPr wrap="square" rtlCol="0">
            <a:spAutoFit/>
          </a:bodyPr>
          <a:p>
            <a:pPr algn="l"/>
            <a:r>
              <a:rPr lang="en-US" altLang="zh-CN" sz="1400" b="1">
                <a:solidFill>
                  <a:srgbClr val="002060"/>
                </a:solidFill>
                <a:latin typeface="方正楷体简体" panose="02000000000000000000" charset="-122"/>
                <a:ea typeface="方正楷体简体" panose="02000000000000000000" charset="-122"/>
                <a:cs typeface="方正楷体简体" panose="02000000000000000000" charset="-122"/>
              </a:rPr>
              <a:t> </a:t>
            </a:r>
            <a:r>
              <a:rPr lang="en-US" altLang="zh-CN" sz="1400" b="1" u="sng">
                <a:solidFill>
                  <a:srgbClr val="FF0000"/>
                </a:solidFill>
                <a:latin typeface="方正楷体简体" panose="02000000000000000000" charset="-122"/>
                <a:ea typeface="方正楷体简体" panose="02000000000000000000" charset="-122"/>
                <a:sym typeface="+mn-ea"/>
              </a:rPr>
              <a:t>P1121=</a:t>
            </a:r>
            <a:r>
              <a:rPr lang="en-US" altLang="zh-CN" sz="14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400" b="1" u="sng">
                <a:solidFill>
                  <a:srgbClr val="00206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400" b="1">
                <a:solidFill>
                  <a:srgbClr val="002060"/>
                </a:solidFill>
                <a:latin typeface="方正楷体简体" panose="02000000000000000000" charset="-122"/>
                <a:ea typeface="方正楷体简体" panose="02000000000000000000" charset="-122"/>
                <a:cs typeface="方正楷体简体" panose="02000000000000000000" charset="-122"/>
              </a:rPr>
              <a:t>  (1)</a:t>
            </a:r>
            <a:r>
              <a:rPr lang="zh-CN" altLang="en-US" sz="1400" b="1">
                <a:solidFill>
                  <a:srgbClr val="002060"/>
                </a:solidFill>
                <a:latin typeface="方正楷体简体" panose="02000000000000000000" charset="-122"/>
                <a:ea typeface="方正楷体简体" panose="02000000000000000000" charset="-122"/>
                <a:cs typeface="方正楷体简体" panose="02000000000000000000" charset="-122"/>
              </a:rPr>
              <a:t>当天最后一笔交易。Xard777</a:t>
            </a:r>
            <a:endParaRPr lang="zh-CN" altLang="en-US" sz="1400" b="1">
              <a:solidFill>
                <a:srgbClr val="002060"/>
              </a:solidFill>
              <a:latin typeface="方正楷体简体" panose="02000000000000000000" charset="-122"/>
              <a:ea typeface="方正楷体简体" panose="02000000000000000000" charset="-122"/>
              <a:cs typeface="方正楷体简体" panose="02000000000000000000" charset="-122"/>
            </a:endParaRPr>
          </a:p>
          <a:p>
            <a:pPr algn="l"/>
            <a:endParaRPr lang="zh-CN" altLang="en-US" sz="1400" b="1">
              <a:solidFill>
                <a:srgbClr val="002060"/>
              </a:solidFill>
              <a:latin typeface="方正楷体简体" panose="02000000000000000000" charset="-122"/>
              <a:ea typeface="方正楷体简体" panose="02000000000000000000" charset="-122"/>
              <a:cs typeface="方正楷体简体" panose="02000000000000000000" charset="-122"/>
            </a:endParaRPr>
          </a:p>
        </p:txBody>
      </p:sp>
      <p:sp>
        <p:nvSpPr>
          <p:cNvPr id="7" name="日期占位符 6"/>
          <p:cNvSpPr>
            <a:spLocks noGrp="1"/>
          </p:cNvSpPr>
          <p:nvPr>
            <p:ph type="dt" sz="half" idx="10"/>
          </p:nvPr>
        </p:nvSpPr>
        <p:spPr/>
        <p:txBody>
          <a:bodyPr/>
          <a:p>
            <a:fld id="{D997B5FA-0921-464F-AAE1-844C04324D75}" type="datetime1">
              <a:rPr lang="zh-CN" altLang="en-US" smtClean="0"/>
            </a:fld>
            <a:endParaRPr lang="zh-CN" altLang="en-US"/>
          </a:p>
        </p:txBody>
      </p:sp>
      <p:sp>
        <p:nvSpPr>
          <p:cNvPr id="8" name="灯片编号占位符 7"/>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12"/>
          <p:cNvPicPr>
            <a:picLocks noChangeAspect="1"/>
          </p:cNvPicPr>
          <p:nvPr/>
        </p:nvPicPr>
        <p:blipFill>
          <a:blip r:embed="rId1"/>
          <a:stretch>
            <a:fillRect/>
          </a:stretch>
        </p:blipFill>
        <p:spPr>
          <a:xfrm>
            <a:off x="0" y="0"/>
            <a:ext cx="6239510" cy="6858000"/>
          </a:xfrm>
          <a:prstGeom prst="rect">
            <a:avLst/>
          </a:prstGeom>
        </p:spPr>
      </p:pic>
      <p:sp>
        <p:nvSpPr>
          <p:cNvPr id="5" name="文本框 4"/>
          <p:cNvSpPr txBox="1"/>
          <p:nvPr/>
        </p:nvSpPr>
        <p:spPr>
          <a:xfrm>
            <a:off x="6240145" y="160020"/>
            <a:ext cx="5951855" cy="1599565"/>
          </a:xfrm>
          <a:prstGeom prst="rect">
            <a:avLst/>
          </a:prstGeom>
          <a:noFill/>
        </p:spPr>
        <p:txBody>
          <a:bodyPr wrap="square" rtlCol="0">
            <a:spAutoFit/>
          </a:bodyPr>
          <a:p>
            <a:pPr algn="l"/>
            <a:r>
              <a:rPr lang="en-US" altLang="zh-CN" sz="1400" b="1" u="sng">
                <a:solidFill>
                  <a:srgbClr val="002060"/>
                </a:solidFill>
                <a:latin typeface="方正楷体简体" panose="02000000000000000000" charset="-122"/>
                <a:ea typeface="方正楷体简体" panose="02000000000000000000" charset="-122"/>
                <a:cs typeface="方正楷体简体" panose="02000000000000000000" charset="-122"/>
              </a:rPr>
              <a:t> </a:t>
            </a:r>
            <a:r>
              <a:rPr lang="en-US" altLang="zh-CN" sz="1400" b="1" u="sng">
                <a:solidFill>
                  <a:srgbClr val="FF0000"/>
                </a:solidFill>
                <a:latin typeface="方正楷体简体" panose="02000000000000000000" charset="-122"/>
                <a:ea typeface="方正楷体简体" panose="02000000000000000000" charset="-122"/>
                <a:sym typeface="+mn-ea"/>
              </a:rPr>
              <a:t>P1121=</a:t>
            </a:r>
            <a:r>
              <a:rPr lang="en-US" altLang="zh-CN" sz="14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rPr>
              <a:t>  (1)</a:t>
            </a:r>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xard777写道: ↑2022 年 9 月 5 日星期一晚上 9:17</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好的，好的，我知道在接下来的三个月的交易中，我听起来像是一个不断被打破的记录。对我来说，我为自己设定了一个目标，即当前两个月的交易量始终保持在 30% 的每日目标。我使用整个三个月并使用最后一个月来弥补前两个月的不一致。这样，我的日内日常交易就有了一些回旋余地。也就是说，我确实尝试打破我的日常目标（同时不要太贪婪）。我仍然认为我们有很大的进步，但我已经达到了今天的配额（决定，决定）。此外，我今天的目标是在一个区间市场中实现的（仍在等待突破）。Xard777</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rPr>
              <a:t>(2):</a:t>
            </a:r>
            <a:endPar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p:txBody>
      </p:sp>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13"/>
          <p:cNvPicPr>
            <a:picLocks noChangeAspect="1"/>
          </p:cNvPicPr>
          <p:nvPr/>
        </p:nvPicPr>
        <p:blipFill>
          <a:blip r:embed="rId1"/>
          <a:stretch>
            <a:fillRect/>
          </a:stretch>
        </p:blipFill>
        <p:spPr>
          <a:xfrm>
            <a:off x="0" y="0"/>
            <a:ext cx="12192000" cy="3098800"/>
          </a:xfrm>
          <a:prstGeom prst="rect">
            <a:avLst/>
          </a:prstGeom>
        </p:spPr>
      </p:pic>
      <p:pic>
        <p:nvPicPr>
          <p:cNvPr id="6" name="图片 5" descr="13_译图"/>
          <p:cNvPicPr>
            <a:picLocks noChangeAspect="1"/>
          </p:cNvPicPr>
          <p:nvPr/>
        </p:nvPicPr>
        <p:blipFill>
          <a:blip r:embed="rId2"/>
          <a:stretch>
            <a:fillRect/>
          </a:stretch>
        </p:blipFill>
        <p:spPr>
          <a:xfrm>
            <a:off x="0" y="3098800"/>
            <a:ext cx="12192000" cy="2829560"/>
          </a:xfrm>
          <a:prstGeom prst="rect">
            <a:avLst/>
          </a:prstGeom>
        </p:spPr>
      </p:pic>
      <p:sp>
        <p:nvSpPr>
          <p:cNvPr id="7" name="文本框 6"/>
          <p:cNvSpPr txBox="1"/>
          <p:nvPr/>
        </p:nvSpPr>
        <p:spPr>
          <a:xfrm>
            <a:off x="0" y="5930265"/>
            <a:ext cx="11489055" cy="460375"/>
          </a:xfrm>
          <a:prstGeom prst="rect">
            <a:avLst/>
          </a:prstGeom>
          <a:noFill/>
        </p:spPr>
        <p:txBody>
          <a:bodyPr wrap="square" rtlCol="0">
            <a:spAutoFit/>
          </a:bodyPr>
          <a:p>
            <a:pPr algn="l"/>
            <a:r>
              <a:rPr lang="en-US" altLang="zh-CN" sz="1200" b="1" u="sng">
                <a:solidFill>
                  <a:srgbClr val="FF0000"/>
                </a:solidFill>
                <a:latin typeface="方正楷体简体" panose="02000000000000000000" charset="-122"/>
                <a:ea typeface="方正楷体简体" panose="02000000000000000000" charset="-122"/>
                <a:sym typeface="+mn-ea"/>
              </a:rPr>
              <a:t>P1121=</a:t>
            </a:r>
            <a:r>
              <a:rPr lang="en-US" altLang="zh-CN" sz="12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rPr>
              <a:t>   </a:t>
            </a:r>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我在下面的图表中简化了交易过程。希望它更有意义，并让每个人都有机会每天轻松提取 Pip$。我将在本周末发布更新供大家使用。Xard777</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我会等到交易日结束才发布图表，这样我就可以专注于我的交易而不是发布。</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p:txBody>
      </p:sp>
      <p:sp>
        <p:nvSpPr>
          <p:cNvPr id="8" name="日期占位符 7"/>
          <p:cNvSpPr>
            <a:spLocks noGrp="1"/>
          </p:cNvSpPr>
          <p:nvPr>
            <p:ph type="dt" sz="half" idx="10"/>
          </p:nvPr>
        </p:nvSpPr>
        <p:spPr/>
        <p:txBody>
          <a:bodyPr/>
          <a:p>
            <a:fld id="{D997B5FA-0921-464F-AAE1-844C04324D75}" type="datetime1">
              <a:rPr lang="zh-CN" altLang="en-US" smtClean="0"/>
            </a:fld>
            <a:endParaRPr lang="zh-CN" altLang="en-US"/>
          </a:p>
        </p:txBody>
      </p:sp>
      <p:sp>
        <p:nvSpPr>
          <p:cNvPr id="9" name="灯片编号占位符 8"/>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14"/>
          <p:cNvPicPr>
            <a:picLocks noChangeAspect="1"/>
          </p:cNvPicPr>
          <p:nvPr/>
        </p:nvPicPr>
        <p:blipFill>
          <a:blip r:embed="rId1"/>
          <a:stretch>
            <a:fillRect/>
          </a:stretch>
        </p:blipFill>
        <p:spPr>
          <a:xfrm>
            <a:off x="0" y="0"/>
            <a:ext cx="12192000" cy="4665345"/>
          </a:xfrm>
          <a:prstGeom prst="rect">
            <a:avLst/>
          </a:prstGeom>
        </p:spPr>
      </p:pic>
      <p:sp>
        <p:nvSpPr>
          <p:cNvPr id="5" name="文本框 4"/>
          <p:cNvSpPr txBox="1"/>
          <p:nvPr/>
        </p:nvSpPr>
        <p:spPr>
          <a:xfrm>
            <a:off x="37465" y="4740910"/>
            <a:ext cx="12117070" cy="1260475"/>
          </a:xfrm>
          <a:prstGeom prst="rect">
            <a:avLst/>
          </a:prstGeom>
          <a:noFill/>
        </p:spPr>
        <p:txBody>
          <a:bodyPr wrap="square" rtlCol="0">
            <a:spAutoFit/>
          </a:bodyPr>
          <a:p>
            <a:pPr algn="l"/>
            <a:r>
              <a:rPr lang="en-US" altLang="zh-CN" sz="1600" b="1" u="sng">
                <a:solidFill>
                  <a:srgbClr val="FF0000"/>
                </a:solidFill>
                <a:latin typeface="方正楷体简体" panose="02000000000000000000" charset="-122"/>
                <a:ea typeface="方正楷体简体" panose="02000000000000000000" charset="-122"/>
                <a:sym typeface="+mn-ea"/>
              </a:rPr>
              <a:t>P1122=</a:t>
            </a:r>
            <a:r>
              <a:rPr lang="en-US" altLang="zh-CN" sz="1600" b="1" u="sng">
                <a:solidFill>
                  <a:srgbClr val="FF0000"/>
                </a:solidFill>
                <a:latin typeface="方正楷体简体" panose="02000000000000000000" charset="-122"/>
                <a:ea typeface="方正楷体简体" panose="02000000000000000000" charset="-122"/>
                <a:cs typeface="方正楷体简体" panose="02000000000000000000" charset="-122"/>
              </a:rPr>
              <a:t> </a:t>
            </a:r>
            <a:r>
              <a:rPr lang="en-US" altLang="zh-CN" sz="1200" b="1" u="sng">
                <a:solidFill>
                  <a:srgbClr val="002060"/>
                </a:solidFill>
                <a:latin typeface="方正楷体简体" panose="02000000000000000000" charset="-122"/>
                <a:ea typeface="方正楷体简体" panose="02000000000000000000" charset="-122"/>
                <a:cs typeface="方正楷体简体" panose="02000000000000000000" charset="-122"/>
              </a:rPr>
              <a:t> (1)</a:t>
            </a:r>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我进行了这笔交易，但最终在我的手机上使用 MetaTrader 关闭了商店的交易（我放弃了思考鲍威尔在说什么，只是认为它会再次变得鹰派。我在 +38.41% 时停止了交易。</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a:p>
            <a:pPr algn="l"/>
            <a:r>
              <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rPr>
              <a:t>当价格上穿 5 分钟 T1MA 线（即 1 分钟 T2MA 线）时，错过了一次不错的上涨。Xard777</a:t>
            </a:r>
            <a:endParaRPr lang="zh-CN" altLang="en-US" sz="1200" b="1" u="sng">
              <a:solidFill>
                <a:srgbClr val="00206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rPr>
              <a:t>(2):XARD： 当价格穿过 5 分钟 T1MA 趋势线（或 1 分钟 T2MA 线）时，只需权衡第二个点。我有在交易时进行两次交易的习惯，因此 50 点的移动将导致 100 点的预定。在道琼斯指数上，与每日上涨/下跌相比，50 点的变动是微不足道的，但作为两笔交易，您可以快速复合您的每日交易百分比营业额，然后通过重复的交易日再次翻盘</a:t>
            </a:r>
            <a:endPar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rPr>
              <a:t>(3):</a:t>
            </a:r>
            <a:endPar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
        <p:nvSpPr>
          <p:cNvPr id="6" name="日期占位符 5"/>
          <p:cNvSpPr>
            <a:spLocks noGrp="1"/>
          </p:cNvSpPr>
          <p:nvPr>
            <p:ph type="dt" sz="half" idx="10"/>
          </p:nvPr>
        </p:nvSpPr>
        <p:spPr>
          <a:xfrm>
            <a:off x="828675" y="6356350"/>
            <a:ext cx="2743200" cy="365125"/>
          </a:xfrm>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15"/>
          <p:cNvPicPr>
            <a:picLocks noChangeAspect="1"/>
          </p:cNvPicPr>
          <p:nvPr/>
        </p:nvPicPr>
        <p:blipFill>
          <a:blip r:embed="rId1"/>
          <a:stretch>
            <a:fillRect/>
          </a:stretch>
        </p:blipFill>
        <p:spPr>
          <a:xfrm>
            <a:off x="0" y="0"/>
            <a:ext cx="12192000" cy="2238375"/>
          </a:xfrm>
          <a:prstGeom prst="rect">
            <a:avLst/>
          </a:prstGeom>
        </p:spPr>
      </p:pic>
      <p:pic>
        <p:nvPicPr>
          <p:cNvPr id="4" name="图片 3" descr="15_译图"/>
          <p:cNvPicPr>
            <a:picLocks noChangeAspect="1"/>
          </p:cNvPicPr>
          <p:nvPr/>
        </p:nvPicPr>
        <p:blipFill>
          <a:blip r:embed="rId2"/>
          <a:stretch>
            <a:fillRect/>
          </a:stretch>
        </p:blipFill>
        <p:spPr>
          <a:xfrm>
            <a:off x="0" y="2238375"/>
            <a:ext cx="12192000" cy="2238375"/>
          </a:xfrm>
          <a:prstGeom prst="rect">
            <a:avLst/>
          </a:prstGeom>
        </p:spPr>
      </p:pic>
      <p:sp>
        <p:nvSpPr>
          <p:cNvPr id="6" name="文本框 5"/>
          <p:cNvSpPr txBox="1"/>
          <p:nvPr/>
        </p:nvSpPr>
        <p:spPr>
          <a:xfrm>
            <a:off x="0" y="4568825"/>
            <a:ext cx="12040870" cy="1753235"/>
          </a:xfrm>
          <a:prstGeom prst="rect">
            <a:avLst/>
          </a:prstGeom>
          <a:noFill/>
        </p:spPr>
        <p:txBody>
          <a:bodyPr wrap="square" rtlCol="0">
            <a:spAutoFit/>
          </a:bodyPr>
          <a:p>
            <a:r>
              <a:rPr lang="en-US" altLang="zh-CN" sz="1200" b="1" u="sng">
                <a:solidFill>
                  <a:srgbClr val="FF0000"/>
                </a:solidFill>
                <a:latin typeface="方正楷体简体" panose="02000000000000000000" charset="-122"/>
                <a:ea typeface="方正楷体简体" panose="02000000000000000000" charset="-122"/>
                <a:sym typeface="+mn-ea"/>
              </a:rPr>
              <a:t>P1122=</a:t>
            </a:r>
            <a:r>
              <a:rPr lang="en-US" altLang="zh-CN" sz="12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rPr>
              <a:t>   (1)</a:t>
            </a:r>
            <a:r>
              <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rPr>
              <a:t>好的，今天的最后交易。在图表中，您可以看到我们有一个第二个点形式，然后是一个向下的价格缺口。我输入了卖出和瞧 - 以 50.20% 结束一天我更新了我的电子表格，你可以看到随着我们累积交易，基金 X的复合数字开始起飞。20 天的交易会很好，40 天会更好：-)Xard777</a:t>
            </a:r>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rPr>
              <a:t>创造一个交易机会，让您一年中交易六个月，然后去做其他事情（与交易无关）。暑假过后，所有的孩子都回到学校，我们看到市场在圣诞节假期前的三个月内再次起飞，然后在接下来的 3 个月，每个人都回到工作岗位的 1 月第三周再次出现繁忙时期（二月、三月和四月），循环重复。在这段时间里，我们可以磨练我们的交易技巧，达到我们满意的每日百分比目标，并通过在每个交易日重复这个过程来积累我们的资金，因为我们知道我们在一年中的最佳时间和交易的最佳时间进行交易一天是伦敦和美国的会议。</a:t>
            </a:r>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rPr>
              <a:t>保持简单愚蠢（KISS) 当价格越过 5 分钟趋势线时，请密切关注图表交易，并在每个交易日重复此过程几次，直到您达到每日目标（以及更多目标）。你的大部分肉会从第二个点上掉下来，你不会得到 300 和 400 Pip$ 的移动，在指数上满足每笔交易 30、40 和 50 Pip$ 并从每天增加 2% 或 3% 的目标开始在接下来的三个月周期中增加到 7% 或 9%，然后从那里慢慢建立起来。不要让任何人告诉你这是不可能的，输入你的每日交易百分比，看看什么是可能的，相信自己。</a:t>
            </a:r>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endParaRPr lang="zh-CN" altLang="en-US"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
        <p:nvSpPr>
          <p:cNvPr id="7" name="日期占位符 6"/>
          <p:cNvSpPr>
            <a:spLocks noGrp="1"/>
          </p:cNvSpPr>
          <p:nvPr>
            <p:ph type="dt" sz="half" idx="10"/>
          </p:nvPr>
        </p:nvSpPr>
        <p:spPr/>
        <p:txBody>
          <a:bodyPr/>
          <a:p>
            <a:fld id="{D997B5FA-0921-464F-AAE1-844C04324D75}" type="datetime1">
              <a:rPr lang="zh-CN" altLang="en-US" smtClean="0"/>
            </a:fld>
            <a:endParaRPr lang="zh-CN" altLang="en-US"/>
          </a:p>
        </p:txBody>
      </p:sp>
      <p:sp>
        <p:nvSpPr>
          <p:cNvPr id="8" name="灯片编号占位符 7"/>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16"/>
          <p:cNvPicPr>
            <a:picLocks noChangeAspect="1"/>
          </p:cNvPicPr>
          <p:nvPr/>
        </p:nvPicPr>
        <p:blipFill>
          <a:blip r:embed="rId1"/>
          <a:stretch>
            <a:fillRect/>
          </a:stretch>
        </p:blipFill>
        <p:spPr>
          <a:xfrm>
            <a:off x="0" y="0"/>
            <a:ext cx="12192000" cy="2527300"/>
          </a:xfrm>
          <a:prstGeom prst="rect">
            <a:avLst/>
          </a:prstGeom>
        </p:spPr>
      </p:pic>
      <p:sp>
        <p:nvSpPr>
          <p:cNvPr id="3" name="文本框 2"/>
          <p:cNvSpPr txBox="1"/>
          <p:nvPr/>
        </p:nvSpPr>
        <p:spPr>
          <a:xfrm>
            <a:off x="0" y="2527300"/>
            <a:ext cx="12050395" cy="1630045"/>
          </a:xfrm>
          <a:prstGeom prst="rect">
            <a:avLst/>
          </a:prstGeom>
          <a:noFill/>
        </p:spPr>
        <p:txBody>
          <a:bodyPr wrap="square" rtlCol="0">
            <a:spAutoFit/>
          </a:bodyPr>
          <a:p>
            <a:r>
              <a:rPr lang="en-US" altLang="zh-CN" sz="1600" b="1" u="sng">
                <a:solidFill>
                  <a:srgbClr val="7030A0"/>
                </a:solidFill>
                <a:latin typeface="方正楷体简体" panose="02000000000000000000" charset="-122"/>
                <a:ea typeface="方正楷体简体" panose="02000000000000000000" charset="-122"/>
              </a:rPr>
              <a:t> </a:t>
            </a:r>
            <a:r>
              <a:rPr lang="en-US" altLang="zh-CN" sz="1600" b="1" u="sng">
                <a:solidFill>
                  <a:srgbClr val="FF0000"/>
                </a:solidFill>
                <a:latin typeface="方正楷体简体" panose="02000000000000000000" charset="-122"/>
                <a:ea typeface="方正楷体简体" panose="02000000000000000000" charset="-122"/>
                <a:sym typeface="+mn-ea"/>
              </a:rPr>
              <a:t>P1122=</a:t>
            </a:r>
            <a:r>
              <a:rPr lang="en-US" altLang="zh-CN" sz="1600" b="1" u="sng">
                <a:solidFill>
                  <a:srgbClr val="FF0000"/>
                </a:solidFill>
                <a:latin typeface="方正楷体简体" panose="02000000000000000000" charset="-122"/>
                <a:ea typeface="方正楷体简体" panose="02000000000000000000" charset="-122"/>
                <a:cs typeface="方正楷体简体" panose="02000000000000000000" charset="-122"/>
                <a:sym typeface="+mn-ea"/>
              </a:rPr>
              <a:t> </a:t>
            </a:r>
            <a:r>
              <a:rPr lang="en-US" altLang="zh-CN" sz="1200" b="1" u="sng">
                <a:solidFill>
                  <a:srgbClr val="7030A0"/>
                </a:solidFill>
                <a:latin typeface="方正楷体简体" panose="02000000000000000000" charset="-122"/>
                <a:ea typeface="方正楷体简体" panose="02000000000000000000" charset="-122"/>
              </a:rPr>
              <a:t>  (1)</a:t>
            </a:r>
            <a:r>
              <a:rPr lang="zh-CN" altLang="en-US" sz="1200" b="1" u="sng">
                <a:solidFill>
                  <a:srgbClr val="7030A0"/>
                </a:solidFill>
                <a:latin typeface="方正楷体简体" panose="02000000000000000000" charset="-122"/>
                <a:ea typeface="方正楷体简体" panose="02000000000000000000" charset="-122"/>
              </a:rPr>
              <a:t>我现在调整了 1 分钟图表，以显示价格何时穿过 5 分钟 T1MA 线（即 1 分钟的 T2MA 线）。您现在应该能够看到何时何地进行交易。从伦敦时段到今天美国时段结束，仅使用突出显示的蓝色/粉红色蜡烛至少有 +600 点，双倍交易超过 1200 点，在一天中累积超过150%（随着您的手数全天增加）。</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我会在周末发布这个版本。Xard777</a:t>
            </a:r>
            <a:endParaRPr lang="zh-CN" altLang="en-US" sz="1200" b="1" u="sng">
              <a:solidFill>
                <a:srgbClr val="7030A0"/>
              </a:solidFill>
              <a:latin typeface="方正楷体简体" panose="02000000000000000000" charset="-122"/>
              <a:ea typeface="方正楷体简体" panose="02000000000000000000" charset="-122"/>
            </a:endParaRPr>
          </a:p>
          <a:p>
            <a:r>
              <a:rPr lang="en-US" altLang="zh-CN" sz="1200" b="1" u="sng">
                <a:solidFill>
                  <a:srgbClr val="C00000"/>
                </a:solidFill>
                <a:latin typeface="方正楷体简体" panose="02000000000000000000" charset="-122"/>
                <a:ea typeface="方正楷体简体" panose="02000000000000000000" charset="-122"/>
              </a:rPr>
              <a:t>(2):XARD： 当价格穿过 5 分钟 T1MA 趋势线（或 1 分钟 T2MA 线）时，只需权衡第二个点。我有在交易时进行两次交易的习惯，因此 50 点的移动将导致 100 点的预定。在道琼斯指数上，与每日上涨/下跌相比，50 点的变动是微不足道的，但作为两笔交易，您可以快速复合您的每日交易百分比营业额，然后通过重复的交易日再次翻盘</a:t>
            </a:r>
            <a:endParaRPr lang="en-US" altLang="zh-CN" sz="1200" b="1" u="sng">
              <a:solidFill>
                <a:srgbClr val="C00000"/>
              </a:solidFill>
              <a:latin typeface="方正楷体简体" panose="02000000000000000000" charset="-122"/>
              <a:ea typeface="方正楷体简体" panose="02000000000000000000" charset="-122"/>
            </a:endParaRPr>
          </a:p>
          <a:p>
            <a:r>
              <a:rPr lang="en-US" altLang="zh-CN" sz="1200" b="1" u="sng">
                <a:gradFill>
                  <a:gsLst>
                    <a:gs pos="0">
                      <a:srgbClr val="012D86"/>
                    </a:gs>
                    <a:gs pos="100000">
                      <a:srgbClr val="0E2557"/>
                    </a:gs>
                  </a:gsLst>
                  <a:lin scaled="0"/>
                </a:gradFill>
                <a:latin typeface="方正楷体简体" panose="02000000000000000000" charset="-122"/>
                <a:ea typeface="方正楷体简体" panose="02000000000000000000" charset="-122"/>
              </a:rPr>
              <a:t>(3):这是一项了不起的工作 Xard.. 它在其他时间范围内的工作方式是否相同，或者它只同步 1 分钟和 5 分钟时间范围.. .. 5 分钟和 15 分钟时间范围也会同步吗？</a:t>
            </a:r>
            <a:endParaRPr lang="en-US" altLang="zh-CN" sz="1200" b="1" u="sng">
              <a:gradFill>
                <a:gsLst>
                  <a:gs pos="0">
                    <a:srgbClr val="012D86"/>
                  </a:gs>
                  <a:gs pos="100000">
                    <a:srgbClr val="0E2557"/>
                  </a:gs>
                </a:gsLst>
                <a:lin scaled="0"/>
              </a:gradFill>
              <a:latin typeface="方正楷体简体" panose="02000000000000000000" charset="-122"/>
              <a:ea typeface="方正楷体简体" panose="02000000000000000000" charset="-122"/>
            </a:endParaRPr>
          </a:p>
          <a:p>
            <a:r>
              <a:rPr lang="en-US" altLang="zh-CN" sz="1200" b="1" u="sng">
                <a:gradFill>
                  <a:gsLst>
                    <a:gs pos="0">
                      <a:srgbClr val="012D86"/>
                    </a:gs>
                    <a:gs pos="100000">
                      <a:srgbClr val="0E2557"/>
                    </a:gs>
                  </a:gsLst>
                  <a:lin scaled="0"/>
                </a:gradFill>
                <a:latin typeface="方正楷体简体" panose="02000000000000000000" charset="-122"/>
                <a:ea typeface="方正楷体简体" panose="02000000000000000000" charset="-122"/>
              </a:rPr>
              <a:t>XARD：我想我可以调整 15 分钟和 30 分钟的 TF 以匹配，但是，您在 1 分钟/5 分钟级别获得更多的 2nd Dot 机会。</a:t>
            </a:r>
            <a:endParaRPr lang="en-US" altLang="zh-CN" sz="1200" b="1" u="sng">
              <a:gradFill>
                <a:gsLst>
                  <a:gs pos="0">
                    <a:srgbClr val="012D86"/>
                  </a:gs>
                  <a:gs pos="100000">
                    <a:srgbClr val="0E2557"/>
                  </a:gs>
                </a:gsLst>
                <a:lin scaled="0"/>
              </a:gradFill>
              <a:latin typeface="方正楷体简体" panose="02000000000000000000" charset="-122"/>
              <a:ea typeface="方正楷体简体" panose="02000000000000000000" charset="-122"/>
            </a:endParaRPr>
          </a:p>
          <a:p>
            <a:endParaRPr lang="en-US" altLang="zh-CN" sz="1200" b="1" u="sng">
              <a:gradFill>
                <a:gsLst>
                  <a:gs pos="0">
                    <a:srgbClr val="012D86"/>
                  </a:gs>
                  <a:gs pos="100000">
                    <a:srgbClr val="0E2557"/>
                  </a:gs>
                </a:gsLst>
                <a:lin scaled="0"/>
              </a:gradFill>
              <a:latin typeface="方正楷体简体" panose="02000000000000000000" charset="-122"/>
              <a:ea typeface="方正楷体简体" panose="02000000000000000000" charset="-122"/>
            </a:endParaRPr>
          </a:p>
        </p:txBody>
      </p:sp>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17"/>
          <p:cNvPicPr>
            <a:picLocks noChangeAspect="1"/>
          </p:cNvPicPr>
          <p:nvPr/>
        </p:nvPicPr>
        <p:blipFill>
          <a:blip r:embed="rId1"/>
          <a:stretch>
            <a:fillRect/>
          </a:stretch>
        </p:blipFill>
        <p:spPr>
          <a:xfrm>
            <a:off x="0" y="0"/>
            <a:ext cx="12192000" cy="2228850"/>
          </a:xfrm>
          <a:prstGeom prst="rect">
            <a:avLst/>
          </a:prstGeom>
        </p:spPr>
      </p:pic>
      <p:pic>
        <p:nvPicPr>
          <p:cNvPr id="4" name="图片 3" descr="17_译图"/>
          <p:cNvPicPr>
            <a:picLocks noChangeAspect="1"/>
          </p:cNvPicPr>
          <p:nvPr/>
        </p:nvPicPr>
        <p:blipFill>
          <a:blip r:embed="rId2"/>
          <a:stretch>
            <a:fillRect/>
          </a:stretch>
        </p:blipFill>
        <p:spPr>
          <a:xfrm>
            <a:off x="0" y="2228850"/>
            <a:ext cx="12192000" cy="2228850"/>
          </a:xfrm>
          <a:prstGeom prst="rect">
            <a:avLst/>
          </a:prstGeom>
        </p:spPr>
      </p:pic>
      <p:sp>
        <p:nvSpPr>
          <p:cNvPr id="5" name="文本框 4"/>
          <p:cNvSpPr txBox="1"/>
          <p:nvPr/>
        </p:nvSpPr>
        <p:spPr>
          <a:xfrm>
            <a:off x="114300" y="4616450"/>
            <a:ext cx="12006580" cy="1445260"/>
          </a:xfrm>
          <a:prstGeom prst="rect">
            <a:avLst/>
          </a:prstGeom>
          <a:noFill/>
        </p:spPr>
        <p:txBody>
          <a:bodyPr wrap="square" rtlCol="0">
            <a:spAutoFit/>
          </a:bodyPr>
          <a:p>
            <a:pPr algn="l"/>
            <a:r>
              <a:rPr lang="en-US" altLang="zh-CN" sz="1600" b="1" u="sng">
                <a:solidFill>
                  <a:srgbClr val="002060"/>
                </a:solidFill>
                <a:latin typeface="方正楷体简体" panose="02000000000000000000" charset="-122"/>
                <a:ea typeface="方正楷体简体" panose="02000000000000000000" charset="-122"/>
                <a:sym typeface="+mn-ea"/>
              </a:rPr>
              <a:t>P1123=</a:t>
            </a:r>
            <a:r>
              <a:rPr lang="en-US" altLang="zh-CN" sz="1600" b="1" u="sng">
                <a:solidFill>
                  <a:srgbClr val="C00000"/>
                </a:solidFill>
                <a:latin typeface="方正楷体简体" panose="02000000000000000000" charset="-122"/>
                <a:ea typeface="方正楷体简体" panose="02000000000000000000" charset="-122"/>
                <a:cs typeface="方正楷体简体" panose="02000000000000000000" charset="-122"/>
              </a:rPr>
              <a:t> </a:t>
            </a:r>
            <a:r>
              <a:rPr lang="en-US" altLang="zh-CN" sz="1200" b="1" u="sng">
                <a:solidFill>
                  <a:srgbClr val="C00000"/>
                </a:solidFill>
                <a:latin typeface="方正楷体简体" panose="02000000000000000000" charset="-122"/>
                <a:ea typeface="方正楷体简体" panose="02000000000000000000" charset="-122"/>
                <a:cs typeface="方正楷体简体" panose="02000000000000000000" charset="-122"/>
              </a:rPr>
              <a:t>  (1)</a:t>
            </a:r>
            <a:r>
              <a:rPr lang="zh-CN" altLang="en-US" sz="1200" b="1" u="sng">
                <a:solidFill>
                  <a:srgbClr val="C00000"/>
                </a:solidFill>
                <a:latin typeface="方正楷体简体" panose="02000000000000000000" charset="-122"/>
                <a:ea typeface="方正楷体简体" panose="02000000000000000000" charset="-122"/>
                <a:cs typeface="方正楷体简体" panose="02000000000000000000" charset="-122"/>
              </a:rPr>
              <a:t>好的，希望这在日内更容易掌握和交易。我已经更改了大信号灯的颜色，以便它们与未来交易的蜡烛颜色相匹配（当价格穿过趋势线时）。我会在周末发布这个版本Xard777</a:t>
            </a:r>
            <a:endParaRPr lang="zh-CN" altLang="en-US" sz="1200" b="1" u="sng">
              <a:solidFill>
                <a:srgbClr val="C0000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rPr>
              <a:t>(2):我今天在 M1 上进行了第二次点交易，目标价设定为 50 点，但价格跌至 41 点并反转至我的 BE SL...US30 在纽约时段波动更多...有时我认为天气或不只是关注在纽约会议上。</a:t>
            </a:r>
            <a:endPar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r>
              <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rPr>
              <a:t>XARD： 由于我居住在英国，因此在伦敦交易时段进行交易对我来说是有意义的。有时交易速度很慢，感觉就像拔牙一样，但有时我可以达到我的每日目标，不需要在美国时段进行交易，我可以收工然后去做其他事情。</a:t>
            </a:r>
            <a:endPar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endPar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a:p>
            <a:pPr algn="l"/>
            <a:endParaRPr lang="en-US" altLang="zh-CN" sz="1200" b="1" u="sng">
              <a:solidFill>
                <a:srgbClr val="7030A0"/>
              </a:solidFill>
              <a:latin typeface="方正楷体简体" panose="02000000000000000000" charset="-122"/>
              <a:ea typeface="方正楷体简体" panose="02000000000000000000" charset="-122"/>
              <a:cs typeface="方正楷体简体" panose="02000000000000000000" charset="-122"/>
            </a:endParaRPr>
          </a:p>
        </p:txBody>
      </p:sp>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18"/>
          <p:cNvPicPr>
            <a:picLocks noChangeAspect="1"/>
          </p:cNvPicPr>
          <p:nvPr/>
        </p:nvPicPr>
        <p:blipFill>
          <a:blip r:embed="rId1"/>
          <a:stretch>
            <a:fillRect/>
          </a:stretch>
        </p:blipFill>
        <p:spPr>
          <a:xfrm>
            <a:off x="0" y="0"/>
            <a:ext cx="12192000" cy="4354195"/>
          </a:xfrm>
          <a:prstGeom prst="rect">
            <a:avLst/>
          </a:prstGeom>
        </p:spPr>
      </p:pic>
      <p:sp>
        <p:nvSpPr>
          <p:cNvPr id="3" name="文本框 2"/>
          <p:cNvSpPr txBox="1"/>
          <p:nvPr/>
        </p:nvSpPr>
        <p:spPr>
          <a:xfrm>
            <a:off x="0" y="4422140"/>
            <a:ext cx="12125325" cy="1445260"/>
          </a:xfrm>
          <a:prstGeom prst="rect">
            <a:avLst/>
          </a:prstGeom>
          <a:noFill/>
        </p:spPr>
        <p:txBody>
          <a:bodyPr wrap="square" rtlCol="0">
            <a:spAutoFit/>
          </a:bodyPr>
          <a:p>
            <a:pPr algn="l"/>
            <a:r>
              <a:rPr lang="en-US" altLang="zh-CN" sz="1600" b="1" u="sng">
                <a:solidFill>
                  <a:srgbClr val="7030A0"/>
                </a:solidFill>
                <a:latin typeface="方正楷体简体" panose="02000000000000000000" charset="-122"/>
                <a:ea typeface="方正楷体简体" panose="02000000000000000000" charset="-122"/>
              </a:rPr>
              <a:t> </a:t>
            </a:r>
            <a:r>
              <a:rPr lang="en-US" altLang="zh-CN" sz="1600" b="1" u="sng">
                <a:solidFill>
                  <a:srgbClr val="002060"/>
                </a:solidFill>
                <a:latin typeface="方正楷体简体" panose="02000000000000000000" charset="-122"/>
                <a:ea typeface="方正楷体简体" panose="02000000000000000000" charset="-122"/>
                <a:sym typeface="+mn-ea"/>
              </a:rPr>
              <a:t>P1124=</a:t>
            </a:r>
            <a:r>
              <a:rPr lang="en-US" altLang="zh-CN" sz="1600" b="1" u="sng">
                <a:solidFill>
                  <a:srgbClr val="7030A0"/>
                </a:solidFill>
                <a:latin typeface="方正楷体简体" panose="02000000000000000000" charset="-122"/>
                <a:ea typeface="方正楷体简体" panose="02000000000000000000" charset="-122"/>
              </a:rPr>
              <a:t>  </a:t>
            </a:r>
            <a:r>
              <a:rPr lang="en-US" altLang="zh-CN" sz="1200" b="1" u="sng">
                <a:solidFill>
                  <a:srgbClr val="7030A0"/>
                </a:solidFill>
                <a:latin typeface="方正楷体简体" panose="02000000000000000000" charset="-122"/>
                <a:ea typeface="方正楷体简体" panose="02000000000000000000" charset="-122"/>
              </a:rPr>
              <a:t> </a:t>
            </a:r>
            <a:r>
              <a:rPr lang="zh-CN" altLang="en-US" sz="1200" b="1" u="sng">
                <a:solidFill>
                  <a:srgbClr val="7030A0"/>
                </a:solidFill>
                <a:latin typeface="方正楷体简体" panose="02000000000000000000" charset="-122"/>
                <a:ea typeface="方正楷体简体" panose="02000000000000000000" charset="-122"/>
              </a:rPr>
              <a:t>好的，今天完成了</a:t>
            </a:r>
            <a:endParaRPr lang="zh-CN" altLang="en-US" sz="1200" b="1" u="sng">
              <a:solidFill>
                <a:srgbClr val="7030A0"/>
              </a:solidFill>
              <a:latin typeface="方正楷体简体" panose="02000000000000000000" charset="-122"/>
              <a:ea typeface="方正楷体简体" panose="02000000000000000000" charset="-122"/>
            </a:endParaRPr>
          </a:p>
          <a:p>
            <a:pPr algn="l"/>
            <a:r>
              <a:rPr lang="zh-CN" altLang="en-US" sz="1200" b="1" u="sng">
                <a:solidFill>
                  <a:srgbClr val="7030A0"/>
                </a:solidFill>
                <a:latin typeface="方正楷体简体" panose="02000000000000000000" charset="-122"/>
                <a:ea typeface="方正楷体简体" panose="02000000000000000000" charset="-122"/>
              </a:rPr>
              <a:t>RE；我的最后一笔交易价格在 M30 和 M5 上看到的 T2MA（EMA 144）线向下交叉，然后在 1 分钟内小幅上涨，我就像我有一些那样，只是通过双倍买入交易（如你做:-) 和 +255Pip$ 之后，其余的就是他们所说的历史。它可能会进一步上升，但不会贪婪，因为我已经达到了今天的目标。您可以从随附的图表中看到，1 分钟图表现在模拟了 5 分钟 T1MA 和 T2MA 线。我会将设置重命名为 XU v39 并在周六发布。我将附上我更新后的电子表格的副本，其中包括明年 2 月、3 月和 4 月的工作表。我将不再显示我的电子表格数据，因为有些人只会感到不安并且不了解复利的真正力量，即使我日复一日地做同样的事情（手数自动调整某人赚得越多 Pip$ ）。也就是说，我会给每个人自己钓鱼的工具。</a:t>
            </a:r>
            <a:endParaRPr lang="zh-CN" altLang="en-US" sz="1200" b="1" u="sng">
              <a:solidFill>
                <a:srgbClr val="7030A0"/>
              </a:solidFill>
              <a:latin typeface="方正楷体简体" panose="02000000000000000000" charset="-122"/>
              <a:ea typeface="方正楷体简体" panose="02000000000000000000" charset="-122"/>
            </a:endParaRPr>
          </a:p>
          <a:p>
            <a:pPr algn="l"/>
            <a:r>
              <a:rPr lang="zh-CN" altLang="en-US" sz="1200" b="1" u="sng">
                <a:solidFill>
                  <a:srgbClr val="7030A0"/>
                </a:solidFill>
                <a:latin typeface="方正楷体简体" panose="02000000000000000000" charset="-122"/>
                <a:ea typeface="方正楷体简体" panose="02000000000000000000" charset="-122"/>
              </a:rPr>
              <a:t>祝大家周末愉快。Xard777</a:t>
            </a:r>
            <a:endParaRPr lang="zh-CN" altLang="en-US" sz="1200" b="1" u="sng">
              <a:solidFill>
                <a:srgbClr val="7030A0"/>
              </a:solidFill>
              <a:latin typeface="方正楷体简体" panose="02000000000000000000" charset="-122"/>
              <a:ea typeface="方正楷体简体" panose="02000000000000000000" charset="-122"/>
            </a:endParaRPr>
          </a:p>
          <a:p>
            <a:pPr algn="l"/>
            <a:endParaRPr lang="zh-CN" altLang="en-US" sz="1200" b="1" u="sng">
              <a:solidFill>
                <a:srgbClr val="7030A0"/>
              </a:solidFill>
              <a:latin typeface="方正楷体简体" panose="02000000000000000000" charset="-122"/>
              <a:ea typeface="方正楷体简体" panose="02000000000000000000" charset="-122"/>
            </a:endParaRPr>
          </a:p>
        </p:txBody>
      </p:sp>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19"/>
          <p:cNvPicPr>
            <a:picLocks noChangeAspect="1"/>
          </p:cNvPicPr>
          <p:nvPr/>
        </p:nvPicPr>
        <p:blipFill>
          <a:blip r:embed="rId1"/>
          <a:stretch>
            <a:fillRect/>
          </a:stretch>
        </p:blipFill>
        <p:spPr>
          <a:xfrm>
            <a:off x="0" y="0"/>
            <a:ext cx="6951345" cy="4933950"/>
          </a:xfrm>
          <a:prstGeom prst="rect">
            <a:avLst/>
          </a:prstGeom>
        </p:spPr>
      </p:pic>
      <p:pic>
        <p:nvPicPr>
          <p:cNvPr id="3" name="图片 2" descr="19_译图"/>
          <p:cNvPicPr>
            <a:picLocks noChangeAspect="1"/>
          </p:cNvPicPr>
          <p:nvPr/>
        </p:nvPicPr>
        <p:blipFill>
          <a:blip r:embed="rId2"/>
          <a:stretch>
            <a:fillRect/>
          </a:stretch>
        </p:blipFill>
        <p:spPr>
          <a:xfrm>
            <a:off x="7018020" y="0"/>
            <a:ext cx="5116830" cy="4933950"/>
          </a:xfrm>
          <a:prstGeom prst="rect">
            <a:avLst/>
          </a:prstGeom>
        </p:spPr>
      </p:pic>
      <p:sp>
        <p:nvSpPr>
          <p:cNvPr id="5" name="文本框 4"/>
          <p:cNvSpPr txBox="1"/>
          <p:nvPr/>
        </p:nvSpPr>
        <p:spPr>
          <a:xfrm>
            <a:off x="161925" y="5076825"/>
            <a:ext cx="11869420" cy="737235"/>
          </a:xfrm>
          <a:prstGeom prst="rect">
            <a:avLst/>
          </a:prstGeom>
          <a:noFill/>
        </p:spPr>
        <p:txBody>
          <a:bodyPr wrap="square" rtlCol="0">
            <a:spAutoFit/>
          </a:bodyPr>
          <a:p>
            <a:r>
              <a:rPr lang="en-US" altLang="zh-CN" sz="1400" b="1" u="sng">
                <a:solidFill>
                  <a:srgbClr val="002060"/>
                </a:solidFill>
                <a:latin typeface="方正楷体简体" panose="02000000000000000000" charset="-122"/>
                <a:ea typeface="方正楷体简体" panose="02000000000000000000" charset="-122"/>
                <a:sym typeface="+mn-ea"/>
              </a:rPr>
              <a:t>P1125=</a:t>
            </a:r>
            <a:r>
              <a:rPr lang="en-US" altLang="zh-CN" sz="1400" b="1" u="sng">
                <a:solidFill>
                  <a:srgbClr val="7030A0"/>
                </a:solidFill>
                <a:latin typeface="方正楷体简体" panose="02000000000000000000" charset="-122"/>
                <a:ea typeface="方正楷体简体" panose="02000000000000000000" charset="-122"/>
              </a:rPr>
              <a:t>   (1)</a:t>
            </a:r>
            <a:r>
              <a:rPr lang="zh-CN" altLang="en-US" sz="1400" b="1" u="sng">
                <a:solidFill>
                  <a:srgbClr val="7030A0"/>
                </a:solidFill>
                <a:latin typeface="方正楷体简体" panose="02000000000000000000" charset="-122"/>
                <a:ea typeface="方正楷体简体" panose="02000000000000000000" charset="-122"/>
              </a:rPr>
              <a:t>我还是不明白你为什么在这种情况下买 M1？你能解释一下吗？谢谢</a:t>
            </a:r>
            <a:endParaRPr lang="zh-CN" altLang="en-US" sz="1400" b="1" u="sng">
              <a:solidFill>
                <a:srgbClr val="7030A0"/>
              </a:solidFill>
              <a:latin typeface="方正楷体简体" panose="02000000000000000000" charset="-122"/>
              <a:ea typeface="方正楷体简体" panose="02000000000000000000" charset="-122"/>
            </a:endParaRPr>
          </a:p>
          <a:p>
            <a:r>
              <a:rPr lang="zh-CN" altLang="en-US" sz="1400" b="1" u="sng">
                <a:solidFill>
                  <a:srgbClr val="7030A0"/>
                </a:solidFill>
                <a:latin typeface="方正楷体简体" panose="02000000000000000000" charset="-122"/>
                <a:ea typeface="方正楷体简体" panose="02000000000000000000" charset="-122"/>
              </a:rPr>
              <a:t>见 enc 图表...Xard777</a:t>
            </a:r>
            <a:endParaRPr lang="zh-CN" altLang="en-US" sz="1400" b="1" u="sng">
              <a:solidFill>
                <a:srgbClr val="7030A0"/>
              </a:solidFill>
              <a:latin typeface="方正楷体简体" panose="02000000000000000000" charset="-122"/>
              <a:ea typeface="方正楷体简体" panose="02000000000000000000" charset="-122"/>
            </a:endParaRPr>
          </a:p>
          <a:p>
            <a:endParaRPr lang="zh-CN" altLang="en-US" sz="1400" b="1" u="sng">
              <a:solidFill>
                <a:srgbClr val="7030A0"/>
              </a:solidFill>
              <a:latin typeface="方正楷体简体" panose="02000000000000000000" charset="-122"/>
              <a:ea typeface="方正楷体简体" panose="02000000000000000000" charset="-122"/>
            </a:endParaRPr>
          </a:p>
        </p:txBody>
      </p:sp>
      <p:sp>
        <p:nvSpPr>
          <p:cNvPr id="6" name="日期占位符 5"/>
          <p:cNvSpPr>
            <a:spLocks noGrp="1"/>
          </p:cNvSpPr>
          <p:nvPr>
            <p:ph type="dt" sz="half" idx="10"/>
          </p:nvPr>
        </p:nvSpPr>
        <p:spPr/>
        <p:txBody>
          <a:bodyPr/>
          <a:p>
            <a:fld id="{D997B5FA-0921-464F-AAE1-844C04324D75}" type="datetime1">
              <a:rPr lang="zh-CN" altLang="en-US" smtClean="0"/>
            </a:fld>
            <a:endParaRPr lang="zh-CN" altLang="en-US"/>
          </a:p>
        </p:txBody>
      </p:sp>
      <p:sp>
        <p:nvSpPr>
          <p:cNvPr id="7" name="灯片编号占位符 6"/>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20"/>
          <p:cNvPicPr>
            <a:picLocks noChangeAspect="1"/>
          </p:cNvPicPr>
          <p:nvPr/>
        </p:nvPicPr>
        <p:blipFill>
          <a:blip r:embed="rId1"/>
          <a:stretch>
            <a:fillRect/>
          </a:stretch>
        </p:blipFill>
        <p:spPr>
          <a:xfrm>
            <a:off x="0" y="0"/>
            <a:ext cx="12192000" cy="2252980"/>
          </a:xfrm>
          <a:prstGeom prst="rect">
            <a:avLst/>
          </a:prstGeom>
        </p:spPr>
      </p:pic>
      <p:pic>
        <p:nvPicPr>
          <p:cNvPr id="3" name="图片 2" descr="20_译图"/>
          <p:cNvPicPr>
            <a:picLocks noChangeAspect="1"/>
          </p:cNvPicPr>
          <p:nvPr/>
        </p:nvPicPr>
        <p:blipFill>
          <a:blip r:embed="rId2"/>
          <a:stretch>
            <a:fillRect/>
          </a:stretch>
        </p:blipFill>
        <p:spPr>
          <a:xfrm>
            <a:off x="0" y="2252345"/>
            <a:ext cx="12192000" cy="2392045"/>
          </a:xfrm>
          <a:prstGeom prst="rect">
            <a:avLst/>
          </a:prstGeom>
        </p:spPr>
      </p:pic>
      <p:sp>
        <p:nvSpPr>
          <p:cNvPr id="4" name="文本框 3"/>
          <p:cNvSpPr txBox="1"/>
          <p:nvPr/>
        </p:nvSpPr>
        <p:spPr>
          <a:xfrm>
            <a:off x="0" y="4716145"/>
            <a:ext cx="12192000" cy="1568450"/>
          </a:xfrm>
          <a:prstGeom prst="rect">
            <a:avLst/>
          </a:prstGeom>
          <a:noFill/>
        </p:spPr>
        <p:txBody>
          <a:bodyPr wrap="square" rtlCol="0">
            <a:spAutoFit/>
          </a:bodyPr>
          <a:p>
            <a:r>
              <a:rPr lang="en-US" altLang="zh-CN" sz="1200" b="1" u="sng">
                <a:solidFill>
                  <a:srgbClr val="002060"/>
                </a:solidFill>
                <a:latin typeface="方正楷体简体" panose="02000000000000000000" charset="-122"/>
                <a:ea typeface="方正楷体简体" panose="02000000000000000000" charset="-122"/>
                <a:sym typeface="+mn-ea"/>
              </a:rPr>
              <a:t>P1125=</a:t>
            </a:r>
            <a:r>
              <a:rPr lang="en-US" altLang="zh-CN" sz="1200" b="1" u="sng">
                <a:solidFill>
                  <a:srgbClr val="7030A0"/>
                </a:solidFill>
                <a:latin typeface="方正楷体简体" panose="02000000000000000000" charset="-122"/>
                <a:ea typeface="方正楷体简体" panose="02000000000000000000" charset="-122"/>
              </a:rPr>
              <a:t>(1)</a:t>
            </a:r>
            <a:r>
              <a:rPr lang="zh-CN" altLang="en-US" sz="1200" b="1" u="sng">
                <a:solidFill>
                  <a:srgbClr val="7030A0"/>
                </a:solidFill>
                <a:latin typeface="方正楷体简体" panose="02000000000000000000" charset="-122"/>
                <a:ea typeface="方正楷体简体" panose="02000000000000000000" charset="-122"/>
              </a:rPr>
              <a:t>一个问题 Xard .. 有了这个新系统，在进行交易之前是否还需要分屏并观看其他时间框架，或者系统可以自给自足地获取所有信息以进行成功的交易......</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祝您周末愉快。..</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XARD： 不，您可以轻松地仅在一个屏幕上进行权衡，但最好在较高的 TF 处快速达到峰值（例如在交易时段开始时），这样您才能在开始之前考虑到更大的图景贸易。</a:t>
            </a:r>
            <a:endParaRPr lang="zh-CN" altLang="en-US" sz="1200" b="1" u="sng">
              <a:solidFill>
                <a:srgbClr val="7030A0"/>
              </a:solidFill>
              <a:latin typeface="方正楷体简体" panose="02000000000000000000" charset="-122"/>
              <a:ea typeface="方正楷体简体" panose="02000000000000000000" charset="-122"/>
            </a:endParaRPr>
          </a:p>
          <a:p>
            <a:r>
              <a:rPr lang="en-US" altLang="zh-CN" sz="1200" b="1" u="sng">
                <a:solidFill>
                  <a:srgbClr val="7030A0"/>
                </a:solidFill>
                <a:latin typeface="方正楷体简体" panose="02000000000000000000" charset="-122"/>
                <a:ea typeface="方正楷体简体" panose="02000000000000000000" charset="-122"/>
              </a:rPr>
              <a:t>(2)</a:t>
            </a:r>
            <a:r>
              <a:rPr lang="zh-CN" altLang="en-US" sz="1200" b="1" u="sng">
                <a:solidFill>
                  <a:srgbClr val="7030A0"/>
                </a:solidFill>
                <a:latin typeface="方正楷体简体" panose="02000000000000000000" charset="-122"/>
                <a:ea typeface="方正楷体简体" panose="02000000000000000000" charset="-122"/>
              </a:rPr>
              <a:t>xard777写道: ↑2022 年 9 月 9 日星期五晚上 10:17</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我将不再显示我的电子表格数据，因为有些人只会感到不安并且不了解复利的真正力量，即使我日复一日地做同样的事情（手数自动调整某人赚得越多 Pip$ ).[/i]就是说，我会给每个人自己钓鱼的工具。祝大家周末愉快。Xard777</a:t>
            </a:r>
            <a:endParaRPr lang="zh-CN" altLang="en-US" sz="1200" b="1" u="sng">
              <a:solidFill>
                <a:srgbClr val="7030A0"/>
              </a:solidFill>
              <a:latin typeface="方正楷体简体" panose="02000000000000000000" charset="-122"/>
              <a:ea typeface="方正楷体简体" panose="02000000000000000000" charset="-122"/>
            </a:endParaRPr>
          </a:p>
          <a:p>
            <a:r>
              <a:rPr lang="zh-CN" altLang="en-US" sz="1200" b="1" u="sng">
                <a:solidFill>
                  <a:srgbClr val="7030A0"/>
                </a:solidFill>
                <a:latin typeface="方正楷体简体" panose="02000000000000000000" charset="-122"/>
                <a:ea typeface="方正楷体简体" panose="02000000000000000000" charset="-122"/>
              </a:rPr>
              <a:t>你不可能一直取悦所有人，钱就在那里。“任何人都可以学习任何他想学习的东西，但除了那些想学习的人之外，没有人可以教。”亨利·福特</a:t>
            </a:r>
            <a:endParaRPr lang="zh-CN" altLang="en-US" sz="1200" b="1" u="sng">
              <a:solidFill>
                <a:srgbClr val="7030A0"/>
              </a:solidFill>
              <a:latin typeface="方正楷体简体" panose="02000000000000000000" charset="-122"/>
              <a:ea typeface="方正楷体简体" panose="02000000000000000000" charset="-122"/>
            </a:endParaRPr>
          </a:p>
          <a:p>
            <a:endParaRPr lang="zh-CN" altLang="en-US" sz="1200" b="1" u="sng">
              <a:solidFill>
                <a:srgbClr val="7030A0"/>
              </a:solidFill>
              <a:latin typeface="方正楷体简体" panose="02000000000000000000" charset="-122"/>
              <a:ea typeface="方正楷体简体" panose="02000000000000000000" charset="-122"/>
            </a:endParaRPr>
          </a:p>
        </p:txBody>
      </p:sp>
      <p:sp>
        <p:nvSpPr>
          <p:cNvPr id="5" name="日期占位符 4"/>
          <p:cNvSpPr>
            <a:spLocks noGrp="1"/>
          </p:cNvSpPr>
          <p:nvPr>
            <p:ph type="dt" sz="half" idx="10"/>
          </p:nvPr>
        </p:nvSpPr>
        <p:spPr/>
        <p:txBody>
          <a:bodyPr/>
          <a:p>
            <a:fld id="{D997B5FA-0921-464F-AAE1-844C04324D75}" type="datetime1">
              <a:rPr lang="zh-CN" altLang="en-US" smtClean="0"/>
            </a:fld>
            <a:endParaRPr lang="zh-CN" altLang="en-US"/>
          </a:p>
        </p:txBody>
      </p:sp>
      <p:sp>
        <p:nvSpPr>
          <p:cNvPr id="6" name="灯片编号占位符 5"/>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XU v39-Setup"/>
          <p:cNvPicPr>
            <a:picLocks noChangeAspect="1"/>
          </p:cNvPicPr>
          <p:nvPr/>
        </p:nvPicPr>
        <p:blipFill>
          <a:blip r:embed="rId1"/>
          <a:stretch>
            <a:fillRect/>
          </a:stretch>
        </p:blipFill>
        <p:spPr>
          <a:xfrm>
            <a:off x="0" y="0"/>
            <a:ext cx="12192000" cy="2960370"/>
          </a:xfrm>
          <a:prstGeom prst="rect">
            <a:avLst/>
          </a:prstGeom>
        </p:spPr>
      </p:pic>
      <p:pic>
        <p:nvPicPr>
          <p:cNvPr id="3" name="图片 2" descr="XU v39-Setup_译图"/>
          <p:cNvPicPr>
            <a:picLocks noChangeAspect="1"/>
          </p:cNvPicPr>
          <p:nvPr/>
        </p:nvPicPr>
        <p:blipFill>
          <a:blip r:embed="rId2"/>
          <a:stretch>
            <a:fillRect/>
          </a:stretch>
        </p:blipFill>
        <p:spPr>
          <a:xfrm>
            <a:off x="0" y="2960370"/>
            <a:ext cx="12192000" cy="2644775"/>
          </a:xfrm>
          <a:prstGeom prst="rect">
            <a:avLst/>
          </a:prstGeom>
        </p:spPr>
      </p:pic>
      <p:sp>
        <p:nvSpPr>
          <p:cNvPr id="4" name="文本框 3"/>
          <p:cNvSpPr txBox="1"/>
          <p:nvPr/>
        </p:nvSpPr>
        <p:spPr>
          <a:xfrm>
            <a:off x="-635" y="5605145"/>
            <a:ext cx="12192000" cy="1198880"/>
          </a:xfrm>
          <a:prstGeom prst="rect">
            <a:avLst/>
          </a:prstGeom>
          <a:noFill/>
        </p:spPr>
        <p:txBody>
          <a:bodyPr wrap="square" rtlCol="0">
            <a:spAutoFit/>
          </a:bodyPr>
          <a:p>
            <a:r>
              <a:rPr lang="en-US" altLang="zh-CN" sz="1200" b="1" u="sng">
                <a:solidFill>
                  <a:srgbClr val="002060"/>
                </a:solidFill>
                <a:latin typeface="方正楷体简体" panose="02000000000000000000" charset="-122"/>
                <a:ea typeface="方正楷体简体" panose="02000000000000000000" charset="-122"/>
              </a:rPr>
              <a:t>P1125=</a:t>
            </a:r>
            <a:r>
              <a:rPr lang="en-US" altLang="zh-CN" sz="1000" b="1" u="sng">
                <a:solidFill>
                  <a:srgbClr val="7030A0"/>
                </a:solidFill>
                <a:latin typeface="方正楷体简体" panose="02000000000000000000" charset="-122"/>
                <a:ea typeface="方正楷体简体" panose="02000000000000000000" charset="-122"/>
              </a:rPr>
              <a:t>(1)</a:t>
            </a:r>
            <a:r>
              <a:rPr lang="zh-CN" altLang="en-US" sz="1000" b="1" u="sng">
                <a:solidFill>
                  <a:srgbClr val="7030A0"/>
                </a:solidFill>
                <a:latin typeface="方正楷体简体" panose="02000000000000000000" charset="-122"/>
                <a:ea typeface="方正楷体简体" panose="02000000000000000000" charset="-122"/>
              </a:rPr>
              <a:t>更新 XU v39-Setup这个版本应该更容易交易。它是为指数设计的，但应该适用于货币和商品。我添加了最新版本的“复利的艺术”电子表格，现在包括 2 月、3 月和 4 月交易月份的表格。享受！Xard777</a:t>
            </a:r>
            <a:endParaRPr lang="zh-CN" altLang="en-US" sz="1000" b="1" u="sng">
              <a:solidFill>
                <a:srgbClr val="7030A0"/>
              </a:solidFill>
              <a:latin typeface="方正楷体简体" panose="02000000000000000000" charset="-122"/>
              <a:ea typeface="方正楷体简体" panose="02000000000000000000" charset="-122"/>
            </a:endParaRPr>
          </a:p>
          <a:p>
            <a:r>
              <a:rPr lang="en-US" altLang="zh-CN" sz="1000" b="1" u="sng">
                <a:solidFill>
                  <a:srgbClr val="002060"/>
                </a:solidFill>
                <a:latin typeface="方正楷体简体" panose="02000000000000000000" charset="-122"/>
                <a:ea typeface="方正楷体简体" panose="02000000000000000000" charset="-122"/>
              </a:rPr>
              <a:t>(2):一个问题.. 您还可以在哪里同步 15 分钟和 30 分钟 .. .. ？非常感谢 Xard..</a:t>
            </a:r>
            <a:endParaRPr lang="en-US" altLang="zh-CN" sz="1000" b="1" u="sng">
              <a:solidFill>
                <a:srgbClr val="002060"/>
              </a:solidFill>
              <a:latin typeface="方正楷体简体" panose="02000000000000000000" charset="-122"/>
              <a:ea typeface="方正楷体简体" panose="02000000000000000000" charset="-122"/>
            </a:endParaRPr>
          </a:p>
          <a:p>
            <a:r>
              <a:rPr lang="en-US" altLang="zh-CN" sz="1000" b="1" u="sng">
                <a:solidFill>
                  <a:srgbClr val="002060"/>
                </a:solidFill>
                <a:latin typeface="方正楷体简体" panose="02000000000000000000" charset="-122"/>
                <a:ea typeface="方正楷体简体" panose="02000000000000000000" charset="-122"/>
              </a:rPr>
              <a:t>XARD：不，我想在星期六的截止日期前完成我所做的事情。稍后我可以查看其他 TF。</a:t>
            </a:r>
            <a:endParaRPr lang="en-US" altLang="zh-CN" sz="1000" b="1" u="sng">
              <a:solidFill>
                <a:srgbClr val="002060"/>
              </a:solidFill>
              <a:latin typeface="方正楷体简体" panose="02000000000000000000" charset="-122"/>
              <a:ea typeface="方正楷体简体" panose="02000000000000000000" charset="-122"/>
            </a:endParaRPr>
          </a:p>
          <a:p>
            <a:r>
              <a:rPr lang="en-US" altLang="zh-CN" sz="1000" b="1" u="sng">
                <a:solidFill>
                  <a:srgbClr val="002060"/>
                </a:solidFill>
                <a:latin typeface="方正楷体简体" panose="02000000000000000000" charset="-122"/>
                <a:ea typeface="方正楷体简体" panose="02000000000000000000" charset="-122"/>
              </a:rPr>
              <a:t>作为一个经验法则......</a:t>
            </a:r>
            <a:endParaRPr lang="en-US" altLang="zh-CN" sz="1000" b="1" u="sng">
              <a:solidFill>
                <a:srgbClr val="002060"/>
              </a:solidFill>
              <a:latin typeface="方正楷体简体" panose="02000000000000000000" charset="-122"/>
              <a:ea typeface="方正楷体简体" panose="02000000000000000000" charset="-122"/>
            </a:endParaRPr>
          </a:p>
          <a:p>
            <a:r>
              <a:rPr lang="en-US" altLang="zh-CN" sz="1000" b="1" u="sng">
                <a:solidFill>
                  <a:srgbClr val="002060"/>
                </a:solidFill>
                <a:latin typeface="方正楷体简体" panose="02000000000000000000" charset="-122"/>
                <a:ea typeface="方正楷体简体" panose="02000000000000000000" charset="-122"/>
              </a:rPr>
              <a:t>当价格高于 T1MA 线和每日开盘线上方时，请查看买入。</a:t>
            </a:r>
            <a:endParaRPr lang="en-US" altLang="zh-CN" sz="1000" b="1" u="sng">
              <a:solidFill>
                <a:srgbClr val="002060"/>
              </a:solidFill>
              <a:latin typeface="方正楷体简体" panose="02000000000000000000" charset="-122"/>
              <a:ea typeface="方正楷体简体" panose="02000000000000000000" charset="-122"/>
            </a:endParaRPr>
          </a:p>
          <a:p>
            <a:r>
              <a:rPr lang="en-US" altLang="zh-CN" sz="1000" b="1" u="sng">
                <a:solidFill>
                  <a:srgbClr val="002060"/>
                </a:solidFill>
                <a:latin typeface="方正楷体简体" panose="02000000000000000000" charset="-122"/>
                <a:ea typeface="方正楷体简体" panose="02000000000000000000" charset="-122"/>
              </a:rPr>
              <a:t>当价格低于 T1MA 线并低于每日开盘线时，请查看卖出。</a:t>
            </a:r>
            <a:endParaRPr lang="en-US" altLang="zh-CN" sz="1000" b="1" u="sng">
              <a:solidFill>
                <a:srgbClr val="002060"/>
              </a:solidFill>
              <a:latin typeface="方正楷体简体" panose="02000000000000000000" charset="-122"/>
              <a:ea typeface="方正楷体简体" panose="02000000000000000000" charset="-122"/>
            </a:endParaRPr>
          </a:p>
          <a:p>
            <a:r>
              <a:rPr lang="en-US" altLang="zh-CN" sz="1000" b="1" u="sng">
                <a:solidFill>
                  <a:srgbClr val="002060"/>
                </a:solidFill>
                <a:latin typeface="方正楷体简体" panose="02000000000000000000" charset="-122"/>
                <a:ea typeface="方正楷体简体" panose="02000000000000000000" charset="-122"/>
              </a:rPr>
              <a:t>最好在制作第二个点之后。</a:t>
            </a:r>
            <a:endParaRPr lang="en-US" altLang="zh-CN" sz="1000" b="1" u="sng">
              <a:solidFill>
                <a:srgbClr val="002060"/>
              </a:solidFill>
              <a:latin typeface="方正楷体简体" panose="02000000000000000000" charset="-122"/>
              <a:ea typeface="方正楷体简体" panose="02000000000000000000" charset="-122"/>
            </a:endParaRPr>
          </a:p>
        </p:txBody>
      </p:sp>
      <p:sp>
        <p:nvSpPr>
          <p:cNvPr id="5" name="日期占位符 4"/>
          <p:cNvSpPr>
            <a:spLocks noGrp="1"/>
          </p:cNvSpPr>
          <p:nvPr>
            <p:ph type="dt" sz="half" idx="10"/>
          </p:nvPr>
        </p:nvSpPr>
        <p:spPr/>
        <p:txBody>
          <a:bodyPr/>
          <a:p>
            <a:fld id="{D997B5FA-0921-464F-AAE1-844C04324D75}" type="datetime1">
              <a:rPr lang="zh-CN" altLang="en-US" smtClean="0"/>
            </a:fld>
            <a:endParaRPr lang="zh-CN" altLang="en-US"/>
          </a:p>
        </p:txBody>
      </p:sp>
      <p:sp>
        <p:nvSpPr>
          <p:cNvPr id="6" name="灯片编号占位符 5"/>
          <p:cNvSpPr>
            <a:spLocks noGrp="1"/>
          </p:cNvSpPr>
          <p:nvPr>
            <p:ph type="sldNum" sz="quarter" idx="12"/>
          </p:nvPr>
        </p:nvSpPr>
        <p:spPr/>
        <p:txBody>
          <a:bodyPr/>
          <a:p>
            <a:fld id="{565CE74E-AB26-4998-AD42-012C4C1AD076}" type="slidenum">
              <a:rPr lang="zh-CN" altLang="en-US" smtClean="0"/>
            </a:fld>
            <a:endParaRPr lang="zh-CN" altLang="en-US"/>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Screenshot from 2022-09-14 18-45-42"/>
          <p:cNvPicPr>
            <a:picLocks noChangeAspect="1"/>
          </p:cNvPicPr>
          <p:nvPr/>
        </p:nvPicPr>
        <p:blipFill>
          <a:blip r:embed="rId1"/>
          <a:stretch>
            <a:fillRect/>
          </a:stretch>
        </p:blipFill>
        <p:spPr>
          <a:xfrm>
            <a:off x="0" y="0"/>
            <a:ext cx="12192000" cy="2729230"/>
          </a:xfrm>
          <a:prstGeom prst="rect">
            <a:avLst/>
          </a:prstGeom>
        </p:spPr>
      </p:pic>
      <p:pic>
        <p:nvPicPr>
          <p:cNvPr id="7" name="图片 6" descr="2"/>
          <p:cNvPicPr/>
          <p:nvPr/>
        </p:nvPicPr>
        <p:blipFill>
          <a:blip r:embed="rId2"/>
          <a:srcRect/>
          <a:stretch>
            <a:fillRect/>
          </a:stretch>
        </p:blipFill>
        <p:spPr>
          <a:xfrm>
            <a:off x="0" y="2728595"/>
            <a:ext cx="12192000" cy="2646680"/>
          </a:xfrm>
          <a:prstGeom prst="rect">
            <a:avLst/>
          </a:prstGeom>
        </p:spPr>
      </p:pic>
      <p:sp>
        <p:nvSpPr>
          <p:cNvPr id="8" name="文本框 7"/>
          <p:cNvSpPr txBox="1"/>
          <p:nvPr/>
        </p:nvSpPr>
        <p:spPr>
          <a:xfrm>
            <a:off x="0" y="5451475"/>
            <a:ext cx="12111990" cy="706755"/>
          </a:xfrm>
          <a:prstGeom prst="rect">
            <a:avLst/>
          </a:prstGeom>
          <a:noFill/>
        </p:spPr>
        <p:txBody>
          <a:bodyPr wrap="square" rtlCol="0">
            <a:spAutoFit/>
          </a:bodyPr>
          <a:p>
            <a:pPr algn="l"/>
            <a:r>
              <a:rPr lang="zh-CN" altLang="en-US" sz="1200">
                <a:solidFill>
                  <a:srgbClr val="FF0000"/>
                </a:solidFill>
                <a:latin typeface="方正楷体_GB2312" panose="02000000000000000000" charset="-122"/>
                <a:ea typeface="方正楷体_GB2312" panose="02000000000000000000" charset="-122"/>
                <a:cs typeface="方正楷体_GB2312" panose="02000000000000000000" charset="-122"/>
              </a:rPr>
              <a:t>我一天大部分时间都在外面，刚刚在美国时段开始交易。你可以看到我过早地退出了这个交易（因为它继续下跌了 86 Pip$（令人失望）。我知道它正在下跌，我正在寻找大的 semafor，我只是太早按下了恐慌按钮（狗屎发生了）Xard777</a:t>
            </a:r>
            <a:endParaRPr lang="zh-CN" altLang="en-US" sz="1200">
              <a:solidFill>
                <a:srgbClr val="FF0000"/>
              </a:solidFill>
              <a:latin typeface="方正楷体_GB2312" panose="02000000000000000000" charset="-122"/>
              <a:ea typeface="方正楷体_GB2312" panose="02000000000000000000" charset="-122"/>
              <a:cs typeface="方正楷体_GB2312" panose="02000000000000000000" charset="-122"/>
            </a:endParaRPr>
          </a:p>
          <a:p>
            <a:pPr algn="l"/>
            <a:r>
              <a:rPr lang="zh-CN" altLang="en-US" sz="1600">
                <a:solidFill>
                  <a:srgbClr val="7030A0"/>
                </a:solidFill>
                <a:latin typeface="方正楷体_GB2312" panose="02000000000000000000" charset="-122"/>
                <a:ea typeface="方正楷体_GB2312" panose="02000000000000000000" charset="-122"/>
                <a:cs typeface="方正楷体_GB2312" panose="02000000000000000000" charset="-122"/>
              </a:rPr>
              <a:t>今天讲完了。我发现我也过早地退出了该交易，如果我仍然达到目标，则无需贪婪</a:t>
            </a:r>
            <a:endParaRPr lang="zh-CN" altLang="en-US" sz="1600">
              <a:solidFill>
                <a:srgbClr val="7030A0"/>
              </a:solidFill>
              <a:latin typeface="方正楷体_GB2312" panose="02000000000000000000" charset="-122"/>
              <a:ea typeface="方正楷体_GB2312" panose="02000000000000000000" charset="-122"/>
              <a:cs typeface="方正楷体_GB2312" panose="02000000000000000000" charset="-122"/>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1"/>
          <p:cNvPicPr>
            <a:picLocks noChangeAspect="1"/>
          </p:cNvPicPr>
          <p:nvPr/>
        </p:nvPicPr>
        <p:blipFill>
          <a:blip r:embed="rId1"/>
          <a:stretch>
            <a:fillRect/>
          </a:stretch>
        </p:blipFill>
        <p:spPr>
          <a:xfrm>
            <a:off x="0" y="0"/>
            <a:ext cx="12192000" cy="4610735"/>
          </a:xfrm>
          <a:prstGeom prst="rect">
            <a:avLst/>
          </a:prstGeom>
        </p:spPr>
      </p:pic>
      <p:pic>
        <p:nvPicPr>
          <p:cNvPr id="7" name="图片 6" descr="2"/>
          <p:cNvPicPr>
            <a:picLocks noChangeAspect="1"/>
          </p:cNvPicPr>
          <p:nvPr/>
        </p:nvPicPr>
        <p:blipFill>
          <a:blip r:embed="rId2"/>
          <a:stretch>
            <a:fillRect/>
          </a:stretch>
        </p:blipFill>
        <p:spPr>
          <a:xfrm>
            <a:off x="0" y="4610735"/>
            <a:ext cx="12192000" cy="2195195"/>
          </a:xfrm>
          <a:prstGeom prst="rect">
            <a:avLst/>
          </a:prstGeom>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C:\Users\Administrator\Desktop\3.png3"/>
          <p:cNvPicPr>
            <a:picLocks noChangeAspect="1"/>
          </p:cNvPicPr>
          <p:nvPr/>
        </p:nvPicPr>
        <p:blipFill>
          <a:blip r:embed="rId1"/>
          <a:srcRect/>
          <a:stretch>
            <a:fillRect/>
          </a:stretch>
        </p:blipFill>
        <p:spPr>
          <a:xfrm>
            <a:off x="0" y="0"/>
            <a:ext cx="12131675" cy="5469890"/>
          </a:xfrm>
          <a:prstGeom prst="rect">
            <a:avLst/>
          </a:prstGeom>
        </p:spPr>
      </p:pic>
      <p:sp>
        <p:nvSpPr>
          <p:cNvPr id="2" name="文本框 1"/>
          <p:cNvSpPr txBox="1"/>
          <p:nvPr/>
        </p:nvSpPr>
        <p:spPr>
          <a:xfrm>
            <a:off x="191135" y="5594350"/>
            <a:ext cx="6741795" cy="553085"/>
          </a:xfrm>
          <a:prstGeom prst="rect">
            <a:avLst/>
          </a:prstGeom>
          <a:noFill/>
        </p:spPr>
        <p:txBody>
          <a:bodyPr wrap="none" rtlCol="0">
            <a:spAutoFit/>
          </a:bodyPr>
          <a:p>
            <a:pPr algn="l"/>
            <a:r>
              <a:rPr lang="zh-CN" altLang="en-US" sz="1000" b="1" u="sng">
                <a:solidFill>
                  <a:srgbClr val="FF0000"/>
                </a:solidFill>
                <a:latin typeface="方正仿宋_GB2312" panose="02000000000000000000" charset="-122"/>
                <a:ea typeface="方正仿宋_GB2312" panose="02000000000000000000" charset="-122"/>
                <a:cs typeface="方正仿宋_GB2312" panose="02000000000000000000" charset="-122"/>
              </a:rPr>
              <a:t>亲爱的 Xard，</a:t>
            </a:r>
            <a:endParaRPr lang="zh-CN" altLang="en-US" sz="1000" b="1" u="sng">
              <a:solidFill>
                <a:srgbClr val="FF0000"/>
              </a:solidFill>
              <a:latin typeface="方正仿宋_GB2312" panose="02000000000000000000" charset="-122"/>
              <a:ea typeface="方正仿宋_GB2312" panose="02000000000000000000" charset="-122"/>
              <a:cs typeface="方正仿宋_GB2312" panose="02000000000000000000" charset="-122"/>
            </a:endParaRPr>
          </a:p>
          <a:p>
            <a:pPr algn="l"/>
            <a:r>
              <a:rPr lang="zh-CN" altLang="en-US" sz="1000" b="1" u="sng">
                <a:solidFill>
                  <a:srgbClr val="FF0000"/>
                </a:solidFill>
                <a:latin typeface="方正仿宋_GB2312" panose="02000000000000000000" charset="-122"/>
                <a:ea typeface="方正仿宋_GB2312" panose="02000000000000000000" charset="-122"/>
                <a:cs typeface="方正仿宋_GB2312" panose="02000000000000000000" charset="-122"/>
              </a:rPr>
              <a:t>您认为可以用您的系统制作 EA 吗？谢谢你。</a:t>
            </a:r>
            <a:endParaRPr lang="zh-CN" altLang="en-US" sz="1000" b="1" u="sng">
              <a:solidFill>
                <a:srgbClr val="FF0000"/>
              </a:solidFill>
              <a:latin typeface="方正仿宋_GB2312" panose="02000000000000000000" charset="-122"/>
              <a:ea typeface="方正仿宋_GB2312" panose="02000000000000000000" charset="-122"/>
              <a:cs typeface="方正仿宋_GB2312" panose="02000000000000000000" charset="-122"/>
            </a:endParaRPr>
          </a:p>
          <a:p>
            <a:pPr algn="l"/>
            <a:r>
              <a:rPr lang="zh-CN" altLang="en-US" sz="1000" b="1" u="sng">
                <a:solidFill>
                  <a:srgbClr val="FF0000"/>
                </a:solidFill>
                <a:latin typeface="方正仿宋_GB2312" panose="02000000000000000000" charset="-122"/>
                <a:ea typeface="方正仿宋_GB2312" panose="02000000000000000000" charset="-122"/>
                <a:cs typeface="方正仿宋_GB2312" panose="02000000000000000000" charset="-122"/>
              </a:rPr>
              <a:t>XARD： 不，我认为交易是一种直觉。道指跌至日内低点后开始走高并跳空跳空，但并未填补缺口继续走高。变量太多</a:t>
            </a:r>
            <a:endParaRPr lang="zh-CN" altLang="en-US" sz="1000" b="1" u="sng">
              <a:solidFill>
                <a:srgbClr val="FF0000"/>
              </a:solidFill>
              <a:latin typeface="方正仿宋_GB2312" panose="02000000000000000000" charset="-122"/>
              <a:ea typeface="方正仿宋_GB2312" panose="02000000000000000000" charset="-122"/>
              <a:cs typeface="方正仿宋_GB2312" panose="02000000000000000000" charset="-122"/>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C:\Users\Administrator\Desktop\Audrn MetaTrader 4 Terminal.pngAudrn MetaTrader 4 Terminal"/>
          <p:cNvPicPr>
            <a:picLocks noChangeAspect="1"/>
          </p:cNvPicPr>
          <p:nvPr/>
        </p:nvPicPr>
        <p:blipFill>
          <a:blip r:embed="rId1"/>
          <a:srcRect/>
          <a:stretch>
            <a:fillRect/>
          </a:stretch>
        </p:blipFill>
        <p:spPr>
          <a:xfrm>
            <a:off x="-635" y="0"/>
            <a:ext cx="12124055" cy="5469890"/>
          </a:xfrm>
          <a:prstGeom prst="rect">
            <a:avLst/>
          </a:prstGeom>
        </p:spPr>
      </p:pic>
      <p:sp>
        <p:nvSpPr>
          <p:cNvPr id="2" name="文本框 1"/>
          <p:cNvSpPr txBox="1"/>
          <p:nvPr/>
        </p:nvSpPr>
        <p:spPr>
          <a:xfrm>
            <a:off x="191135" y="5594350"/>
            <a:ext cx="11932285" cy="521970"/>
          </a:xfrm>
          <a:prstGeom prst="rect">
            <a:avLst/>
          </a:prstGeom>
          <a:noFill/>
        </p:spPr>
        <p:txBody>
          <a:bodyPr wrap="square" rtlCol="0">
            <a:spAutoFit/>
          </a:bodyPr>
          <a:p>
            <a:pPr algn="l"/>
            <a:r>
              <a:rPr lang="zh-CN"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rPr>
              <a:t>自创操盘系统：</a:t>
            </a:r>
            <a:endParaRPr lang="zh-CN"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endParaRPr>
          </a:p>
          <a:p>
            <a:pPr algn="l"/>
            <a:r>
              <a:rPr lang="en-US"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rPr>
              <a:t>5TF MACD</a:t>
            </a:r>
            <a:r>
              <a:rPr lang="zh-CN" altLang="en-US" sz="1400" b="1" u="sng">
                <a:solidFill>
                  <a:srgbClr val="FF0000"/>
                </a:solidFill>
                <a:latin typeface="方正仿宋_GB2312" panose="02000000000000000000" charset="-122"/>
                <a:ea typeface="方正仿宋_GB2312" panose="02000000000000000000" charset="-122"/>
                <a:cs typeface="方正仿宋_GB2312" panose="02000000000000000000" charset="-122"/>
              </a:rPr>
              <a:t>，</a:t>
            </a:r>
            <a:r>
              <a:rPr lang="en-US"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rPr>
              <a:t>M15</a:t>
            </a:r>
            <a:r>
              <a:rPr lang="zh-CN" altLang="en-US" sz="1400" b="1" u="sng">
                <a:solidFill>
                  <a:srgbClr val="FF0000"/>
                </a:solidFill>
                <a:latin typeface="方正仿宋_GB2312" panose="02000000000000000000" charset="-122"/>
                <a:ea typeface="方正仿宋_GB2312" panose="02000000000000000000" charset="-122"/>
                <a:cs typeface="方正仿宋_GB2312" panose="02000000000000000000" charset="-122"/>
              </a:rPr>
              <a:t>为总方向。趋势确认</a:t>
            </a:r>
            <a:r>
              <a:rPr lang="en-US"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rPr>
              <a:t>M5</a:t>
            </a:r>
            <a:r>
              <a:rPr lang="zh-CN" altLang="en-US" sz="1400" b="1" u="sng">
                <a:solidFill>
                  <a:srgbClr val="FF0000"/>
                </a:solidFill>
                <a:latin typeface="方正仿宋_GB2312" panose="02000000000000000000" charset="-122"/>
                <a:ea typeface="方正仿宋_GB2312" panose="02000000000000000000" charset="-122"/>
                <a:cs typeface="方正仿宋_GB2312" panose="02000000000000000000" charset="-122"/>
              </a:rPr>
              <a:t>与</a:t>
            </a:r>
            <a:r>
              <a:rPr lang="en-US"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rPr>
              <a:t>M15Z</a:t>
            </a:r>
            <a:r>
              <a:rPr lang="zh-CN" altLang="en-US" sz="1400" b="1" u="sng">
                <a:solidFill>
                  <a:srgbClr val="FF0000"/>
                </a:solidFill>
                <a:latin typeface="方正仿宋_GB2312" panose="02000000000000000000" charset="-122"/>
                <a:ea typeface="方正仿宋_GB2312" panose="02000000000000000000" charset="-122"/>
                <a:cs typeface="方正仿宋_GB2312" panose="02000000000000000000" charset="-122"/>
              </a:rPr>
              <a:t>总方向一直，开仓，</a:t>
            </a:r>
            <a:r>
              <a:rPr lang="en-US"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rPr>
              <a:t>M1</a:t>
            </a:r>
            <a:r>
              <a:rPr lang="zh-CN" altLang="en-US" sz="1400" b="1" u="sng">
                <a:solidFill>
                  <a:srgbClr val="FF0000"/>
                </a:solidFill>
                <a:latin typeface="方正仿宋_GB2312" panose="02000000000000000000" charset="-122"/>
                <a:ea typeface="方正仿宋_GB2312" panose="02000000000000000000" charset="-122"/>
                <a:cs typeface="方正仿宋_GB2312" panose="02000000000000000000" charset="-122"/>
              </a:rPr>
              <a:t>相反信号平仓，同方向开仓，</a:t>
            </a:r>
            <a:r>
              <a:rPr lang="en-US" altLang="zh-CN" sz="1400" b="1" u="sng">
                <a:solidFill>
                  <a:srgbClr val="FF0000"/>
                </a:solidFill>
                <a:latin typeface="方正仿宋_GB2312" panose="02000000000000000000" charset="-122"/>
                <a:ea typeface="方正仿宋_GB2312" panose="02000000000000000000" charset="-122"/>
                <a:cs typeface="方正仿宋_GB2312" panose="02000000000000000000" charset="-122"/>
              </a:rPr>
              <a:t>M5</a:t>
            </a:r>
            <a:r>
              <a:rPr lang="zh-CN" altLang="en-US" sz="1400" b="1" u="sng">
                <a:solidFill>
                  <a:srgbClr val="FF0000"/>
                </a:solidFill>
                <a:latin typeface="方正仿宋_GB2312" panose="02000000000000000000" charset="-122"/>
                <a:ea typeface="方正仿宋_GB2312" panose="02000000000000000000" charset="-122"/>
                <a:cs typeface="方正仿宋_GB2312" panose="02000000000000000000" charset="-122"/>
              </a:rPr>
              <a:t>信号出来减仓。</a:t>
            </a:r>
            <a:endParaRPr lang="zh-CN" altLang="en-US" sz="1400" b="1" u="sng">
              <a:solidFill>
                <a:srgbClr val="FF0000"/>
              </a:solidFill>
              <a:latin typeface="方正仿宋_GB2312" panose="02000000000000000000" charset="-122"/>
              <a:ea typeface="方正仿宋_GB2312" panose="02000000000000000000" charset="-122"/>
              <a:cs typeface="方正仿宋_GB2312" panose="02000000000000000000" charset="-122"/>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111"/>
          <p:cNvPicPr>
            <a:picLocks noChangeAspect="1"/>
          </p:cNvPicPr>
          <p:nvPr>
            <p:custDataLst>
              <p:tags r:id="rId1"/>
            </p:custDataLst>
          </p:nvPr>
        </p:nvPicPr>
        <p:blipFill>
          <a:blip r:embed="rId2"/>
          <a:stretch>
            <a:fillRect/>
          </a:stretch>
        </p:blipFill>
        <p:spPr>
          <a:xfrm>
            <a:off x="0" y="0"/>
            <a:ext cx="12192000" cy="4587875"/>
          </a:xfrm>
          <a:prstGeom prst="rect">
            <a:avLst/>
          </a:prstGeom>
        </p:spPr>
      </p:pic>
      <p:sp>
        <p:nvSpPr>
          <p:cNvPr id="7" name="文本框 6"/>
          <p:cNvSpPr txBox="1"/>
          <p:nvPr/>
        </p:nvSpPr>
        <p:spPr>
          <a:xfrm>
            <a:off x="401955" y="4923790"/>
            <a:ext cx="4680585" cy="368300"/>
          </a:xfrm>
          <a:prstGeom prst="rect">
            <a:avLst/>
          </a:prstGeom>
          <a:noFill/>
        </p:spPr>
        <p:txBody>
          <a:bodyPr wrap="none" rtlCol="0">
            <a:spAutoFit/>
          </a:bodyPr>
          <a:p>
            <a:pPr algn="l"/>
            <a:r>
              <a:rPr lang="zh-CN" altLang="en-US"/>
              <a:t>！！Itrend avgs (mtf + alerts + arrows + btn).ex4</a:t>
            </a:r>
            <a:endParaRPr lang="zh-CN" altLang="en-US"/>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C:\Users\Administrator\Desktop\Screenshot from 2022-09-23 08-42-43.pngScreenshot from 2022-09-23 08-42-43"/>
          <p:cNvPicPr>
            <a:picLocks noChangeAspect="1"/>
          </p:cNvPicPr>
          <p:nvPr>
            <p:custDataLst>
              <p:tags r:id="rId1"/>
            </p:custDataLst>
          </p:nvPr>
        </p:nvPicPr>
        <p:blipFill>
          <a:blip r:embed="rId2"/>
          <a:srcRect/>
          <a:stretch>
            <a:fillRect/>
          </a:stretch>
        </p:blipFill>
        <p:spPr>
          <a:xfrm>
            <a:off x="-635" y="0"/>
            <a:ext cx="12192635" cy="3673475"/>
          </a:xfrm>
          <a:prstGeom prst="rect">
            <a:avLst/>
          </a:prstGeom>
        </p:spPr>
      </p:pic>
      <p:pic>
        <p:nvPicPr>
          <p:cNvPr id="2" name="图片 1" descr="41-1"/>
          <p:cNvPicPr>
            <a:picLocks noChangeAspect="1"/>
          </p:cNvPicPr>
          <p:nvPr>
            <p:custDataLst>
              <p:tags r:id="rId3"/>
            </p:custDataLst>
          </p:nvPr>
        </p:nvPicPr>
        <p:blipFill>
          <a:blip r:embed="rId4"/>
          <a:stretch>
            <a:fillRect/>
          </a:stretch>
        </p:blipFill>
        <p:spPr>
          <a:xfrm>
            <a:off x="67310" y="3616325"/>
            <a:ext cx="12192000" cy="2019300"/>
          </a:xfrm>
          <a:prstGeom prst="rect">
            <a:avLst/>
          </a:prstGeom>
        </p:spPr>
      </p:pic>
      <p:sp>
        <p:nvSpPr>
          <p:cNvPr id="9" name="文本框 8"/>
          <p:cNvSpPr txBox="1"/>
          <p:nvPr/>
        </p:nvSpPr>
        <p:spPr>
          <a:xfrm>
            <a:off x="0" y="5864225"/>
            <a:ext cx="2710815" cy="368300"/>
          </a:xfrm>
          <a:prstGeom prst="rect">
            <a:avLst/>
          </a:prstGeom>
          <a:noFill/>
        </p:spPr>
        <p:txBody>
          <a:bodyPr wrap="none" rtlCol="0">
            <a:spAutoFit/>
          </a:bodyPr>
          <a:p>
            <a:pPr algn="l"/>
            <a:r>
              <a:rPr lang="zh-CN" altLang="en-US" sz="900" b="1">
                <a:solidFill>
                  <a:srgbClr val="FF0000"/>
                </a:solidFill>
                <a:latin typeface="方正小标宋简体" panose="02000000000000000000" charset="-122"/>
                <a:ea typeface="方正小标宋简体" panose="02000000000000000000" charset="-122"/>
                <a:cs typeface="方正小标宋简体" panose="02000000000000000000" charset="-122"/>
              </a:rPr>
              <a:t>xard777写道: ↑2022 年 9 月 23 日星期五下午 5:58</a:t>
            </a:r>
            <a:endParaRPr lang="zh-CN" altLang="en-US" sz="900" b="1">
              <a:solidFill>
                <a:srgbClr val="FF0000"/>
              </a:solidFill>
              <a:latin typeface="方正小标宋简体" panose="02000000000000000000" charset="-122"/>
              <a:ea typeface="方正小标宋简体" panose="02000000000000000000" charset="-122"/>
              <a:cs typeface="方正小标宋简体" panose="02000000000000000000" charset="-122"/>
            </a:endParaRPr>
          </a:p>
          <a:p>
            <a:pPr algn="l"/>
            <a:r>
              <a:rPr lang="zh-CN" altLang="en-US" sz="900" b="1">
                <a:solidFill>
                  <a:srgbClr val="FF0000"/>
                </a:solidFill>
                <a:latin typeface="方正小标宋简体" panose="02000000000000000000" charset="-122"/>
                <a:ea typeface="方正小标宋简体" panose="02000000000000000000" charset="-122"/>
                <a:cs typeface="方正小标宋简体" panose="02000000000000000000" charset="-122"/>
              </a:rPr>
              <a:t>交易第二个点......谁知道！Xard777</a:t>
            </a:r>
            <a:endParaRPr lang="zh-CN" altLang="en-US" sz="900" b="1">
              <a:solidFill>
                <a:srgbClr val="FF0000"/>
              </a:solidFill>
              <a:latin typeface="方正小标宋简体" panose="02000000000000000000" charset="-122"/>
              <a:ea typeface="方正小标宋简体" panose="02000000000000000000" charset="-122"/>
              <a:cs typeface="方正小标宋简体"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6" name="图片 5" descr="C:\Users\Administrator\Desktop\1.png1"/>
          <p:cNvPicPr>
            <a:picLocks noChangeAspect="1"/>
          </p:cNvPicPr>
          <p:nvPr>
            <p:custDataLst>
              <p:tags r:id="rId1"/>
            </p:custDataLst>
          </p:nvPr>
        </p:nvPicPr>
        <p:blipFill>
          <a:blip r:embed="rId2"/>
          <a:srcRect/>
          <a:stretch>
            <a:fillRect/>
          </a:stretch>
        </p:blipFill>
        <p:spPr>
          <a:xfrm>
            <a:off x="0" y="0"/>
            <a:ext cx="12192635" cy="5454650"/>
          </a:xfrm>
          <a:prstGeom prst="rect">
            <a:avLst/>
          </a:prstGeom>
        </p:spPr>
      </p:pic>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pic>
        <p:nvPicPr>
          <p:cNvPr id="2" name="图片 1" descr="41-1"/>
          <p:cNvPicPr>
            <a:picLocks noChangeAspect="1"/>
          </p:cNvPicPr>
          <p:nvPr>
            <p:custDataLst>
              <p:tags r:id="rId1"/>
            </p:custDataLst>
          </p:nvPr>
        </p:nvPicPr>
        <p:blipFill>
          <a:blip r:embed="rId2"/>
          <a:stretch>
            <a:fillRect/>
          </a:stretch>
        </p:blipFill>
        <p:spPr>
          <a:xfrm>
            <a:off x="0" y="0"/>
            <a:ext cx="12192000" cy="2167890"/>
          </a:xfrm>
          <a:prstGeom prst="rect">
            <a:avLst/>
          </a:prstGeom>
        </p:spPr>
      </p:pic>
      <p:sp>
        <p:nvSpPr>
          <p:cNvPr id="9" name="文本框 8"/>
          <p:cNvSpPr txBox="1"/>
          <p:nvPr/>
        </p:nvSpPr>
        <p:spPr>
          <a:xfrm>
            <a:off x="304800" y="6115050"/>
            <a:ext cx="2019300" cy="275590"/>
          </a:xfrm>
          <a:prstGeom prst="rect">
            <a:avLst/>
          </a:prstGeom>
          <a:noFill/>
        </p:spPr>
        <p:txBody>
          <a:bodyPr wrap="none" rtlCol="0">
            <a:spAutoFit/>
          </a:bodyPr>
          <a:p>
            <a:pPr algn="l"/>
            <a:r>
              <a:rPr lang="zh-CN" altLang="zh-CN" sz="1200" b="1">
                <a:solidFill>
                  <a:srgbClr val="FF0000"/>
                </a:solidFill>
                <a:latin typeface="方正小标宋简体" panose="02000000000000000000" charset="-122"/>
                <a:ea typeface="方正小标宋简体" panose="02000000000000000000" charset="-122"/>
                <a:cs typeface="方正小标宋简体" panose="02000000000000000000" charset="-122"/>
              </a:rPr>
              <a:t>思路：把图片旋转就是做多</a:t>
            </a:r>
            <a:endParaRPr lang="zh-CN" altLang="zh-CN" sz="1200" b="1">
              <a:solidFill>
                <a:srgbClr val="FF0000"/>
              </a:solidFill>
              <a:latin typeface="方正小标宋简体" panose="02000000000000000000" charset="-122"/>
              <a:ea typeface="方正小标宋简体" panose="02000000000000000000" charset="-122"/>
              <a:cs typeface="方正小标宋简体"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pic>
        <p:nvPicPr>
          <p:cNvPr id="3" name="图片 2" descr="第二点_译图"/>
          <p:cNvPicPr>
            <a:picLocks noChangeAspect="1"/>
          </p:cNvPicPr>
          <p:nvPr>
            <p:custDataLst>
              <p:tags r:id="rId3"/>
            </p:custDataLst>
          </p:nvPr>
        </p:nvPicPr>
        <p:blipFill>
          <a:blip r:embed="rId4"/>
          <a:stretch>
            <a:fillRect/>
          </a:stretch>
        </p:blipFill>
        <p:spPr>
          <a:xfrm>
            <a:off x="0" y="2167890"/>
            <a:ext cx="12192000" cy="2101215"/>
          </a:xfrm>
          <a:prstGeom prst="rect">
            <a:avLst/>
          </a:prstGeom>
        </p:spPr>
      </p:pic>
      <p:pic>
        <p:nvPicPr>
          <p:cNvPr id="6" name="图片 5" descr="第二点"/>
          <p:cNvPicPr>
            <a:picLocks noChangeAspect="1"/>
          </p:cNvPicPr>
          <p:nvPr>
            <p:custDataLst>
              <p:tags r:id="rId5"/>
            </p:custDataLst>
          </p:nvPr>
        </p:nvPicPr>
        <p:blipFill>
          <a:blip r:embed="rId2"/>
          <a:stretch>
            <a:fillRect/>
          </a:stretch>
        </p:blipFill>
        <p:spPr>
          <a:xfrm rot="10800000">
            <a:off x="0" y="3952240"/>
            <a:ext cx="12192000" cy="2105660"/>
          </a:xfrm>
          <a:prstGeom prst="rect">
            <a:avLst/>
          </a:prstGeom>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141605" y="5253355"/>
            <a:ext cx="2851785" cy="953135"/>
          </a:xfrm>
          <a:prstGeom prst="rect">
            <a:avLst/>
          </a:prstGeom>
          <a:noFill/>
        </p:spPr>
        <p:txBody>
          <a:bodyPr wrap="none" rtlCol="0">
            <a:spAutoFit/>
          </a:bodyPr>
          <a:p>
            <a:pPr algn="l"/>
            <a:r>
              <a:rPr lang="en-US" altLang="zh-CN" sz="1400" b="1">
                <a:solidFill>
                  <a:srgbClr val="FF0000"/>
                </a:solidFill>
                <a:latin typeface="方正小标宋简体" panose="02000000000000000000" charset="-122"/>
                <a:ea typeface="方正小标宋简体" panose="02000000000000000000" charset="-122"/>
                <a:cs typeface="方正小标宋简体" panose="02000000000000000000" charset="-122"/>
              </a:rPr>
              <a:t>p=1136   </a:t>
            </a:r>
            <a:r>
              <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rPr>
              <a:t>xard777写道: ↑</a:t>
            </a:r>
            <a:r>
              <a:rPr lang="en-US" altLang="zh-CN" sz="1400" b="1">
                <a:solidFill>
                  <a:srgbClr val="FF0000"/>
                </a:solidFill>
                <a:latin typeface="方正小标宋简体" panose="02000000000000000000" charset="-122"/>
                <a:ea typeface="方正小标宋简体" panose="02000000000000000000" charset="-122"/>
                <a:cs typeface="方正小标宋简体" panose="02000000000000000000" charset="-122"/>
              </a:rPr>
              <a:t>XU-41</a:t>
            </a:r>
            <a:endPar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endParaRPr>
          </a:p>
          <a:p>
            <a:pPr algn="l"/>
            <a:r>
              <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rPr>
              <a:t>2022 年 9 月 24 日星期六下午 5:59</a:t>
            </a:r>
            <a:endPar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endParaRPr>
          </a:p>
          <a:p>
            <a:pPr algn="l"/>
            <a:r>
              <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rPr>
              <a:t>这不是火箭科学。</a:t>
            </a:r>
            <a:endPar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endParaRPr>
          </a:p>
          <a:p>
            <a:pPr algn="l"/>
            <a:r>
              <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rPr>
              <a:t>Xard777</a:t>
            </a:r>
            <a:endParaRPr lang="zh-CN" altLang="en-US" sz="1400" b="1">
              <a:solidFill>
                <a:srgbClr val="FF0000"/>
              </a:solidFill>
              <a:latin typeface="方正小标宋简体" panose="02000000000000000000" charset="-122"/>
              <a:ea typeface="方正小标宋简体" panose="02000000000000000000" charset="-122"/>
              <a:cs typeface="方正小标宋简体"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pic>
        <p:nvPicPr>
          <p:cNvPr id="6" name="图片 5" descr="XU-41"/>
          <p:cNvPicPr>
            <a:picLocks noChangeAspect="1"/>
          </p:cNvPicPr>
          <p:nvPr/>
        </p:nvPicPr>
        <p:blipFill>
          <a:blip r:embed="rId1"/>
          <a:stretch>
            <a:fillRect/>
          </a:stretch>
        </p:blipFill>
        <p:spPr>
          <a:xfrm>
            <a:off x="0" y="0"/>
            <a:ext cx="12192000" cy="5253355"/>
          </a:xfrm>
          <a:prstGeom prst="rect">
            <a:avLst/>
          </a:prstGeom>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635" y="5253355"/>
            <a:ext cx="12107545" cy="1168400"/>
          </a:xfrm>
          <a:prstGeom prst="rect">
            <a:avLst/>
          </a:prstGeom>
          <a:noFill/>
        </p:spPr>
        <p:txBody>
          <a:bodyPr wrap="square" rtlCol="0">
            <a:spAutoFit/>
          </a:bodyPr>
          <a:p>
            <a:pPr algn="l"/>
            <a:r>
              <a:rPr lang="en-US" altLang="zh-CN" sz="1000" b="1">
                <a:solidFill>
                  <a:srgbClr val="FF0000"/>
                </a:solidFill>
                <a:latin typeface="方正小标宋_GBK" panose="02000000000000000000" charset="-122"/>
                <a:ea typeface="方正小标宋_GBK" panose="02000000000000000000" charset="-122"/>
                <a:cs typeface="方正小标宋_GBK" panose="02000000000000000000" charset="-122"/>
              </a:rPr>
              <a:t>p=1137  </a:t>
            </a:r>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我将在下周测试这个新版本，因为它看起来很棒。新的 MTF MA 线与新的 Candles 一起启动了 15 分钟 TF（由 kvak 提供），除以零错误现在已修复（由 FourXXXX 提供）。加上全新的 Semafor/ZigZag 策略（最适合 5m 和 30m 交易设置）。结束的 Square Semafor 现在给你一个很好的三到五天的周转时间（平均）。Xard777</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xard777写道: ↑2022 年 9 月 25 日星期日晚上 9:54</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我将在下周测试这个新版本，因为它看起来很棒。Xard777</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XARD 的利益：我希望每个人在每个交易日都能达到 100% :-)</a:t>
            </a:r>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 </a:t>
            </a:r>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没有交易员掉队。</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    </a:t>
            </a:r>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  </a:t>
            </a:r>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你好 XARD</a:t>
            </a:r>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a:t>
            </a:r>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你提到了 semafor 和 box，你能告诉我们为什么这两者一起如此重要吗？谢谢</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XARD：这只是循环中的循环，它可以让您在查看路线图时更清楚地看到它们。</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pic>
        <p:nvPicPr>
          <p:cNvPr id="6" name="图片 5" descr="C:\Users\Administrator\Desktop\XU-41\Awesome.pngAwesome"/>
          <p:cNvPicPr>
            <a:picLocks noChangeAspect="1"/>
          </p:cNvPicPr>
          <p:nvPr/>
        </p:nvPicPr>
        <p:blipFill>
          <a:blip r:embed="rId1"/>
          <a:srcRect/>
          <a:stretch>
            <a:fillRect/>
          </a:stretch>
        </p:blipFill>
        <p:spPr>
          <a:xfrm>
            <a:off x="635" y="0"/>
            <a:ext cx="12192000" cy="5253355"/>
          </a:xfrm>
          <a:prstGeom prst="rect">
            <a:avLst/>
          </a:prstGeom>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635" y="5253355"/>
            <a:ext cx="12107545" cy="860425"/>
          </a:xfrm>
          <a:prstGeom prst="rect">
            <a:avLst/>
          </a:prstGeom>
          <a:noFill/>
        </p:spPr>
        <p:txBody>
          <a:bodyPr wrap="square" rtlCol="0">
            <a:spAutoFit/>
          </a:bodyPr>
          <a:p>
            <a:pPr algn="l"/>
            <a:r>
              <a:rPr lang="en-US" altLang="zh-CN" sz="1000" b="1">
                <a:solidFill>
                  <a:srgbClr val="FF0000"/>
                </a:solidFill>
                <a:latin typeface="方正小标宋_GBK" panose="02000000000000000000" charset="-122"/>
                <a:ea typeface="方正小标宋_GBK" panose="02000000000000000000" charset="-122"/>
                <a:cs typeface="方正小标宋_GBK" panose="02000000000000000000" charset="-122"/>
              </a:rPr>
              <a:t>p=1138  </a:t>
            </a:r>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我一直在测试我的最新设置，毫无疑问我会在下周发布。</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它现在有一些带有同步蜡烛的很酷的 MTF MA 线，零分现在已经固定，绝对没有任何滞后。这是我今天在第二点的最后一笔交易。Xard777</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见 enc 截图... Xard 刚刚放弃了金库的钥匙。</a:t>
            </a:r>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M15</a:t>
            </a:r>
            <a:r>
              <a:rPr lang="zh-CN" sz="1000" b="1">
                <a:solidFill>
                  <a:srgbClr val="7030A0"/>
                </a:solidFill>
                <a:latin typeface="方正小标宋_GBK" panose="02000000000000000000" charset="-122"/>
                <a:ea typeface="方正小标宋_GBK" panose="02000000000000000000" charset="-122"/>
                <a:cs typeface="方正小标宋_GBK" panose="02000000000000000000" charset="-122"/>
              </a:rPr>
              <a:t>第二个蓝点</a:t>
            </a:r>
            <a:r>
              <a:rPr lang="en-US" altLang="zh-CN" sz="1000" b="1">
                <a:solidFill>
                  <a:srgbClr val="7030A0"/>
                </a:solidFill>
                <a:latin typeface="方正小标宋_GBK" panose="02000000000000000000" charset="-122"/>
                <a:ea typeface="方正小标宋_GBK" panose="02000000000000000000" charset="-122"/>
                <a:cs typeface="方正小标宋_GBK" panose="02000000000000000000" charset="-122"/>
              </a:rPr>
              <a:t>RSI</a:t>
            </a:r>
            <a:r>
              <a:rPr lang="zh-CN" alt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金叉多</a:t>
            </a:r>
            <a:r>
              <a:rPr lang="en-US" altLang="zh-CN" sz="1000" b="1">
                <a:solidFill>
                  <a:srgbClr val="7030A0"/>
                </a:solidFill>
                <a:latin typeface="方正小标宋_GBK" panose="02000000000000000000" charset="-122"/>
                <a:ea typeface="方正小标宋_GBK" panose="02000000000000000000" charset="-122"/>
                <a:cs typeface="方正小标宋_GBK" panose="02000000000000000000" charset="-122"/>
              </a:rPr>
              <a:t>                                   </a:t>
            </a:r>
            <a:r>
              <a:rPr lang="zh-CN" alt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a:t>
            </a:r>
            <a:r>
              <a:rPr lang="en-US" altLang="zh-CN" sz="1000" b="1">
                <a:solidFill>
                  <a:srgbClr val="7030A0"/>
                </a:solidFill>
                <a:latin typeface="方正小标宋_GBK" panose="02000000000000000000" charset="-122"/>
                <a:ea typeface="方正小标宋_GBK" panose="02000000000000000000" charset="-122"/>
                <a:cs typeface="方正小标宋_GBK" panose="02000000000000000000" charset="-122"/>
              </a:rPr>
              <a:t>xu-22</a:t>
            </a:r>
            <a:r>
              <a:rPr lang="zh-CN" alt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坚持</a:t>
            </a:r>
            <a:r>
              <a:rPr lang="en-US" altLang="zh-CN" sz="1000" b="1">
                <a:solidFill>
                  <a:srgbClr val="7030A0"/>
                </a:solidFill>
                <a:latin typeface="方正小标宋_GBK" panose="02000000000000000000" charset="-122"/>
                <a:ea typeface="方正小标宋_GBK" panose="02000000000000000000" charset="-122"/>
                <a:cs typeface="方正小标宋_GBK" panose="02000000000000000000" charset="-122"/>
              </a:rPr>
              <a:t>200</a:t>
            </a:r>
            <a:r>
              <a:rPr lang="zh-CN" alt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线以下或以上能少止损】</a:t>
            </a:r>
            <a:endParaRPr lang="zh-CN" altLang="en-US"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pic>
        <p:nvPicPr>
          <p:cNvPr id="6" name="图片 5" descr="C:\Users\Administrator\Desktop\Screenshot from 2022-09-26 20-53-05.pngScreenshot from 2022-09-26 20-53-05"/>
          <p:cNvPicPr>
            <a:picLocks noChangeAspect="1"/>
          </p:cNvPicPr>
          <p:nvPr/>
        </p:nvPicPr>
        <p:blipFill>
          <a:blip r:embed="rId1"/>
          <a:srcRect/>
          <a:stretch>
            <a:fillRect/>
          </a:stretch>
        </p:blipFill>
        <p:spPr>
          <a:xfrm>
            <a:off x="635" y="0"/>
            <a:ext cx="12190730" cy="5253355"/>
          </a:xfrm>
          <a:prstGeom prst="rect">
            <a:avLst/>
          </a:prstGeom>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1270" y="6087110"/>
            <a:ext cx="12107545" cy="398780"/>
          </a:xfrm>
          <a:prstGeom prst="rect">
            <a:avLst/>
          </a:prstGeom>
          <a:noFill/>
        </p:spPr>
        <p:txBody>
          <a:bodyPr wrap="square" rtlCol="0">
            <a:spAutoFit/>
          </a:bodyPr>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xard777写道: ↑2022 年 9 月 28 日星期三凌晨 3:20</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也许这会有所启发......冲洗并重复。“从 2nd Dot 到 Channel Line 及以后......”Xard777</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pic>
        <p:nvPicPr>
          <p:cNvPr id="6" name="图片 5" descr="C:\Users\Administrator\Desktop\Screenshot from 2022-09-27 19-54-20.pngScreenshot from 2022-09-27 19-54-20"/>
          <p:cNvPicPr>
            <a:picLocks noChangeAspect="1"/>
          </p:cNvPicPr>
          <p:nvPr>
            <p:custDataLst>
              <p:tags r:id="rId1"/>
            </p:custDataLst>
          </p:nvPr>
        </p:nvPicPr>
        <p:blipFill>
          <a:blip r:embed="rId2"/>
          <a:srcRect/>
          <a:stretch>
            <a:fillRect/>
          </a:stretch>
        </p:blipFill>
        <p:spPr>
          <a:xfrm>
            <a:off x="1270" y="0"/>
            <a:ext cx="12190730" cy="3374390"/>
          </a:xfrm>
          <a:prstGeom prst="rect">
            <a:avLst/>
          </a:prstGeom>
        </p:spPr>
      </p:pic>
      <p:pic>
        <p:nvPicPr>
          <p:cNvPr id="2" name="图片 1" descr="Screenshot from 2022-09-27 19-54-20_译图"/>
          <p:cNvPicPr>
            <a:picLocks noChangeAspect="1"/>
          </p:cNvPicPr>
          <p:nvPr>
            <p:custDataLst>
              <p:tags r:id="rId3"/>
            </p:custDataLst>
          </p:nvPr>
        </p:nvPicPr>
        <p:blipFill>
          <a:blip r:embed="rId4"/>
          <a:stretch>
            <a:fillRect/>
          </a:stretch>
        </p:blipFill>
        <p:spPr>
          <a:xfrm>
            <a:off x="0" y="3375025"/>
            <a:ext cx="12192000" cy="2667000"/>
          </a:xfrm>
          <a:prstGeom prst="rect">
            <a:avLst/>
          </a:prstGeom>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42545" y="5185410"/>
            <a:ext cx="12107545" cy="706755"/>
          </a:xfrm>
          <a:prstGeom prst="rect">
            <a:avLst/>
          </a:prstGeom>
          <a:noFill/>
        </p:spPr>
        <p:txBody>
          <a:bodyPr wrap="square" rtlCol="0">
            <a:spAutoFit/>
          </a:bodyPr>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P1142</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xard777写道: ↑</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2022 年 10 月 1 日星期六上午 11:14</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还在完善系统...</a:t>
            </a:r>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     </a:t>
            </a:r>
            <a:r>
              <a:rPr sz="1000" b="1">
                <a:solidFill>
                  <a:srgbClr val="FF0000"/>
                </a:solidFill>
                <a:latin typeface="方正小标宋_GBK" panose="02000000000000000000" charset="-122"/>
                <a:ea typeface="方正小标宋_GBK" panose="02000000000000000000" charset="-122"/>
                <a:cs typeface="方正小标宋_GBK" panose="02000000000000000000" charset="-122"/>
              </a:rPr>
              <a:t>Xard777</a:t>
            </a:r>
            <a:endParaRPr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pic>
        <p:nvPicPr>
          <p:cNvPr id="6" name="图片 5" descr="C:\Users\Administrator\Desktop\Screenshot from 2022-10-01 03-53-55.pngScreenshot from 2022-10-01 03-53-55"/>
          <p:cNvPicPr>
            <a:picLocks noChangeAspect="1"/>
          </p:cNvPicPr>
          <p:nvPr>
            <p:custDataLst>
              <p:tags r:id="rId1"/>
            </p:custDataLst>
          </p:nvPr>
        </p:nvPicPr>
        <p:blipFill>
          <a:blip r:embed="rId2"/>
          <a:srcRect/>
          <a:stretch>
            <a:fillRect/>
          </a:stretch>
        </p:blipFill>
        <p:spPr>
          <a:xfrm>
            <a:off x="0" y="0"/>
            <a:ext cx="12190730" cy="5185410"/>
          </a:xfrm>
          <a:prstGeom prst="rect">
            <a:avLst/>
          </a:prstGeom>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42545" y="5185410"/>
            <a:ext cx="12107545" cy="1168400"/>
          </a:xfrm>
          <a:prstGeom prst="rect">
            <a:avLst/>
          </a:prstGeom>
          <a:noFill/>
        </p:spPr>
        <p:txBody>
          <a:bodyPr wrap="square" rtlCol="0">
            <a:spAutoFit/>
          </a:bodyPr>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xard777写道: ↑</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2022 年 10 月 2 日星期日晚上 9:37      我喜欢这个设置...       Xard777</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XARD： 再看一遍……这是一个 M30 MTF 设置，显示在 M5 TF 图表上:-))</a:t>
            </a:r>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a:t>
            </a:r>
            <a:r>
              <a:rPr lang="zh-CN" sz="1000" b="1">
                <a:solidFill>
                  <a:srgbClr val="FF0000"/>
                </a:solidFill>
                <a:latin typeface="方正小标宋_GBK" panose="02000000000000000000" charset="-122"/>
                <a:ea typeface="方正小标宋_GBK" panose="02000000000000000000" charset="-122"/>
                <a:cs typeface="方正小标宋_GBK" panose="02000000000000000000" charset="-122"/>
              </a:rPr>
              <a:t>图表是</a:t>
            </a:r>
            <a:r>
              <a:rPr lang="en-US" altLang="zh-CN" sz="1000" b="1">
                <a:solidFill>
                  <a:srgbClr val="FF0000"/>
                </a:solidFill>
                <a:latin typeface="方正小标宋_GBK" panose="02000000000000000000" charset="-122"/>
                <a:ea typeface="方正小标宋_GBK" panose="02000000000000000000" charset="-122"/>
                <a:cs typeface="方正小标宋_GBK" panose="02000000000000000000" charset="-122"/>
              </a:rPr>
              <a:t>M5</a:t>
            </a:r>
            <a:r>
              <a:rPr lang="zh-CN" alt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，显示</a:t>
            </a:r>
            <a:r>
              <a:rPr lang="en-US" altLang="zh-CN" sz="1000" b="1">
                <a:solidFill>
                  <a:srgbClr val="FF0000"/>
                </a:solidFill>
                <a:latin typeface="方正小标宋_GBK" panose="02000000000000000000" charset="-122"/>
                <a:ea typeface="方正小标宋_GBK" panose="02000000000000000000" charset="-122"/>
                <a:cs typeface="方正小标宋_GBK" panose="02000000000000000000" charset="-122"/>
              </a:rPr>
              <a:t>M30</a:t>
            </a:r>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Xard：不再分屏。</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嗨，哈德！您不再使用 T2MA 了解大势？问候！</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XARD： 不，我使用 5 分钟图表上的 MTF 粗 MA 线作为日内趋势线</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pic>
        <p:nvPicPr>
          <p:cNvPr id="6" name="图片 5" descr="C:\Users\Administrator\Desktop\XU v42 Setup.pngXU v42 Setup"/>
          <p:cNvPicPr>
            <a:picLocks noChangeAspect="1"/>
          </p:cNvPicPr>
          <p:nvPr>
            <p:custDataLst>
              <p:tags r:id="rId1"/>
            </p:custDataLst>
          </p:nvPr>
        </p:nvPicPr>
        <p:blipFill>
          <a:blip r:embed="rId2"/>
          <a:srcRect/>
          <a:stretch>
            <a:fillRect/>
          </a:stretch>
        </p:blipFill>
        <p:spPr>
          <a:xfrm>
            <a:off x="635" y="0"/>
            <a:ext cx="12190730" cy="5185410"/>
          </a:xfrm>
          <a:prstGeom prst="rect">
            <a:avLst/>
          </a:prstGeom>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42545" y="76835"/>
            <a:ext cx="12107545" cy="3476625"/>
          </a:xfrm>
          <a:prstGeom prst="rect">
            <a:avLst/>
          </a:prstGeom>
          <a:noFill/>
        </p:spPr>
        <p:txBody>
          <a:bodyPr wrap="square" rtlCol="0">
            <a:spAutoFit/>
          </a:bodyPr>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交易外汇/指数和商品应被视为一项业务。</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你应该有合适的工具来完成这项工作。</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如今，任何一家创业公司都需要在场地、死货架库存、用于销售的仓库库存、员工工资、保险、广告等方面花费一大笔钱。</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通过交易，您可以通过有限的启动设置半专业。</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来自 Ebay 的 2 手 Macbook 2017 8gb 256gb sd 将花费您 300 英镑，全新的 55 英寸 4K 电视屏幕另外 300 英镑，不错的 2 手办公桌 60 英镑，vpn 30 英镑 1 年（我使用 PIA），和XU13 免费（来自此线程），您已准备好进行交易（尽管在您的初始资金之后）。</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将 Macbook 连接到 4k 电视屏幕，您就可以毫无延迟地进行完整的 4k 交易。全部只需 700 英镑。</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您可以将 www.gomarkets.eu 用于 mt4（知道所有 XU 版本都可以在上面运行）。</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现在假设你有 10"000 投资于交易，我只会投资其中的 200 英镑。</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现在尝试在 1 周或 1 个月内将你的 200 英镑资金翻倍……看看你是怎么做的。</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再一次，将您的交易分解为小步骤，为自己设定一个每日目标 2% 并随着您的进行而增加。</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一旦您达到 400 英镑，您现在可以匹配它并为您的基金增加额外的 400 英镑（现在是 800 英镑）。</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再次，您的目标是使您的资金翻倍。</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继续重复此步骤，直到您用完所有 10k，并且您应该准备好作为零售日间交易者进行交易</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。Xard777</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NB电话店三 (3) 正在宣传他们的 4g+ 无限宽带集线器（可为您提供近 200mb d/l 和 50mb u/l）配备免费的 32 英寸 4K 电视屏幕或 Google Home 扬声器，每月仅需 20 英镑.</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XU-41</a:t>
            </a:r>
            <a:endParaRPr lang="en-US" altLang="zh-CN"/>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0" y="5387340"/>
            <a:ext cx="12107545" cy="553085"/>
          </a:xfrm>
          <a:prstGeom prst="rect">
            <a:avLst/>
          </a:prstGeom>
          <a:noFill/>
        </p:spPr>
        <p:txBody>
          <a:bodyPr wrap="square" rtlCol="0">
            <a:spAutoFit/>
          </a:bodyPr>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快速交易，现在上我的床。</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Xard777。</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a:p>
            <a:pPr algn="l"/>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Screenshot from 2022-10-03 23-34-42"/>
          <p:cNvPicPr>
            <a:picLocks noChangeAspect="1"/>
          </p:cNvPicPr>
          <p:nvPr/>
        </p:nvPicPr>
        <p:blipFill>
          <a:blip r:embed="rId1"/>
          <a:stretch>
            <a:fillRect/>
          </a:stretch>
        </p:blipFill>
        <p:spPr>
          <a:xfrm>
            <a:off x="0" y="0"/>
            <a:ext cx="12192000" cy="5249545"/>
          </a:xfrm>
          <a:prstGeom prst="rect">
            <a:avLst/>
          </a:prstGeom>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0" y="5368290"/>
            <a:ext cx="12107545" cy="768350"/>
          </a:xfrm>
          <a:prstGeom prst="rect">
            <a:avLst/>
          </a:prstGeom>
          <a:noFill/>
        </p:spPr>
        <p:txBody>
          <a:bodyPr wrap="square" rtlCol="0">
            <a:spAutoFit/>
          </a:bodyPr>
          <a:p>
            <a:pPr algn="l"/>
            <a:r>
              <a:rPr lang="en-US" sz="1400"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rPr>
              <a:t>extreme_spike_mtf BT   </a:t>
            </a:r>
            <a:r>
              <a:rPr lang="zh-CN" sz="1400"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rPr>
              <a:t>与</a:t>
            </a:r>
            <a:r>
              <a:rPr lang="en-US" sz="1400"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rPr>
              <a:t>extreme_spike_mt</a:t>
            </a:r>
            <a:r>
              <a:rPr lang="en-US" sz="1200"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rPr>
              <a:t>f</a:t>
            </a:r>
            <a:endParaRPr lang="en-US" sz="1200"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FF0000"/>
                </a:solidFill>
                <a:latin typeface="方正小标宋_GBK" panose="02000000000000000000" charset="-122"/>
                <a:ea typeface="方正小标宋_GBK" panose="02000000000000000000" charset="-122"/>
                <a:cs typeface="方正小标宋_GBK" panose="02000000000000000000" charset="-122"/>
              </a:rPr>
              <a:t>摆动的顶部和底部显示尖峰的指示器。这种类型的墨水基本上都有重绘，但是使用“extreme_spike_mtf BT”可以决定是否重绘。当然，如果不重绘​​，尖刺的数量会增加，准确率会下降。不过，我认为能够在重绘模式和非重绘模式之间进行选择很有趣。与分形一样，飙升的价格会有轻微的高位或低位，因此在绘制线条和确定趋势方向时可以作为参考。另外，该指标支持多次。下图显示了 1 小时图上的 4 小时“extreme_spike_mtf BT”。NoRepaint：真实且不重绘</a:t>
            </a:r>
            <a:endParaRPr lang="en-US" sz="1000" b="1">
              <a:solidFill>
                <a:srgbClr val="FF000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未来函数-底extreme_spike_mtf\123.png123"/>
          <p:cNvPicPr>
            <a:picLocks noChangeAspect="1"/>
          </p:cNvPicPr>
          <p:nvPr>
            <p:custDataLst>
              <p:tags r:id="rId1"/>
            </p:custDataLst>
          </p:nvPr>
        </p:nvPicPr>
        <p:blipFill>
          <a:blip r:embed="rId2"/>
          <a:srcRect/>
          <a:stretch>
            <a:fillRect/>
          </a:stretch>
        </p:blipFill>
        <p:spPr>
          <a:xfrm>
            <a:off x="43180" y="0"/>
            <a:ext cx="11976100" cy="5368290"/>
          </a:xfrm>
          <a:prstGeom prst="rect">
            <a:avLst/>
          </a:prstGeom>
        </p:spPr>
      </p:pic>
      <p:pic>
        <p:nvPicPr>
          <p:cNvPr id="3" name="图片 2" descr="extreme-1"/>
          <p:cNvPicPr>
            <a:picLocks noChangeAspect="1"/>
          </p:cNvPicPr>
          <p:nvPr>
            <p:custDataLst>
              <p:tags r:id="rId3"/>
            </p:custDataLst>
          </p:nvPr>
        </p:nvPicPr>
        <p:blipFill>
          <a:blip r:embed="rId4"/>
          <a:stretch>
            <a:fillRect/>
          </a:stretch>
        </p:blipFill>
        <p:spPr>
          <a:xfrm>
            <a:off x="43180" y="828040"/>
            <a:ext cx="2690495" cy="3712210"/>
          </a:xfrm>
          <a:prstGeom prst="rect">
            <a:avLst/>
          </a:prstGeom>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0" y="5368290"/>
            <a:ext cx="12107545" cy="645160"/>
          </a:xfrm>
          <a:prstGeom prst="rect">
            <a:avLst/>
          </a:prstGeom>
          <a:noFill/>
        </p:spPr>
        <p:txBody>
          <a:bodyPr wrap="square" rtlCol="0">
            <a:spAutoFit/>
          </a:bodyPr>
          <a:p>
            <a:pPr algn="l"/>
            <a:r>
              <a:rPr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rPr>
              <a:t>dacanba写道: ↑2022 年 9 月 24 日星期六晚上 10:42</a:t>
            </a:r>
            <a:endParaRPr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endParaRPr>
          </a:p>
          <a:p>
            <a:pPr algn="l"/>
            <a:r>
              <a:rPr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rPr>
              <a:t>我认为这个指标比 XU-semafor 好，只要线条是粉红色的，就会看跌。感谢您分享您的工作</a:t>
            </a:r>
            <a:endParaRPr b="1">
              <a:solidFill>
                <a:srgbClr val="FF0000"/>
              </a:solidFill>
              <a:highlight>
                <a:srgbClr val="FFFF00"/>
              </a:highlight>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未来函数-！X2 ARRZZ.mq4\xu hybrid5 original.PNGxu hybrid5 original"/>
          <p:cNvPicPr>
            <a:picLocks noChangeAspect="1"/>
          </p:cNvPicPr>
          <p:nvPr>
            <p:custDataLst>
              <p:tags r:id="rId1"/>
            </p:custDataLst>
          </p:nvPr>
        </p:nvPicPr>
        <p:blipFill>
          <a:blip r:embed="rId2"/>
          <a:srcRect/>
          <a:stretch>
            <a:fillRect/>
          </a:stretch>
        </p:blipFill>
        <p:spPr>
          <a:xfrm>
            <a:off x="65405" y="0"/>
            <a:ext cx="12060555" cy="5184775"/>
          </a:xfrm>
          <a:prstGeom prst="rect">
            <a:avLst/>
          </a:prstGeom>
        </p:spPr>
      </p:pic>
      <p:pic>
        <p:nvPicPr>
          <p:cNvPr id="3" name="图片 2" descr="extreme-1"/>
          <p:cNvPicPr>
            <a:picLocks noChangeAspect="1"/>
          </p:cNvPicPr>
          <p:nvPr>
            <p:custDataLst>
              <p:tags r:id="rId3"/>
            </p:custDataLst>
          </p:nvPr>
        </p:nvPicPr>
        <p:blipFill>
          <a:blip r:embed="rId4"/>
          <a:stretch>
            <a:fillRect/>
          </a:stretch>
        </p:blipFill>
        <p:spPr>
          <a:xfrm>
            <a:off x="43180" y="828040"/>
            <a:ext cx="2690495" cy="3712210"/>
          </a:xfrm>
          <a:prstGeom prst="rect">
            <a:avLst/>
          </a:prstGeom>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63500" y="5341620"/>
            <a:ext cx="12107545" cy="1014730"/>
          </a:xfrm>
          <a:prstGeom prst="rect">
            <a:avLst/>
          </a:prstGeom>
          <a:noFill/>
        </p:spPr>
        <p:txBody>
          <a:bodyPr wrap="square" rtlCol="0">
            <a:spAutoFit/>
          </a:bodyPr>
          <a:p>
            <a:pPr algn="l"/>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P1145</a:t>
            </a:r>
            <a:endParaRPr lang="en-US"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更新 XU v43 设置</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这是我最新的设置，供大家阅读……享受吧！愿你们都制作一船 Pip$$$Xard777</a:t>
            </a:r>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    </a:t>
            </a:r>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“到海峡线及更远的地方......”</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包含一个自述文件，其中说将 XU v43 文件夹复制到您的指标文件夹</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您需要将 XU V43 文件夹直接放在 MQL4\Indicators</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sz="1000" b="1">
                <a:solidFill>
                  <a:srgbClr val="7030A0"/>
                </a:solidFill>
                <a:latin typeface="方正小标宋_GBK" panose="02000000000000000000" charset="-122"/>
                <a:ea typeface="方正小标宋_GBK" panose="02000000000000000000" charset="-122"/>
                <a:cs typeface="方正小标宋_GBK" panose="02000000000000000000" charset="-122"/>
              </a:rPr>
              <a:t>D:\MT4S\MetaTrader 4 EXNESS\MQL4\Indicators\XU-v43</a:t>
            </a:r>
            <a:endParaRPr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XU v43-Setup.pngXU v43-Setup"/>
          <p:cNvPicPr>
            <a:picLocks noChangeAspect="1"/>
          </p:cNvPicPr>
          <p:nvPr>
            <p:custDataLst>
              <p:tags r:id="rId1"/>
            </p:custDataLst>
          </p:nvPr>
        </p:nvPicPr>
        <p:blipFill>
          <a:blip r:embed="rId2"/>
          <a:srcRect/>
          <a:stretch>
            <a:fillRect/>
          </a:stretch>
        </p:blipFill>
        <p:spPr>
          <a:xfrm>
            <a:off x="43815" y="0"/>
            <a:ext cx="12147550" cy="5184775"/>
          </a:xfrm>
          <a:prstGeom prst="rect">
            <a:avLst/>
          </a:prstGeom>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9" name="文本框 8"/>
          <p:cNvSpPr txBox="1"/>
          <p:nvPr/>
        </p:nvSpPr>
        <p:spPr>
          <a:xfrm>
            <a:off x="63500" y="5341620"/>
            <a:ext cx="12107545" cy="398780"/>
          </a:xfrm>
          <a:prstGeom prst="rect">
            <a:avLst/>
          </a:prstGeom>
          <a:noFill/>
        </p:spPr>
        <p:txBody>
          <a:bodyPr wrap="square" rtlCol="0">
            <a:spAutoFit/>
          </a:bodyPr>
          <a:p>
            <a:pPr algn="l"/>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每日目标命中...翻译成...现在是 PUB TIME... WoohooFuckYeah !!!</a:t>
            </a:r>
            <a:endParaRPr lang="en-US"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a:p>
            <a:pPr algn="l"/>
            <a:r>
              <a:rPr lang="en-US" sz="1000" b="1">
                <a:solidFill>
                  <a:srgbClr val="7030A0"/>
                </a:solidFill>
                <a:latin typeface="方正小标宋_GBK" panose="02000000000000000000" charset="-122"/>
                <a:ea typeface="方正小标宋_GBK" panose="02000000000000000000" charset="-122"/>
                <a:cs typeface="方正小标宋_GBK" panose="02000000000000000000" charset="-122"/>
              </a:rPr>
              <a:t>再见！！！</a:t>
            </a:r>
            <a:endParaRPr lang="en-US" sz="1000" b="1">
              <a:solidFill>
                <a:srgbClr val="7030A0"/>
              </a:solidFill>
              <a:latin typeface="方正小标宋_GBK" panose="02000000000000000000" charset="-122"/>
              <a:ea typeface="方正小标宋_GBK" panose="02000000000000000000" charset="-122"/>
              <a:cs typeface="方正小标宋_GBK" panose="02000000000000000000" charset="-122"/>
            </a:endParaRPr>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Screenshot from 2022-10-04 14-42-41.pngScreenshot from 2022-10-04 14-42-41"/>
          <p:cNvPicPr>
            <a:picLocks noChangeAspect="1"/>
          </p:cNvPicPr>
          <p:nvPr>
            <p:custDataLst>
              <p:tags r:id="rId1"/>
            </p:custDataLst>
          </p:nvPr>
        </p:nvPicPr>
        <p:blipFill>
          <a:blip r:embed="rId2"/>
          <a:srcRect/>
          <a:stretch>
            <a:fillRect/>
          </a:stretch>
        </p:blipFill>
        <p:spPr>
          <a:xfrm>
            <a:off x="635" y="0"/>
            <a:ext cx="12170410" cy="5184775"/>
          </a:xfrm>
          <a:prstGeom prst="rect">
            <a:avLst/>
          </a:prstGeom>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2.png2"/>
          <p:cNvPicPr>
            <a:picLocks noChangeAspect="1"/>
          </p:cNvPicPr>
          <p:nvPr>
            <p:custDataLst>
              <p:tags r:id="rId1"/>
            </p:custDataLst>
          </p:nvPr>
        </p:nvPicPr>
        <p:blipFill>
          <a:blip r:embed="rId2"/>
          <a:srcRect/>
          <a:stretch>
            <a:fillRect/>
          </a:stretch>
        </p:blipFill>
        <p:spPr>
          <a:xfrm>
            <a:off x="0" y="0"/>
            <a:ext cx="12191365" cy="5184775"/>
          </a:xfrm>
          <a:prstGeom prst="rect">
            <a:avLst/>
          </a:prstGeom>
        </p:spPr>
      </p:pic>
      <p:pic>
        <p:nvPicPr>
          <p:cNvPr id="3" name="图片 2" descr="1"/>
          <p:cNvPicPr>
            <a:picLocks noChangeAspect="1"/>
          </p:cNvPicPr>
          <p:nvPr>
            <p:custDataLst>
              <p:tags r:id="rId3"/>
            </p:custDataLst>
          </p:nvPr>
        </p:nvPicPr>
        <p:blipFill>
          <a:blip r:embed="rId4"/>
          <a:stretch>
            <a:fillRect/>
          </a:stretch>
        </p:blipFill>
        <p:spPr>
          <a:xfrm>
            <a:off x="4436110" y="4068445"/>
            <a:ext cx="3895725" cy="2219325"/>
          </a:xfrm>
          <a:prstGeom prst="rect">
            <a:avLst/>
          </a:prstGeom>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XU-XARD.pngXU-XARD"/>
          <p:cNvPicPr>
            <a:picLocks noChangeAspect="1"/>
          </p:cNvPicPr>
          <p:nvPr>
            <p:custDataLst>
              <p:tags r:id="rId1"/>
            </p:custDataLst>
          </p:nvPr>
        </p:nvPicPr>
        <p:blipFill>
          <a:blip r:embed="rId2"/>
          <a:srcRect/>
          <a:stretch>
            <a:fillRect/>
          </a:stretch>
        </p:blipFill>
        <p:spPr>
          <a:xfrm>
            <a:off x="-635" y="0"/>
            <a:ext cx="12192635" cy="5328285"/>
          </a:xfrm>
          <a:prstGeom prst="rect">
            <a:avLst/>
          </a:prstGeom>
        </p:spPr>
      </p:pic>
      <p:sp>
        <p:nvSpPr>
          <p:cNvPr id="6" name="文本框 5"/>
          <p:cNvSpPr txBox="1"/>
          <p:nvPr/>
        </p:nvSpPr>
        <p:spPr>
          <a:xfrm>
            <a:off x="0" y="5328285"/>
            <a:ext cx="6683375" cy="706755"/>
          </a:xfrm>
          <a:prstGeom prst="rect">
            <a:avLst/>
          </a:prstGeom>
          <a:noFill/>
        </p:spPr>
        <p:txBody>
          <a:bodyPr wrap="square" rtlCol="0">
            <a:spAutoFit/>
          </a:bodyPr>
          <a:p>
            <a:r>
              <a:rPr lang="zh-CN" altLang="en-US" sz="2000" u="sng">
                <a:solidFill>
                  <a:srgbClr val="FF0000"/>
                </a:solidFill>
                <a:latin typeface="方正仿宋_GB18030" panose="02000000000000000000" charset="-122"/>
                <a:ea typeface="方正仿宋_GB18030" panose="02000000000000000000" charset="-122"/>
                <a:cs typeface="方正仿宋_GB18030" panose="02000000000000000000" charset="-122"/>
              </a:rPr>
              <a:t>请留意图表上出现的三角形价格标记。</a:t>
            </a:r>
            <a:r>
              <a:rPr lang="en-US" altLang="zh-CN" sz="2000" u="sng">
                <a:solidFill>
                  <a:srgbClr val="FF0000"/>
                </a:solidFill>
                <a:highlight>
                  <a:srgbClr val="FFFF00"/>
                </a:highlight>
                <a:latin typeface="方正仿宋_GB18030" panose="02000000000000000000" charset="-122"/>
                <a:ea typeface="方正仿宋_GB18030" panose="02000000000000000000" charset="-122"/>
                <a:cs typeface="方正仿宋_GB18030" panose="02000000000000000000" charset="-122"/>
              </a:rPr>
              <a:t>[M15]</a:t>
            </a:r>
            <a:endParaRPr lang="zh-CN" altLang="en-US" sz="2000" u="sng">
              <a:solidFill>
                <a:srgbClr val="FF0000"/>
              </a:solidFill>
              <a:highlight>
                <a:srgbClr val="FFFF00"/>
              </a:highlight>
              <a:latin typeface="方正仿宋_GB18030" panose="02000000000000000000" charset="-122"/>
              <a:ea typeface="方正仿宋_GB18030" panose="02000000000000000000" charset="-122"/>
              <a:cs typeface="方正仿宋_GB18030" panose="02000000000000000000" charset="-122"/>
            </a:endParaRPr>
          </a:p>
          <a:p>
            <a:r>
              <a:rPr lang="zh-CN" altLang="en-US" sz="2000" u="sng">
                <a:solidFill>
                  <a:srgbClr val="FF0000"/>
                </a:solidFill>
                <a:latin typeface="方正仿宋_GB18030" panose="02000000000000000000" charset="-122"/>
                <a:ea typeface="方正仿宋_GB18030" panose="02000000000000000000" charset="-122"/>
                <a:cs typeface="方正仿宋_GB18030" panose="02000000000000000000" charset="-122"/>
              </a:rPr>
              <a:t>Xard777</a:t>
            </a:r>
            <a:r>
              <a:rPr lang="en-US"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rPr>
              <a:t>[</a:t>
            </a:r>
            <a:r>
              <a:rPr lang="zh-CN"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rPr>
              <a:t>决定未来上涨还是下跌</a:t>
            </a:r>
            <a:r>
              <a:rPr lang="en-US"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rPr>
              <a:t>]</a:t>
            </a:r>
            <a:endParaRPr lang="en-US"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today.jpgtoday"/>
          <p:cNvPicPr>
            <a:picLocks noChangeAspect="1"/>
          </p:cNvPicPr>
          <p:nvPr>
            <p:custDataLst>
              <p:tags r:id="rId1"/>
            </p:custDataLst>
          </p:nvPr>
        </p:nvPicPr>
        <p:blipFill>
          <a:blip r:embed="rId2"/>
          <a:srcRect/>
          <a:stretch>
            <a:fillRect/>
          </a:stretch>
        </p:blipFill>
        <p:spPr>
          <a:xfrm>
            <a:off x="0" y="0"/>
            <a:ext cx="12116435" cy="5328285"/>
          </a:xfrm>
          <a:prstGeom prst="rect">
            <a:avLst/>
          </a:prstGeom>
        </p:spPr>
      </p:pic>
      <p:sp>
        <p:nvSpPr>
          <p:cNvPr id="6" name="文本框 5"/>
          <p:cNvSpPr txBox="1"/>
          <p:nvPr/>
        </p:nvSpPr>
        <p:spPr>
          <a:xfrm>
            <a:off x="104140" y="5328920"/>
            <a:ext cx="6683375" cy="706755"/>
          </a:xfrm>
          <a:prstGeom prst="rect">
            <a:avLst/>
          </a:prstGeom>
          <a:noFill/>
        </p:spPr>
        <p:txBody>
          <a:bodyPr wrap="square" rtlCol="0">
            <a:spAutoFit/>
          </a:bodyPr>
          <a:p>
            <a:r>
              <a:rPr lang="zh-CN" altLang="en-US" sz="2000" u="sng">
                <a:solidFill>
                  <a:srgbClr val="FF0000"/>
                </a:solidFill>
                <a:latin typeface="方正仿宋_GB18030" panose="02000000000000000000" charset="-122"/>
                <a:ea typeface="方正仿宋_GB18030" panose="02000000000000000000" charset="-122"/>
                <a:cs typeface="方正仿宋_GB18030" panose="02000000000000000000" charset="-122"/>
              </a:rPr>
              <a:t>请留意图表上出现的三角形价格标记。</a:t>
            </a:r>
            <a:endParaRPr lang="zh-CN" altLang="en-US" sz="20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lang="zh-CN" altLang="en-US" sz="2000" u="sng">
                <a:solidFill>
                  <a:srgbClr val="FF0000"/>
                </a:solidFill>
                <a:latin typeface="方正仿宋_GB18030" panose="02000000000000000000" charset="-122"/>
                <a:ea typeface="方正仿宋_GB18030" panose="02000000000000000000" charset="-122"/>
                <a:cs typeface="方正仿宋_GB18030" panose="02000000000000000000" charset="-122"/>
              </a:rPr>
              <a:t>Xard777</a:t>
            </a:r>
            <a:r>
              <a:rPr lang="en-US"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rPr>
              <a:t>[</a:t>
            </a:r>
            <a:r>
              <a:rPr lang="zh-CN"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rPr>
              <a:t>决定未来上涨还是下跌</a:t>
            </a:r>
            <a:r>
              <a:rPr lang="en-US"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rPr>
              <a:t>]</a:t>
            </a:r>
            <a:endParaRPr lang="en-US" altLang="zh-CN" sz="20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USDJPYM15.pngUSDJPYM15"/>
          <p:cNvPicPr>
            <a:picLocks noChangeAspect="1"/>
          </p:cNvPicPr>
          <p:nvPr>
            <p:custDataLst>
              <p:tags r:id="rId1"/>
            </p:custDataLst>
          </p:nvPr>
        </p:nvPicPr>
        <p:blipFill>
          <a:blip r:embed="rId2"/>
          <a:srcRect/>
          <a:stretch>
            <a:fillRect/>
          </a:stretch>
        </p:blipFill>
        <p:spPr>
          <a:xfrm>
            <a:off x="0" y="0"/>
            <a:ext cx="12192000" cy="5328285"/>
          </a:xfrm>
          <a:prstGeom prst="rect">
            <a:avLst/>
          </a:prstGeom>
        </p:spPr>
      </p:pic>
      <p:sp>
        <p:nvSpPr>
          <p:cNvPr id="6" name="文本框 5"/>
          <p:cNvSpPr txBox="1"/>
          <p:nvPr/>
        </p:nvSpPr>
        <p:spPr>
          <a:xfrm>
            <a:off x="104140" y="5328920"/>
            <a:ext cx="6683375" cy="398780"/>
          </a:xfrm>
          <a:prstGeom prst="rect">
            <a:avLst/>
          </a:prstGeom>
          <a:noFill/>
        </p:spPr>
        <p:txBody>
          <a:bodyPr wrap="square" rtlCol="0">
            <a:spAutoFit/>
          </a:bodyPr>
          <a:p>
            <a:r>
              <a:rPr lang="zh-CN" altLang="en-US" sz="2000" u="sng">
                <a:solidFill>
                  <a:srgbClr val="FF0000"/>
                </a:solidFill>
                <a:latin typeface="方正仿宋_GB18030" panose="02000000000000000000" charset="-122"/>
                <a:ea typeface="方正仿宋_GB18030" panose="02000000000000000000" charset="-122"/>
                <a:cs typeface="方正仿宋_GB18030" panose="02000000000000000000" charset="-122"/>
              </a:rPr>
              <a:t>averages trend filtered - channeled (alerts + arrows)</a:t>
            </a:r>
            <a:endParaRPr lang="zh-CN" altLang="en-US" sz="20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Screenshot from 2022-10-05 19-09-26.pngScreenshot from 2022-10-05 19-09-26"/>
          <p:cNvPicPr>
            <a:picLocks noChangeAspect="1"/>
          </p:cNvPicPr>
          <p:nvPr>
            <p:custDataLst>
              <p:tags r:id="rId1"/>
            </p:custDataLst>
          </p:nvPr>
        </p:nvPicPr>
        <p:blipFill>
          <a:blip r:embed="rId2"/>
          <a:srcRect/>
          <a:stretch>
            <a:fillRect/>
          </a:stretch>
        </p:blipFill>
        <p:spPr>
          <a:xfrm>
            <a:off x="0" y="635"/>
            <a:ext cx="12191365" cy="5328285"/>
          </a:xfrm>
          <a:prstGeom prst="rect">
            <a:avLst/>
          </a:prstGeom>
        </p:spPr>
      </p:pic>
      <p:sp>
        <p:nvSpPr>
          <p:cNvPr id="6" name="文本框 5"/>
          <p:cNvSpPr txBox="1"/>
          <p:nvPr/>
        </p:nvSpPr>
        <p:spPr>
          <a:xfrm>
            <a:off x="104140" y="5328920"/>
            <a:ext cx="6683375" cy="521970"/>
          </a:xfrm>
          <a:prstGeom prst="rect">
            <a:avLst/>
          </a:prstGeom>
          <a:noFill/>
        </p:spPr>
        <p:txBody>
          <a:bodyPr wrap="square" rtlCol="0">
            <a:spAutoFit/>
          </a:bodyPr>
          <a:p>
            <a:r>
              <a:rPr lang="zh-CN" altLang="en-US" sz="1400" u="sng">
                <a:solidFill>
                  <a:srgbClr val="FF0000"/>
                </a:solidFill>
                <a:latin typeface="方正仿宋_GB18030" panose="02000000000000000000" charset="-122"/>
                <a:ea typeface="方正仿宋_GB18030" panose="02000000000000000000" charset="-122"/>
                <a:cs typeface="方正仿宋_GB18030" panose="02000000000000000000" charset="-122"/>
              </a:rPr>
              <a:t>我正在子窗口中处理 MA RSI indy，5 分钟很好，只是对 15 分钟 TF 进行了微调我认为现在看起来还不错，将看看明天的结果。Xard777</a:t>
            </a:r>
            <a:r>
              <a:rPr lang="en-US"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rPr>
              <a:t>[</a:t>
            </a:r>
            <a:r>
              <a:rPr lang="zh-CN"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rPr>
              <a:t>加了超买超卖</a:t>
            </a:r>
            <a:r>
              <a:rPr lang="en-US"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rPr>
              <a:t>]</a:t>
            </a:r>
            <a:endParaRPr lang="en-US"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Screenshot from 2022-10-05 19-09-26.pngScreenshot from 2022-10-05 19-09-26"/>
          <p:cNvPicPr>
            <a:picLocks noChangeAspect="1"/>
          </p:cNvPicPr>
          <p:nvPr>
            <p:custDataLst>
              <p:tags r:id="rId1"/>
            </p:custDataLst>
          </p:nvPr>
        </p:nvPicPr>
        <p:blipFill>
          <a:blip r:embed="rId2"/>
          <a:srcRect/>
          <a:stretch>
            <a:fillRect/>
          </a:stretch>
        </p:blipFill>
        <p:spPr>
          <a:xfrm>
            <a:off x="0" y="635"/>
            <a:ext cx="12191365" cy="5328285"/>
          </a:xfrm>
          <a:prstGeom prst="rect">
            <a:avLst/>
          </a:prstGeom>
        </p:spPr>
      </p:pic>
      <p:sp>
        <p:nvSpPr>
          <p:cNvPr id="6" name="文本框 5"/>
          <p:cNvSpPr txBox="1"/>
          <p:nvPr/>
        </p:nvSpPr>
        <p:spPr>
          <a:xfrm>
            <a:off x="104140" y="5328920"/>
            <a:ext cx="6683375" cy="521970"/>
          </a:xfrm>
          <a:prstGeom prst="rect">
            <a:avLst/>
          </a:prstGeom>
          <a:noFill/>
        </p:spPr>
        <p:txBody>
          <a:bodyPr wrap="square" rtlCol="0">
            <a:spAutoFit/>
          </a:bodyPr>
          <a:p>
            <a:r>
              <a:rPr lang="zh-CN" altLang="en-US" sz="1400" u="sng">
                <a:solidFill>
                  <a:srgbClr val="FF0000"/>
                </a:solidFill>
                <a:latin typeface="方正仿宋_GB18030" panose="02000000000000000000" charset="-122"/>
                <a:ea typeface="方正仿宋_GB18030" panose="02000000000000000000" charset="-122"/>
                <a:cs typeface="方正仿宋_GB18030" panose="02000000000000000000" charset="-122"/>
              </a:rPr>
              <a:t>我正在子窗口中处理 MA RSI indy，5 分钟很好，只是对 15 分钟 TF 进行了微调我认为现在看起来还不错，将看看明天的结果。Xard777</a:t>
            </a:r>
            <a:r>
              <a:rPr lang="en-US"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rPr>
              <a:t>[</a:t>
            </a:r>
            <a:r>
              <a:rPr lang="zh-CN"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rPr>
              <a:t>加了超买超卖</a:t>
            </a:r>
            <a:r>
              <a:rPr lang="en-US"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rPr>
              <a:t>]</a:t>
            </a:r>
            <a:endParaRPr lang="en-US" altLang="zh-CN" sz="14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Screenshot from 2022-10-05 23-26-58.pngScreenshot from 2022-10-05 23-26-58"/>
          <p:cNvPicPr>
            <a:picLocks noChangeAspect="1"/>
          </p:cNvPicPr>
          <p:nvPr>
            <p:custDataLst>
              <p:tags r:id="rId1"/>
            </p:custDataLst>
          </p:nvPr>
        </p:nvPicPr>
        <p:blipFill>
          <a:blip r:embed="rId2"/>
          <a:srcRect/>
          <a:stretch>
            <a:fillRect/>
          </a:stretch>
        </p:blipFill>
        <p:spPr>
          <a:xfrm>
            <a:off x="104140" y="635"/>
            <a:ext cx="12087225" cy="5328285"/>
          </a:xfrm>
          <a:prstGeom prst="rect">
            <a:avLst/>
          </a:prstGeom>
        </p:spPr>
      </p:pic>
      <p:sp>
        <p:nvSpPr>
          <p:cNvPr id="6" name="文本框 5"/>
          <p:cNvSpPr txBox="1"/>
          <p:nvPr/>
        </p:nvSpPr>
        <p:spPr>
          <a:xfrm>
            <a:off x="104140" y="5328920"/>
            <a:ext cx="6683375" cy="521970"/>
          </a:xfrm>
          <a:prstGeom prst="rect">
            <a:avLst/>
          </a:prstGeom>
          <a:noFill/>
        </p:spPr>
        <p:txBody>
          <a:bodyPr wrap="square" rtlCol="0">
            <a:spAutoFit/>
          </a:bodyPr>
          <a:p>
            <a:r>
              <a:rPr sz="1400" u="sng">
                <a:solidFill>
                  <a:srgbClr val="FF0000"/>
                </a:solidFill>
                <a:latin typeface="方正仿宋_GB18030" panose="02000000000000000000" charset="-122"/>
                <a:ea typeface="方正仿宋_GB18030" panose="02000000000000000000" charset="-122"/>
                <a:cs typeface="方正仿宋_GB18030" panose="02000000000000000000" charset="-122"/>
              </a:rPr>
              <a:t>仍在测试子窗口 RSI 设置...</a:t>
            </a:r>
            <a:endParaRPr sz="14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400" u="sng">
                <a:solidFill>
                  <a:srgbClr val="FF0000"/>
                </a:solidFill>
                <a:latin typeface="方正仿宋_GB18030" panose="02000000000000000000" charset="-122"/>
                <a:ea typeface="方正仿宋_GB18030" panose="02000000000000000000" charset="-122"/>
                <a:cs typeface="方正仿宋_GB18030" panose="02000000000000000000" charset="-122"/>
              </a:rPr>
              <a:t>Xard777</a:t>
            </a:r>
            <a:endParaRPr sz="14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XARD - XU Mockup.pngXARD - XU Mockup"/>
          <p:cNvPicPr>
            <a:picLocks noChangeAspect="1"/>
          </p:cNvPicPr>
          <p:nvPr>
            <p:custDataLst>
              <p:tags r:id="rId1"/>
            </p:custDataLst>
          </p:nvPr>
        </p:nvPicPr>
        <p:blipFill>
          <a:blip r:embed="rId2"/>
          <a:srcRect/>
          <a:stretch>
            <a:fillRect/>
          </a:stretch>
        </p:blipFill>
        <p:spPr>
          <a:xfrm>
            <a:off x="1270" y="0"/>
            <a:ext cx="12190730" cy="5441950"/>
          </a:xfrm>
          <a:prstGeom prst="rect">
            <a:avLst/>
          </a:prstGeom>
        </p:spPr>
      </p:pic>
      <p:sp>
        <p:nvSpPr>
          <p:cNvPr id="6" name="文本框 5"/>
          <p:cNvSpPr txBox="1"/>
          <p:nvPr/>
        </p:nvSpPr>
        <p:spPr>
          <a:xfrm>
            <a:off x="635" y="5528945"/>
            <a:ext cx="11854815" cy="460375"/>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您对提升交易者和克服交易挑战的奉献精神是传奇的，并且继续令人惊叹！“你可以给一个人一条鱼，喂他一天，但如果你教他钓鱼，你就喂他一辈子。”愿你继续照亮前方的道路……：拍： ：问题：我的系统小组合 :D （这只是一个模拟人，所以请不要要求模板）所有指标都来自我们单独的系统。</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Screenshot from 2022-10-06 13-20-53.pngScreenshot from 2022-10-06 13-20-53"/>
          <p:cNvPicPr>
            <a:picLocks noChangeAspect="1"/>
          </p:cNvPicPr>
          <p:nvPr>
            <p:custDataLst>
              <p:tags r:id="rId1"/>
            </p:custDataLst>
          </p:nvPr>
        </p:nvPicPr>
        <p:blipFill>
          <a:blip r:embed="rId2"/>
          <a:srcRect/>
          <a:stretch>
            <a:fillRect/>
          </a:stretch>
        </p:blipFill>
        <p:spPr>
          <a:xfrm>
            <a:off x="0" y="0"/>
            <a:ext cx="12192635" cy="5749925"/>
          </a:xfrm>
          <a:prstGeom prst="rect">
            <a:avLst/>
          </a:prstGeom>
        </p:spPr>
      </p:pic>
      <p:sp>
        <p:nvSpPr>
          <p:cNvPr id="6" name="文本框 5"/>
          <p:cNvSpPr txBox="1"/>
          <p:nvPr/>
        </p:nvSpPr>
        <p:spPr>
          <a:xfrm>
            <a:off x="86995" y="5749290"/>
            <a:ext cx="11854815" cy="645160"/>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xard777写道: ↑</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2022 年 10 月 6 日星期四晚上 8:29我能说什么……“像狗屎一样快乐。”我又回来交易了……让游戏开始吧。Xard777</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每日目标命中！... 36%</a:t>
            </a:r>
            <a:r>
              <a:rPr lang="en-US" sz="1200" u="sng">
                <a:solidFill>
                  <a:srgbClr val="FF0000"/>
                </a:solidFill>
                <a:latin typeface="方正仿宋_GB18030" panose="02000000000000000000" charset="-122"/>
                <a:ea typeface="方正仿宋_GB18030" panose="02000000000000000000" charset="-122"/>
                <a:cs typeface="方正仿宋_GB18030" panose="02000000000000000000" charset="-122"/>
              </a:rPr>
              <a:t>   </a:t>
            </a:r>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酒吧，酒吧，酒吧，酒吧，酒吧，PUB-TIME...去酒吧，前门砰地关上！</a:t>
            </a:r>
            <a:r>
              <a:rPr lang="en-US" sz="1200" u="sng">
                <a:solidFill>
                  <a:srgbClr val="FF0000"/>
                </a:solidFill>
                <a:latin typeface="方正仿宋_GB18030" panose="02000000000000000000" charset="-122"/>
                <a:ea typeface="方正仿宋_GB18030" panose="02000000000000000000" charset="-122"/>
                <a:cs typeface="方正仿宋_GB18030" panose="02000000000000000000" charset="-122"/>
              </a:rPr>
              <a:t>  </a:t>
            </a:r>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再见</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Screenshot from 2022-10-06 13-50-49.pngScreenshot from 2022-10-06 13-50-49"/>
          <p:cNvPicPr>
            <a:picLocks noChangeAspect="1"/>
          </p:cNvPicPr>
          <p:nvPr>
            <p:custDataLst>
              <p:tags r:id="rId1"/>
            </p:custDataLst>
          </p:nvPr>
        </p:nvPicPr>
        <p:blipFill>
          <a:blip r:embed="rId2"/>
          <a:srcRect/>
          <a:stretch>
            <a:fillRect/>
          </a:stretch>
        </p:blipFill>
        <p:spPr>
          <a:xfrm>
            <a:off x="635" y="0"/>
            <a:ext cx="12190730" cy="5963285"/>
          </a:xfrm>
          <a:prstGeom prst="rect">
            <a:avLst/>
          </a:prstGeom>
        </p:spPr>
      </p:pic>
      <p:sp>
        <p:nvSpPr>
          <p:cNvPr id="6" name="文本框 5"/>
          <p:cNvSpPr txBox="1"/>
          <p:nvPr/>
        </p:nvSpPr>
        <p:spPr>
          <a:xfrm>
            <a:off x="96520" y="5963285"/>
            <a:ext cx="11854815" cy="521970"/>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sym typeface="+mn-ea"/>
              </a:rPr>
              <a:t>xard777写道: ↑</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sym typeface="+mn-ea"/>
              </a:rPr>
              <a:t>2022 年 10 月 6 日星期四晚上 8:29我能说什么……“像狗屎一样快乐。”我又回来交易了……让游戏开始吧。Xard777</a:t>
            </a:r>
            <a:r>
              <a:rPr lang="en-US" sz="1600" b="1" u="sng">
                <a:solidFill>
                  <a:srgbClr val="7030A0"/>
                </a:solidFill>
                <a:latin typeface="方正仿宋_GB18030" panose="02000000000000000000" charset="-122"/>
                <a:ea typeface="方正仿宋_GB18030" panose="02000000000000000000" charset="-122"/>
                <a:cs typeface="方正仿宋_GB18030" panose="02000000000000000000" charset="-122"/>
                <a:sym typeface="+mn-ea"/>
              </a:rPr>
              <a:t>[</a:t>
            </a:r>
            <a:r>
              <a:rPr lang="zh-CN" sz="1600" b="1" u="sng">
                <a:solidFill>
                  <a:srgbClr val="7030A0"/>
                </a:solidFill>
                <a:latin typeface="方正仿宋_GB18030" panose="02000000000000000000" charset="-122"/>
                <a:ea typeface="方正仿宋_GB18030" panose="02000000000000000000" charset="-122"/>
                <a:cs typeface="方正仿宋_GB18030" panose="02000000000000000000" charset="-122"/>
                <a:sym typeface="+mn-ea"/>
              </a:rPr>
              <a:t>等待频道线上的点</a:t>
            </a:r>
            <a:r>
              <a:rPr lang="en-US" sz="1600" b="1" u="sng">
                <a:solidFill>
                  <a:srgbClr val="7030A0"/>
                </a:solidFill>
                <a:latin typeface="方正仿宋_GB18030" panose="02000000000000000000" charset="-122"/>
                <a:ea typeface="方正仿宋_GB18030" panose="02000000000000000000" charset="-122"/>
                <a:cs typeface="方正仿宋_GB18030" panose="02000000000000000000" charset="-122"/>
                <a:sym typeface="+mn-ea"/>
              </a:rPr>
              <a:t>]</a:t>
            </a:r>
            <a:endParaRPr lang="en-US" sz="1600" b="1" u="sng">
              <a:solidFill>
                <a:srgbClr val="7030A0"/>
              </a:solidFill>
              <a:latin typeface="方正仿宋_GB18030" panose="02000000000000000000" charset="-122"/>
              <a:ea typeface="方正仿宋_GB18030" panose="02000000000000000000" charset="-122"/>
              <a:cs typeface="方正仿宋_GB18030" panose="02000000000000000000" charset="-122"/>
              <a:sym typeface="+mn-ea"/>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XU-43</a:t>
            </a:r>
            <a:endParaRPr lang="en-US" altLang="zh-CN"/>
          </a:p>
        </p:txBody>
      </p:sp>
      <p:pic>
        <p:nvPicPr>
          <p:cNvPr id="2" name="图片 1" descr="C:\Users\Administrator\Desktop\1.png1"/>
          <p:cNvPicPr>
            <a:picLocks noChangeAspect="1"/>
          </p:cNvPicPr>
          <p:nvPr>
            <p:custDataLst>
              <p:tags r:id="rId1"/>
            </p:custDataLst>
          </p:nvPr>
        </p:nvPicPr>
        <p:blipFill>
          <a:blip r:embed="rId2"/>
          <a:srcRect/>
          <a:stretch>
            <a:fillRect/>
          </a:stretch>
        </p:blipFill>
        <p:spPr>
          <a:xfrm>
            <a:off x="-635" y="0"/>
            <a:ext cx="12117070" cy="6287135"/>
          </a:xfrm>
          <a:prstGeom prst="rect">
            <a:avLst/>
          </a:prstGeom>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XU-13</a:t>
            </a:r>
            <a:endParaRPr lang="en-US" altLang="zh-CN"/>
          </a:p>
        </p:txBody>
      </p:sp>
      <p:pic>
        <p:nvPicPr>
          <p:cNvPr id="2" name="图片 1" descr="C:\Users\Administrator\Desktop\Unbenannt.JPGUnbenannt"/>
          <p:cNvPicPr>
            <a:picLocks noChangeAspect="1"/>
          </p:cNvPicPr>
          <p:nvPr>
            <p:custDataLst>
              <p:tags r:id="rId1"/>
            </p:custDataLst>
          </p:nvPr>
        </p:nvPicPr>
        <p:blipFill>
          <a:blip r:embed="rId2"/>
          <a:srcRect/>
          <a:stretch>
            <a:fillRect/>
          </a:stretch>
        </p:blipFill>
        <p:spPr>
          <a:xfrm>
            <a:off x="-635" y="0"/>
            <a:ext cx="12193270" cy="5749925"/>
          </a:xfrm>
          <a:prstGeom prst="rect">
            <a:avLst/>
          </a:prstGeom>
        </p:spPr>
      </p:pic>
      <p:sp>
        <p:nvSpPr>
          <p:cNvPr id="6" name="文本框 5"/>
          <p:cNvSpPr txBox="1"/>
          <p:nvPr/>
        </p:nvSpPr>
        <p:spPr>
          <a:xfrm>
            <a:off x="86995" y="5749290"/>
            <a:ext cx="11854815" cy="645160"/>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marwilli写道: ↑2022 年 10 月 8 日星期六 12:04 上午</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是的，这是一个带有 ma-cross 趋势跟踪的产品。我最喜欢的是“XU-13 Xard Universe”。这包含以 semafor 作为第一步的背景颜色，然后您可以查找与移动平均线和蜡烛具有相同颜色的第二个点和 ma-cross。试试看。</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XU-13</a:t>
            </a:r>
            <a:endParaRPr lang="en-US" altLang="zh-CN"/>
          </a:p>
        </p:txBody>
      </p:sp>
      <p:pic>
        <p:nvPicPr>
          <p:cNvPr id="2" name="图片 1" descr="C:\Users\Administrator\Desktop\Unbenannt_译图.pngUnbenannt_译图"/>
          <p:cNvPicPr>
            <a:picLocks noChangeAspect="1"/>
          </p:cNvPicPr>
          <p:nvPr>
            <p:custDataLst>
              <p:tags r:id="rId1"/>
            </p:custDataLst>
          </p:nvPr>
        </p:nvPicPr>
        <p:blipFill>
          <a:blip r:embed="rId2"/>
          <a:srcRect/>
          <a:stretch>
            <a:fillRect/>
          </a:stretch>
        </p:blipFill>
        <p:spPr>
          <a:xfrm>
            <a:off x="635" y="0"/>
            <a:ext cx="12191365" cy="5749925"/>
          </a:xfrm>
          <a:prstGeom prst="rect">
            <a:avLst/>
          </a:prstGeom>
        </p:spPr>
      </p:pic>
      <p:sp>
        <p:nvSpPr>
          <p:cNvPr id="6" name="文本框 5"/>
          <p:cNvSpPr txBox="1"/>
          <p:nvPr/>
        </p:nvSpPr>
        <p:spPr>
          <a:xfrm>
            <a:off x="86995" y="5749290"/>
            <a:ext cx="11854815" cy="645160"/>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marwilli写道: ↑2022 年 10 月 8 日星期六 12:04 上午</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是的，这是一个带有 ma-cross 趋势跟踪的产品。我最喜欢的是“XU-13 Xard Universe”。这包含以 semafor 作为第一步的背景颜色，然后您可以查找与移动平均线和蜡烛具有相同颜色的第二个点和 ma-cross。试试看。</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XU-13</a:t>
            </a:r>
            <a:endParaRPr lang="en-US" altLang="zh-CN"/>
          </a:p>
        </p:txBody>
      </p:sp>
      <p:pic>
        <p:nvPicPr>
          <p:cNvPr id="2" name="图片 1" descr="C:\Users\Administrator\Desktop\XU-13 SETUP.pngXU-13 SETUP"/>
          <p:cNvPicPr>
            <a:picLocks noChangeAspect="1"/>
          </p:cNvPicPr>
          <p:nvPr>
            <p:custDataLst>
              <p:tags r:id="rId1"/>
            </p:custDataLst>
          </p:nvPr>
        </p:nvPicPr>
        <p:blipFill>
          <a:blip r:embed="rId2"/>
          <a:srcRect/>
          <a:stretch>
            <a:fillRect/>
          </a:stretch>
        </p:blipFill>
        <p:spPr>
          <a:xfrm>
            <a:off x="0" y="0"/>
            <a:ext cx="12191365" cy="5749925"/>
          </a:xfrm>
          <a:prstGeom prst="rect">
            <a:avLst/>
          </a:prstGeom>
        </p:spPr>
      </p:pic>
      <p:sp>
        <p:nvSpPr>
          <p:cNvPr id="6" name="文本框 5"/>
          <p:cNvSpPr txBox="1"/>
          <p:nvPr/>
        </p:nvSpPr>
        <p:spPr>
          <a:xfrm>
            <a:off x="86995" y="5749290"/>
            <a:ext cx="11854815" cy="460375"/>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xard777写道: ↑2022 年 1 月 16 日星期日 5:21</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好的，比预期的要早一点... XU-13 设置尝试保持简单，使用图表上白色 ZZ 线外的 Heiken Ashi 蜡烛、9 EMA 和内部偏置背景。享受！XARD777</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83475" y="6287770"/>
            <a:ext cx="749300" cy="368300"/>
          </a:xfrm>
          <a:prstGeom prst="rect">
            <a:avLst/>
          </a:prstGeom>
          <a:noFill/>
        </p:spPr>
        <p:txBody>
          <a:bodyPr wrap="none" rtlCol="0">
            <a:spAutoFit/>
          </a:bodyPr>
          <a:p>
            <a:r>
              <a:rPr lang="en-US" altLang="zh-CN"/>
              <a:t>XU-13</a:t>
            </a:r>
            <a:endParaRPr lang="en-US" altLang="zh-CN"/>
          </a:p>
        </p:txBody>
      </p:sp>
      <p:pic>
        <p:nvPicPr>
          <p:cNvPr id="2" name="图片 1" descr="C:\Users\Administrator\Desktop\XU-13 SETUP_译图.pngXU-13 SETUP_译图"/>
          <p:cNvPicPr>
            <a:picLocks noChangeAspect="1"/>
          </p:cNvPicPr>
          <p:nvPr>
            <p:custDataLst>
              <p:tags r:id="rId1"/>
            </p:custDataLst>
          </p:nvPr>
        </p:nvPicPr>
        <p:blipFill>
          <a:blip r:embed="rId2"/>
          <a:srcRect/>
          <a:stretch>
            <a:fillRect/>
          </a:stretch>
        </p:blipFill>
        <p:spPr>
          <a:xfrm>
            <a:off x="-635" y="0"/>
            <a:ext cx="12192635" cy="5749925"/>
          </a:xfrm>
          <a:prstGeom prst="rect">
            <a:avLst/>
          </a:prstGeom>
        </p:spPr>
      </p:pic>
      <p:sp>
        <p:nvSpPr>
          <p:cNvPr id="6" name="文本框 5"/>
          <p:cNvSpPr txBox="1"/>
          <p:nvPr/>
        </p:nvSpPr>
        <p:spPr>
          <a:xfrm>
            <a:off x="86995" y="5749290"/>
            <a:ext cx="11854815" cy="460375"/>
          </a:xfrm>
          <a:prstGeom prst="rect">
            <a:avLst/>
          </a:prstGeom>
          <a:noFill/>
        </p:spPr>
        <p:txBody>
          <a:bodyPr wrap="square" rtlCol="0">
            <a:spAutoFit/>
          </a:bodyPr>
          <a:p>
            <a:r>
              <a:rPr lang="en-US" sz="1200" u="sng">
                <a:solidFill>
                  <a:srgbClr val="FF0000"/>
                </a:solidFill>
                <a:latin typeface="方正仿宋_GB18030" panose="02000000000000000000" charset="-122"/>
                <a:ea typeface="方正仿宋_GB18030" panose="02000000000000000000" charset="-122"/>
                <a:cs typeface="方正仿宋_GB18030" panose="02000000000000000000" charset="-122"/>
              </a:rPr>
              <a:t>p1152=   </a:t>
            </a:r>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xard777写道: ↑2022 年 1 月 16 日星期日 5:21</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好的，比预期的要早一点... XU-13 设置尝试保持简单，使用图表上白色 ZZ 线外的 Heiken Ashi 蜡烛、9 EMA 和内部偏置背景。享受！XARD777</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P1152</a:t>
            </a:r>
            <a:endParaRPr lang="en-US" altLang="zh-CN"/>
          </a:p>
        </p:txBody>
      </p:sp>
      <p:pic>
        <p:nvPicPr>
          <p:cNvPr id="2" name="图片 1" descr="C:\Users\Administrator\Desktop\XU v44-Setup.pngXU v44-Setup"/>
          <p:cNvPicPr>
            <a:picLocks noChangeAspect="1"/>
          </p:cNvPicPr>
          <p:nvPr>
            <p:custDataLst>
              <p:tags r:id="rId1"/>
            </p:custDataLst>
          </p:nvPr>
        </p:nvPicPr>
        <p:blipFill>
          <a:blip r:embed="rId2"/>
          <a:srcRect/>
          <a:stretch>
            <a:fillRect/>
          </a:stretch>
        </p:blipFill>
        <p:spPr>
          <a:xfrm>
            <a:off x="-635" y="0"/>
            <a:ext cx="12192000" cy="5749925"/>
          </a:xfrm>
          <a:prstGeom prst="rect">
            <a:avLst/>
          </a:prstGeom>
        </p:spPr>
      </p:pic>
      <p:sp>
        <p:nvSpPr>
          <p:cNvPr id="6" name="文本框 5"/>
          <p:cNvSpPr txBox="1"/>
          <p:nvPr/>
        </p:nvSpPr>
        <p:spPr>
          <a:xfrm>
            <a:off x="77470" y="5749925"/>
            <a:ext cx="11854815" cy="460375"/>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更新 XU v44 设置现在超快，没有延迟。</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Xard777</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P1153</a:t>
            </a:r>
            <a:endParaRPr lang="en-US" altLang="zh-CN"/>
          </a:p>
        </p:txBody>
      </p:sp>
      <p:pic>
        <p:nvPicPr>
          <p:cNvPr id="2" name="图片 1" descr="C:\Users\Administrator\Desktop\Screenshot from 2022-10-08 11-40-04.pngScreenshot from 2022-10-08 11-40-04"/>
          <p:cNvPicPr>
            <a:picLocks noChangeAspect="1"/>
          </p:cNvPicPr>
          <p:nvPr>
            <p:custDataLst>
              <p:tags r:id="rId1"/>
            </p:custDataLst>
          </p:nvPr>
        </p:nvPicPr>
        <p:blipFill>
          <a:blip r:embed="rId2"/>
          <a:srcRect/>
          <a:stretch>
            <a:fillRect/>
          </a:stretch>
        </p:blipFill>
        <p:spPr>
          <a:xfrm>
            <a:off x="0" y="0"/>
            <a:ext cx="12192000" cy="2933700"/>
          </a:xfrm>
          <a:prstGeom prst="rect">
            <a:avLst/>
          </a:prstGeom>
        </p:spPr>
      </p:pic>
      <p:sp>
        <p:nvSpPr>
          <p:cNvPr id="6" name="文本框 5"/>
          <p:cNvSpPr txBox="1"/>
          <p:nvPr/>
        </p:nvSpPr>
        <p:spPr>
          <a:xfrm>
            <a:off x="67310" y="6080760"/>
            <a:ext cx="11854815" cy="275590"/>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1 分钟后的新设置...Xard777</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pic>
        <p:nvPicPr>
          <p:cNvPr id="3" name="图片 2" descr="Screenshot from 2022-10-08 11-40-04_译图"/>
          <p:cNvPicPr>
            <a:picLocks noChangeAspect="1"/>
          </p:cNvPicPr>
          <p:nvPr>
            <p:custDataLst>
              <p:tags r:id="rId3"/>
            </p:custDataLst>
          </p:nvPr>
        </p:nvPicPr>
        <p:blipFill>
          <a:blip r:embed="rId4"/>
          <a:stretch>
            <a:fillRect/>
          </a:stretch>
        </p:blipFill>
        <p:spPr>
          <a:xfrm>
            <a:off x="0" y="2933700"/>
            <a:ext cx="12192000" cy="3147060"/>
          </a:xfrm>
          <a:prstGeom prst="rect">
            <a:avLst/>
          </a:prstGeom>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P1153</a:t>
            </a:r>
            <a:endParaRPr lang="en-US" altLang="zh-CN"/>
          </a:p>
        </p:txBody>
      </p:sp>
      <p:sp>
        <p:nvSpPr>
          <p:cNvPr id="6" name="文本框 5"/>
          <p:cNvSpPr txBox="1"/>
          <p:nvPr/>
        </p:nvSpPr>
        <p:spPr>
          <a:xfrm>
            <a:off x="67310" y="6080760"/>
            <a:ext cx="11854815" cy="275590"/>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1 分钟后的新设置...Xard777</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pic>
        <p:nvPicPr>
          <p:cNvPr id="3" name="图片 2" descr="Screenshot from 2022-10-08 11-40-04_译图"/>
          <p:cNvPicPr>
            <a:picLocks noChangeAspect="1"/>
          </p:cNvPicPr>
          <p:nvPr>
            <p:custDataLst>
              <p:tags r:id="rId1"/>
            </p:custDataLst>
          </p:nvPr>
        </p:nvPicPr>
        <p:blipFill>
          <a:blip r:embed="rId2"/>
          <a:stretch>
            <a:fillRect/>
          </a:stretch>
        </p:blipFill>
        <p:spPr>
          <a:xfrm>
            <a:off x="0" y="10795"/>
            <a:ext cx="12192000" cy="6069965"/>
          </a:xfrm>
          <a:prstGeom prst="rect">
            <a:avLst/>
          </a:prstGeom>
        </p:spPr>
      </p:pic>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P1153</a:t>
            </a:r>
            <a:endParaRPr lang="en-US" altLang="zh-CN"/>
          </a:p>
        </p:txBody>
      </p:sp>
      <p:sp>
        <p:nvSpPr>
          <p:cNvPr id="6" name="文本框 5"/>
          <p:cNvSpPr txBox="1"/>
          <p:nvPr/>
        </p:nvSpPr>
        <p:spPr>
          <a:xfrm>
            <a:off x="0" y="4719320"/>
            <a:ext cx="11854815" cy="1568450"/>
          </a:xfrm>
          <a:prstGeom prst="rect">
            <a:avLst/>
          </a:prstGeom>
          <a:noFill/>
        </p:spPr>
        <p:txBody>
          <a:bodyPr wrap="square" rtlCol="0">
            <a:spAutoFit/>
          </a:bodyPr>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好的，在这里您可以吃蛋糕也可以吃... 走老派</a:t>
            </a:r>
            <a:r>
              <a:rPr lang="en-US" sz="1200" u="sng">
                <a:solidFill>
                  <a:srgbClr val="FF0000"/>
                </a:solidFill>
                <a:latin typeface="方正仿宋_GB18030" panose="02000000000000000000" charset="-122"/>
                <a:ea typeface="方正仿宋_GB18030" panose="02000000000000000000" charset="-122"/>
                <a:cs typeface="方正仿宋_GB18030" panose="02000000000000000000" charset="-122"/>
              </a:rPr>
              <a:t>   </a:t>
            </a:r>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不用使用 TradeFX EA，而是使用这些 BUY、SELL 和 CHICKEN 脚本只需将脚本复制到 MT4 中的 Scripts 文件夹并复制整个 XU- v44 文件夹到 MT4 中的 Indicators 文件夹（删除旧的），不要忘记将 XU v44-Setup+DASH.tpl 模板文件复制到 MT4 中的模板文件夹。</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重启MT4，选择新的X U v44-Setup+DASH模板。现在按ctrl+N（在屏幕上调出导航面板），向下滚动并双击 Scripts 文件夹，右键单击XARD BUYER脚本并选择Set Hotkey并在列中添加 alt 键和对应的字母 B、C 和 S，如下图所示，然后点击 SET 按钮保存更改。现在鼠标左键单击您的图表（以选择该图表）并按 ALT+C，文本应该出现在 DASH 上方，上面写着XARD CHICKEN SWITCH HIT - OPEN TRADES ON THIS CHART CLOSED。此时，Chicken switch 脚本还拍摄了您图表的快照并将其存储在您的 MT4...MQL4/Files 文件ALT+B (Xard BUYER) 脚本现在应该和 ALT+S (XARD SELLER) 脚本一样工作。此外，您的 DASH 现在可以通过 TF 更改和符号选择完全运行良好和快速地运行......酷 :-)</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享受XARD777</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sz="1200" u="sng">
                <a:solidFill>
                  <a:srgbClr val="FF0000"/>
                </a:solidFill>
                <a:latin typeface="方正仿宋_GB18030" panose="02000000000000000000" charset="-122"/>
                <a:ea typeface="方正仿宋_GB18030" panose="02000000000000000000" charset="-122"/>
                <a:cs typeface="方正仿宋_GB18030" panose="02000000000000000000" charset="-122"/>
              </a:rPr>
              <a:t>XU v44 安装+DASH.zip</a:t>
            </a:r>
            <a:endParaRPr sz="12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p:txBody>
      </p:sp>
      <p:pic>
        <p:nvPicPr>
          <p:cNvPr id="3" name="图片 2" descr="C:\Users\Administrator\Desktop\Screenshot from 2022-10-08 12-54-43.pngScreenshot from 2022-10-08 12-54-43"/>
          <p:cNvPicPr>
            <a:picLocks noChangeAspect="1"/>
          </p:cNvPicPr>
          <p:nvPr>
            <p:custDataLst>
              <p:tags r:id="rId1"/>
            </p:custDataLst>
          </p:nvPr>
        </p:nvPicPr>
        <p:blipFill>
          <a:blip r:embed="rId2"/>
          <a:srcRect/>
          <a:stretch>
            <a:fillRect/>
          </a:stretch>
        </p:blipFill>
        <p:spPr>
          <a:xfrm>
            <a:off x="0" y="-635"/>
            <a:ext cx="12192000" cy="4719955"/>
          </a:xfrm>
          <a:prstGeom prst="rect">
            <a:avLst/>
          </a:prstGeom>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P1153</a:t>
            </a:r>
            <a:endParaRPr lang="en-US" altLang="zh-CN"/>
          </a:p>
        </p:txBody>
      </p:sp>
      <p:sp>
        <p:nvSpPr>
          <p:cNvPr id="6" name="文本框 5"/>
          <p:cNvSpPr txBox="1"/>
          <p:nvPr/>
        </p:nvSpPr>
        <p:spPr>
          <a:xfrm>
            <a:off x="72390" y="147955"/>
            <a:ext cx="12017375" cy="4399915"/>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sz="1600" b="1" u="sng">
                <a:solidFill>
                  <a:srgbClr val="7030A0"/>
                </a:solidFill>
                <a:latin typeface="方正仿宋_GB18030" panose="02000000000000000000" charset="-122"/>
                <a:ea typeface="方正仿宋_GB18030" panose="02000000000000000000" charset="-122"/>
                <a:cs typeface="方正仿宋_GB18030" panose="02000000000000000000" charset="-122"/>
              </a:rPr>
              <a:t>请问您是否使用止损复合或交易 Xard 系统？我在资金管理方面苦苦挣扎，这种复合如何运作？请如果有人可以提供帮助。谢谢</a:t>
            </a:r>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endParaRPr sz="1400" u="sng">
              <a:solidFill>
                <a:srgbClr val="FF0000"/>
              </a:solidFill>
              <a:latin typeface="方正仿宋_GB18030" panose="02000000000000000000" charset="-122"/>
              <a:ea typeface="方正仿宋_GB18030" panose="02000000000000000000" charset="-122"/>
              <a:cs typeface="方正仿宋_GB18030" panose="02000000000000000000" charset="-122"/>
            </a:endParaRPr>
          </a:p>
          <a:p>
            <a:r>
              <a:rPr b="1" u="sng">
                <a:solidFill>
                  <a:srgbClr val="002060"/>
                </a:solidFill>
                <a:latin typeface="方正仿宋_GB18030" panose="02000000000000000000" charset="-122"/>
                <a:ea typeface="方正仿宋_GB18030" panose="02000000000000000000" charset="-122"/>
                <a:cs typeface="方正仿宋_GB18030" panose="02000000000000000000" charset="-122"/>
              </a:rPr>
              <a:t>XARD：当我进行交易时，我会使用虚拟止损，在此我会在心里记下如果交易不顺利，我会在哪里离场。</a:t>
            </a:r>
            <a:endParaRPr b="1" u="sng">
              <a:solidFill>
                <a:srgbClr val="002060"/>
              </a:solidFill>
              <a:latin typeface="方正仿宋_GB18030" panose="02000000000000000000" charset="-122"/>
              <a:ea typeface="方正仿宋_GB18030" panose="02000000000000000000" charset="-122"/>
              <a:cs typeface="方正仿宋_GB18030" panose="02000000000000000000" charset="-122"/>
            </a:endParaRPr>
          </a:p>
          <a:p>
            <a:r>
              <a:rPr b="1" u="sng">
                <a:solidFill>
                  <a:srgbClr val="002060"/>
                </a:solidFill>
                <a:latin typeface="方正仿宋_GB18030" panose="02000000000000000000" charset="-122"/>
                <a:ea typeface="方正仿宋_GB18030" panose="02000000000000000000" charset="-122"/>
                <a:cs typeface="方正仿宋_GB18030" panose="02000000000000000000" charset="-122"/>
              </a:rPr>
              <a:t>关于复利：- 我给自己设定了一个每日目标，并尝试每天都达到这个目标，所以如果说我的每日目标是 6%，那么超过一个月，即 20 个交易日，我希望将我的每日交易复合为 6%，所以我的基金将是 1 x 1.06 ^ 20 = 3.21 倍我的原始资金。完成之后，我会想办法将我的每日目标从 6% 提高到 8%，这样我的基金将是 1 x 1.08 ^ 20 = 4.66 倍我的原始基金（几个百分点可以产生很大的不同）。</a:t>
            </a:r>
            <a:endParaRPr b="1" u="sng">
              <a:solidFill>
                <a:srgbClr val="002060"/>
              </a:solidFill>
              <a:latin typeface="方正仿宋_GB18030" panose="02000000000000000000" charset="-122"/>
              <a:ea typeface="方正仿宋_GB18030" panose="02000000000000000000" charset="-122"/>
              <a:cs typeface="方正仿宋_GB18030" panose="02000000000000000000" charset="-122"/>
            </a:endParaRPr>
          </a:p>
          <a:p>
            <a:endParaRPr b="1" u="sng">
              <a:solidFill>
                <a:srgbClr val="002060"/>
              </a:solidFill>
              <a:latin typeface="方正仿宋_GB18030" panose="02000000000000000000" charset="-122"/>
              <a:ea typeface="方正仿宋_GB18030" panose="02000000000000000000" charset="-122"/>
              <a:cs typeface="方正仿宋_GB18030" panose="02000000000000000000" charset="-122"/>
            </a:endParaRPr>
          </a:p>
          <a:p>
            <a:r>
              <a:rPr b="1" u="sng">
                <a:solidFill>
                  <a:srgbClr val="002060"/>
                </a:solidFill>
                <a:latin typeface="方正仿宋_GB18030" panose="02000000000000000000" charset="-122"/>
                <a:ea typeface="方正仿宋_GB18030" panose="02000000000000000000" charset="-122"/>
                <a:cs typeface="方正仿宋_GB18030" panose="02000000000000000000" charset="-122"/>
              </a:rPr>
              <a:t>谢谢 Xard，您每笔交易的风险百分比是多少？</a:t>
            </a:r>
            <a:endParaRPr b="1" u="sng">
              <a:solidFill>
                <a:srgbClr val="002060"/>
              </a:solidFill>
              <a:latin typeface="方正仿宋_GB18030" panose="02000000000000000000" charset="-122"/>
              <a:ea typeface="方正仿宋_GB18030" panose="02000000000000000000" charset="-122"/>
              <a:cs typeface="方正仿宋_GB18030" panose="02000000000000000000" charset="-122"/>
            </a:endParaRPr>
          </a:p>
          <a:p>
            <a:r>
              <a:rPr b="1" u="sng">
                <a:solidFill>
                  <a:srgbClr val="002060"/>
                </a:solidFill>
                <a:latin typeface="方正仿宋_GB18030" panose="02000000000000000000" charset="-122"/>
                <a:ea typeface="方正仿宋_GB18030" panose="02000000000000000000" charset="-122"/>
                <a:cs typeface="方正仿宋_GB18030" panose="02000000000000000000" charset="-122"/>
              </a:rPr>
              <a:t>XARD：刚才我的目标是每个交易日获得 30% 的收益，如果出于任何原因我下跌了 15%，那么我将关闭所有东西并远离计算机，直到下一个交易日。幸运的是，今年没有发生这种情况。</a:t>
            </a:r>
            <a:endParaRPr b="1" u="sng">
              <a:solidFill>
                <a:srgbClr val="002060"/>
              </a:solidFill>
              <a:latin typeface="方正仿宋_GB18030" panose="02000000000000000000" charset="-122"/>
              <a:ea typeface="方正仿宋_GB18030" panose="02000000000000000000" charset="-122"/>
              <a:cs typeface="方正仿宋_GB18030" panose="02000000000000000000" charset="-122"/>
            </a:endParaRPr>
          </a:p>
          <a:p>
            <a:endParaRPr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b="1" u="sng">
                <a:solidFill>
                  <a:srgbClr val="C00000"/>
                </a:solidFill>
                <a:latin typeface="方正仿宋_GB18030" panose="02000000000000000000" charset="-122"/>
                <a:ea typeface="方正仿宋_GB18030" panose="02000000000000000000" charset="-122"/>
                <a:cs typeface="方正仿宋_GB18030" panose="02000000000000000000" charset="-122"/>
              </a:rPr>
              <a:t>XARD: XU v13 已经做到了（背景从 Sq 设置为 Sq）。问题是如果正方形还没有达到，比如最低点，背景将显示新方向的变化，并且这种变化将保持不变，直到价格形成一个较低的正方形，而刚刚在 XU v44 中，背景将变回来随着价格再次越过趋势线。</a:t>
            </a:r>
            <a:endParaRPr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P1153</a:t>
            </a:r>
            <a:endParaRPr lang="en-US" altLang="zh-CN"/>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对比"/>
          <p:cNvPicPr>
            <a:picLocks noChangeAspect="1"/>
          </p:cNvPicPr>
          <p:nvPr/>
        </p:nvPicPr>
        <p:blipFill>
          <a:blip r:embed="rId1"/>
          <a:stretch>
            <a:fillRect/>
          </a:stretch>
        </p:blipFill>
        <p:spPr>
          <a:xfrm>
            <a:off x="0" y="0"/>
            <a:ext cx="12192000" cy="4385310"/>
          </a:xfrm>
          <a:prstGeom prst="rect">
            <a:avLst/>
          </a:prstGeom>
        </p:spPr>
      </p:pic>
      <p:pic>
        <p:nvPicPr>
          <p:cNvPr id="7" name="图片 6" descr="Screenshot from 2022-10-08 11-40-04"/>
          <p:cNvPicPr>
            <a:picLocks noChangeAspect="1"/>
          </p:cNvPicPr>
          <p:nvPr/>
        </p:nvPicPr>
        <p:blipFill>
          <a:blip r:embed="rId2"/>
          <a:stretch>
            <a:fillRect/>
          </a:stretch>
        </p:blipFill>
        <p:spPr>
          <a:xfrm>
            <a:off x="0" y="4384675"/>
            <a:ext cx="12192000" cy="2473325"/>
          </a:xfrm>
          <a:prstGeom prst="rect">
            <a:avLst/>
          </a:prstGeom>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P1154</a:t>
            </a:r>
            <a:endParaRPr lang="en-US" altLang="zh-CN"/>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C:\Users\Administrator\Desktop\XU GAMECHANGER.pngXU GAMECHANGER"/>
          <p:cNvPicPr>
            <a:picLocks noChangeAspect="1"/>
          </p:cNvPicPr>
          <p:nvPr/>
        </p:nvPicPr>
        <p:blipFill>
          <a:blip r:embed="rId1"/>
          <a:srcRect/>
          <a:stretch>
            <a:fillRect/>
          </a:stretch>
        </p:blipFill>
        <p:spPr>
          <a:xfrm>
            <a:off x="635" y="0"/>
            <a:ext cx="12191365" cy="5412105"/>
          </a:xfrm>
          <a:prstGeom prst="rect">
            <a:avLst/>
          </a:prstGeom>
        </p:spPr>
      </p:pic>
      <p:sp>
        <p:nvSpPr>
          <p:cNvPr id="6" name="文本框 5"/>
          <p:cNvSpPr txBox="1"/>
          <p:nvPr/>
        </p:nvSpPr>
        <p:spPr>
          <a:xfrm>
            <a:off x="143510" y="5517515"/>
            <a:ext cx="10133330" cy="860425"/>
          </a:xfrm>
          <a:prstGeom prst="rect">
            <a:avLst/>
          </a:prstGeom>
          <a:noFill/>
        </p:spPr>
        <p:txBody>
          <a:bodyPr wrap="square" rtlCol="0">
            <a:spAutoFit/>
          </a:bodyPr>
          <a:p>
            <a:r>
              <a:rPr lang="zh-CN" altLang="zh-CN" sz="1200" b="1" u="sng">
                <a:solidFill>
                  <a:srgbClr val="FF0000"/>
                </a:solidFill>
              </a:rPr>
              <a:t>翻译：改变游戏规则，全新</a:t>
            </a:r>
            <a:r>
              <a:rPr lang="en-US" altLang="zh-CN" sz="1200" b="1" u="sng">
                <a:solidFill>
                  <a:srgbClr val="FF0000"/>
                </a:solidFill>
              </a:rPr>
              <a:t>15</a:t>
            </a:r>
            <a:r>
              <a:rPr lang="zh-CN" altLang="zh-CN" sz="1200" b="1" u="sng">
                <a:solidFill>
                  <a:srgbClr val="FF0000"/>
                </a:solidFill>
              </a:rPr>
              <a:t>分钟交易规则，日目标达到</a:t>
            </a:r>
            <a:r>
              <a:rPr lang="en-US" altLang="zh-CN" sz="1200" b="1" u="sng">
                <a:solidFill>
                  <a:srgbClr val="FF0000"/>
                </a:solidFill>
              </a:rPr>
              <a:t>100%</a:t>
            </a:r>
            <a:endParaRPr lang="en-US" altLang="zh-CN" sz="1200" b="1" u="sng">
              <a:solidFill>
                <a:srgbClr val="FF0000"/>
              </a:solidFill>
            </a:endParaRPr>
          </a:p>
          <a:p>
            <a:r>
              <a:rPr lang="en-US" altLang="zh-CN" sz="1200" b="1" u="sng">
                <a:solidFill>
                  <a:srgbClr val="FF0000"/>
                </a:solidFill>
              </a:rPr>
              <a:t>xard777写道: ↑2022 年 10 月 9 日星期日下午 6:47</a:t>
            </a:r>
            <a:endParaRPr lang="en-US" altLang="zh-CN" sz="1200" b="1" u="sng">
              <a:solidFill>
                <a:srgbClr val="FF0000"/>
              </a:solidFill>
            </a:endParaRPr>
          </a:p>
          <a:p>
            <a:r>
              <a:rPr lang="en-US" altLang="zh-CN" sz="1200" b="1" u="sng">
                <a:solidFill>
                  <a:srgbClr val="FF0000"/>
                </a:solidFill>
              </a:rPr>
              <a:t>让游戏开始...Xard777</a:t>
            </a:r>
            <a:endParaRPr lang="en-US" altLang="zh-CN" sz="1200" b="1" u="sng">
              <a:solidFill>
                <a:srgbClr val="FF0000"/>
              </a:solidFill>
            </a:endParaRPr>
          </a:p>
          <a:p>
            <a:r>
              <a:rPr lang="zh-CN" altLang="zh-CN" sz="1400" b="1"/>
              <a:t>图解：</a:t>
            </a:r>
            <a:r>
              <a:rPr lang="en-US" altLang="zh-CN" sz="1400" b="1"/>
              <a:t>M15</a:t>
            </a:r>
            <a:r>
              <a:rPr lang="zh-CN" altLang="en-US" sz="1400" b="1"/>
              <a:t>第一线是</a:t>
            </a:r>
            <a:r>
              <a:rPr lang="en-US" altLang="zh-CN" sz="1400" b="1"/>
              <a:t>M5</a:t>
            </a:r>
            <a:r>
              <a:rPr lang="zh-CN" altLang="en-US" sz="1400" b="1"/>
              <a:t>的金叉与死叉</a:t>
            </a:r>
            <a:endParaRPr lang="zh-CN" altLang="en-US" sz="1400" b="1"/>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P1153</a:t>
            </a:r>
            <a:endParaRPr lang="en-US" altLang="zh-CN"/>
          </a:p>
        </p:txBody>
      </p:sp>
      <p:sp>
        <p:nvSpPr>
          <p:cNvPr id="6" name="文本框 5"/>
          <p:cNvSpPr txBox="1"/>
          <p:nvPr/>
        </p:nvSpPr>
        <p:spPr>
          <a:xfrm>
            <a:off x="72390" y="147955"/>
            <a:ext cx="12017375" cy="891540"/>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操作思路：时刻观察</a:t>
            </a:r>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M15</a:t>
            </a:r>
            <a:r>
              <a:rPr lang="zh-CN" altLang="en-US" b="1" u="sng">
                <a:solidFill>
                  <a:srgbClr val="C00000"/>
                </a:solidFill>
                <a:latin typeface="方正仿宋_GB18030" panose="02000000000000000000" charset="-122"/>
                <a:ea typeface="方正仿宋_GB18030" panose="02000000000000000000" charset="-122"/>
                <a:cs typeface="方正仿宋_GB18030" panose="02000000000000000000" charset="-122"/>
              </a:rPr>
              <a:t>的第二点，</a:t>
            </a:r>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M5</a:t>
            </a:r>
            <a:r>
              <a:rPr lang="zh-CN"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的第二点，一分钟的第二点，</a:t>
            </a:r>
            <a:endParaRPr lang="zh-CN"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zh-CN"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开空开多跟着</a:t>
            </a:r>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M5</a:t>
            </a:r>
            <a:r>
              <a:rPr lang="zh-CN" altLang="en-US" b="1" u="sng">
                <a:solidFill>
                  <a:srgbClr val="C00000"/>
                </a:solidFill>
                <a:latin typeface="方正仿宋_GB18030" panose="02000000000000000000" charset="-122"/>
                <a:ea typeface="方正仿宋_GB18030" panose="02000000000000000000" charset="-122"/>
                <a:cs typeface="方正仿宋_GB18030" panose="02000000000000000000" charset="-122"/>
              </a:rPr>
              <a:t>分钟去做，</a:t>
            </a:r>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M5</a:t>
            </a:r>
            <a:r>
              <a:rPr lang="zh-CN" altLang="en-US" b="1" u="sng">
                <a:solidFill>
                  <a:srgbClr val="C00000"/>
                </a:solidFill>
                <a:latin typeface="方正仿宋_GB18030" panose="02000000000000000000" charset="-122"/>
                <a:ea typeface="方正仿宋_GB18030" panose="02000000000000000000" charset="-122"/>
                <a:cs typeface="方正仿宋_GB18030" panose="02000000000000000000" charset="-122"/>
              </a:rPr>
              <a:t>变色在</a:t>
            </a:r>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M1</a:t>
            </a:r>
            <a:r>
              <a:rPr lang="zh-CN"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同色第二个原点开仓</a:t>
            </a:r>
            <a:endParaRPr lang="zh-CN"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P1156</a:t>
            </a:r>
            <a:endParaRPr lang="en-US" altLang="zh-CN"/>
          </a:p>
        </p:txBody>
      </p:sp>
      <p:sp>
        <p:nvSpPr>
          <p:cNvPr id="6" name="文本框 5"/>
          <p:cNvSpPr txBox="1"/>
          <p:nvPr/>
        </p:nvSpPr>
        <p:spPr>
          <a:xfrm>
            <a:off x="0" y="5237480"/>
            <a:ext cx="12017375" cy="1168400"/>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XU-13,XU-39,XU-44</a:t>
            </a:r>
            <a:endPar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我没有酒吧午餐……以交易为生。</a:t>
            </a:r>
            <a:endPar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Xard777</a:t>
            </a:r>
            <a:endPar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Screenshot from 2022-10-11 14-48-47"/>
          <p:cNvPicPr>
            <a:picLocks noChangeAspect="1"/>
          </p:cNvPicPr>
          <p:nvPr/>
        </p:nvPicPr>
        <p:blipFill>
          <a:blip r:embed="rId1"/>
          <a:stretch>
            <a:fillRect/>
          </a:stretch>
        </p:blipFill>
        <p:spPr>
          <a:xfrm>
            <a:off x="0" y="-104775"/>
            <a:ext cx="12192000" cy="5457190"/>
          </a:xfrm>
          <a:prstGeom prst="rect">
            <a:avLst/>
          </a:prstGeom>
        </p:spPr>
      </p:pic>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P1156</a:t>
            </a:r>
            <a:endParaRPr lang="en-US" altLang="zh-CN"/>
          </a:p>
        </p:txBody>
      </p:sp>
      <p:sp>
        <p:nvSpPr>
          <p:cNvPr id="6" name="文本框 5"/>
          <p:cNvSpPr txBox="1"/>
          <p:nvPr/>
        </p:nvSpPr>
        <p:spPr>
          <a:xfrm>
            <a:off x="0" y="5237480"/>
            <a:ext cx="12017375" cy="1168400"/>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拿 Pip$ 不要太贪心。</a:t>
            </a:r>
            <a:endPar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恶魔和我要打个盹 ZZZZzzz</a:t>
            </a:r>
            <a:endPar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rPr>
              <a:t>Xard777</a:t>
            </a:r>
            <a:endParaRPr lang="en-US" altLang="zh-CN"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C:\Users\Administrator\Desktop\Screenshot from 2022-10-11 15-37-10.pngScreenshot from 2022-10-11 15-37-10"/>
          <p:cNvPicPr>
            <a:picLocks noChangeAspect="1"/>
          </p:cNvPicPr>
          <p:nvPr/>
        </p:nvPicPr>
        <p:blipFill>
          <a:blip r:embed="rId1"/>
          <a:srcRect/>
          <a:stretch>
            <a:fillRect/>
          </a:stretch>
        </p:blipFill>
        <p:spPr>
          <a:xfrm>
            <a:off x="57785" y="0"/>
            <a:ext cx="12134215" cy="5457190"/>
          </a:xfrm>
          <a:prstGeom prst="rect">
            <a:avLst/>
          </a:prstGeom>
        </p:spPr>
      </p:pic>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P1157</a:t>
            </a:r>
            <a:endParaRPr lang="en-US" altLang="zh-CN"/>
          </a:p>
        </p:txBody>
      </p:sp>
      <p:sp>
        <p:nvSpPr>
          <p:cNvPr id="6" name="文本框 5"/>
          <p:cNvSpPr txBox="1"/>
          <p:nvPr/>
        </p:nvSpPr>
        <p:spPr>
          <a:xfrm>
            <a:off x="0" y="5237480"/>
            <a:ext cx="12017375" cy="1076325"/>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好的，这就是今天的我。</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想想我错过了美国时段的一次大幅上涨（屏幕背景中已经显示）。正如我常说的，不必贪心，图表中有 Pip$$$。</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Xard777</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底图需要装框挂在墙上</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C:\Users\Administrator\Desktop\Screenshot from 2022-10-11 19-19-22.pngScreenshot from 2022-10-11 19-19-22"/>
          <p:cNvPicPr>
            <a:picLocks noChangeAspect="1"/>
          </p:cNvPicPr>
          <p:nvPr/>
        </p:nvPicPr>
        <p:blipFill>
          <a:blip r:embed="rId1"/>
          <a:srcRect/>
          <a:stretch>
            <a:fillRect/>
          </a:stretch>
        </p:blipFill>
        <p:spPr>
          <a:xfrm>
            <a:off x="0" y="0"/>
            <a:ext cx="12192000" cy="5457190"/>
          </a:xfrm>
          <a:prstGeom prst="rect">
            <a:avLst/>
          </a:prstGeom>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P1161</a:t>
            </a:r>
            <a:endParaRPr lang="en-US" altLang="zh-CN"/>
          </a:p>
        </p:txBody>
      </p:sp>
      <p:sp>
        <p:nvSpPr>
          <p:cNvPr id="6" name="文本框 5"/>
          <p:cNvSpPr txBox="1"/>
          <p:nvPr/>
        </p:nvSpPr>
        <p:spPr>
          <a:xfrm>
            <a:off x="0" y="5237480"/>
            <a:ext cx="12017375" cy="706755"/>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以交易为生...</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Xard777</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C:\Users\Administrator\Desktop\Screenshot from 2022-10-12 11-34-11.pngScreenshot from 2022-10-12 11-34-11"/>
          <p:cNvPicPr>
            <a:picLocks noChangeAspect="1"/>
          </p:cNvPicPr>
          <p:nvPr/>
        </p:nvPicPr>
        <p:blipFill>
          <a:blip r:embed="rId1"/>
          <a:srcRect/>
          <a:stretch>
            <a:fillRect/>
          </a:stretch>
        </p:blipFill>
        <p:spPr>
          <a:xfrm>
            <a:off x="0" y="0"/>
            <a:ext cx="12192000" cy="5457190"/>
          </a:xfrm>
          <a:prstGeom prst="rect">
            <a:avLst/>
          </a:prstGeom>
        </p:spPr>
      </p:pic>
      <p:pic>
        <p:nvPicPr>
          <p:cNvPr id="7" name="图片 6" descr="11"/>
          <p:cNvPicPr>
            <a:picLocks noChangeAspect="1"/>
          </p:cNvPicPr>
          <p:nvPr/>
        </p:nvPicPr>
        <p:blipFill>
          <a:blip r:embed="rId2"/>
          <a:stretch>
            <a:fillRect/>
          </a:stretch>
        </p:blipFill>
        <p:spPr>
          <a:xfrm>
            <a:off x="2153920" y="515620"/>
            <a:ext cx="3686175" cy="1419225"/>
          </a:xfrm>
          <a:prstGeom prst="rect">
            <a:avLst/>
          </a:prstGeom>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P1161</a:t>
            </a:r>
            <a:endParaRPr lang="en-US" altLang="zh-CN"/>
          </a:p>
        </p:txBody>
      </p:sp>
      <p:sp>
        <p:nvSpPr>
          <p:cNvPr id="6" name="文本框 5"/>
          <p:cNvSpPr txBox="1"/>
          <p:nvPr/>
        </p:nvSpPr>
        <p:spPr>
          <a:xfrm>
            <a:off x="0" y="5237480"/>
            <a:ext cx="12017375" cy="706755"/>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以交易为生...</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Xard777</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C:\Users\Administrator\Desktop\Screenshot from 2022-10-12 11-34-11.pngScreenshot from 2022-10-12 11-34-11"/>
          <p:cNvPicPr>
            <a:picLocks noChangeAspect="1"/>
          </p:cNvPicPr>
          <p:nvPr/>
        </p:nvPicPr>
        <p:blipFill>
          <a:blip r:embed="rId1"/>
          <a:srcRect/>
          <a:stretch>
            <a:fillRect/>
          </a:stretch>
        </p:blipFill>
        <p:spPr>
          <a:xfrm>
            <a:off x="0" y="0"/>
            <a:ext cx="12192000" cy="5457190"/>
          </a:xfrm>
          <a:prstGeom prst="rect">
            <a:avLst/>
          </a:prstGeom>
        </p:spPr>
      </p:pic>
      <p:pic>
        <p:nvPicPr>
          <p:cNvPr id="7" name="图片 6" descr="11"/>
          <p:cNvPicPr>
            <a:picLocks noChangeAspect="1"/>
          </p:cNvPicPr>
          <p:nvPr/>
        </p:nvPicPr>
        <p:blipFill>
          <a:blip r:embed="rId2"/>
          <a:stretch>
            <a:fillRect/>
          </a:stretch>
        </p:blipFill>
        <p:spPr>
          <a:xfrm>
            <a:off x="2153920" y="515620"/>
            <a:ext cx="3686175" cy="1419225"/>
          </a:xfrm>
          <a:prstGeom prst="rect">
            <a:avLst/>
          </a:prstGeom>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P1161</a:t>
            </a:r>
            <a:endParaRPr lang="en-US" altLang="zh-CN"/>
          </a:p>
        </p:txBody>
      </p:sp>
      <p:sp>
        <p:nvSpPr>
          <p:cNvPr id="6" name="文本框 5"/>
          <p:cNvSpPr txBox="1"/>
          <p:nvPr/>
        </p:nvSpPr>
        <p:spPr>
          <a:xfrm>
            <a:off x="0" y="5237480"/>
            <a:ext cx="12017375" cy="1076325"/>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xard777写道: ↑</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2022 年 10 月 12 日星期三晚上 8:43</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这就是我今天的完成。</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Xard777</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C:\Users\Administrator\Desktop\Screenshot from 2022-10-12 13-36-16.pngScreenshot from 2022-10-12 13-36-16"/>
          <p:cNvPicPr>
            <a:picLocks noChangeAspect="1"/>
          </p:cNvPicPr>
          <p:nvPr/>
        </p:nvPicPr>
        <p:blipFill>
          <a:blip r:embed="rId1"/>
          <a:srcRect/>
          <a:stretch>
            <a:fillRect/>
          </a:stretch>
        </p:blipFill>
        <p:spPr>
          <a:xfrm>
            <a:off x="0" y="0"/>
            <a:ext cx="12192635" cy="5457190"/>
          </a:xfrm>
          <a:prstGeom prst="rect">
            <a:avLst/>
          </a:prstGeom>
        </p:spPr>
      </p:pic>
      <p:pic>
        <p:nvPicPr>
          <p:cNvPr id="7" name="图片 6" descr="C:\Users\Administrator\Desktop\1.png1"/>
          <p:cNvPicPr>
            <a:picLocks noChangeAspect="1"/>
          </p:cNvPicPr>
          <p:nvPr/>
        </p:nvPicPr>
        <p:blipFill>
          <a:blip r:embed="rId2"/>
          <a:srcRect/>
          <a:stretch>
            <a:fillRect/>
          </a:stretch>
        </p:blipFill>
        <p:spPr>
          <a:xfrm>
            <a:off x="4165600" y="4083050"/>
            <a:ext cx="3686175" cy="438785"/>
          </a:xfrm>
          <a:prstGeom prst="rect">
            <a:avLst/>
          </a:prstGeom>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日期占位符 3"/>
          <p:cNvSpPr>
            <a:spLocks noGrp="1"/>
          </p:cNvSpPr>
          <p:nvPr>
            <p:ph type="dt" sz="half" idx="10"/>
          </p:nvPr>
        </p:nvSpPr>
        <p:spPr/>
        <p:txBody>
          <a:bodyPr/>
          <a:p>
            <a:fld id="{D997B5FA-0921-464F-AAE1-844C04324D75}" type="datetime1">
              <a:rPr lang="zh-CN" altLang="en-US" smtClean="0"/>
            </a:fld>
            <a:endParaRPr lang="zh-CN" altLang="en-US"/>
          </a:p>
        </p:txBody>
      </p:sp>
      <p:sp>
        <p:nvSpPr>
          <p:cNvPr id="5" name="灯片编号占位符 4"/>
          <p:cNvSpPr>
            <a:spLocks noGrp="1"/>
          </p:cNvSpPr>
          <p:nvPr>
            <p:ph type="sldNum" sz="quarter" idx="12"/>
          </p:nvPr>
        </p:nvSpPr>
        <p:spPr/>
        <p:txBody>
          <a:bodyPr/>
          <a:p>
            <a:fld id="{565CE74E-AB26-4998-AD42-012C4C1AD076}" type="slidenum">
              <a:rPr lang="zh-CN" altLang="en-US" smtClean="0"/>
            </a:fld>
            <a:endParaRPr lang="zh-CN" altLang="en-US"/>
          </a:p>
        </p:txBody>
      </p:sp>
      <p:sp>
        <p:nvSpPr>
          <p:cNvPr id="10" name="文本框 9"/>
          <p:cNvSpPr txBox="1"/>
          <p:nvPr/>
        </p:nvSpPr>
        <p:spPr>
          <a:xfrm>
            <a:off x="7464425" y="6287770"/>
            <a:ext cx="763270" cy="368300"/>
          </a:xfrm>
          <a:prstGeom prst="rect">
            <a:avLst/>
          </a:prstGeom>
          <a:noFill/>
        </p:spPr>
        <p:txBody>
          <a:bodyPr wrap="none" rtlCol="0">
            <a:spAutoFit/>
          </a:bodyPr>
          <a:p>
            <a:r>
              <a:rPr lang="en-US" altLang="zh-CN"/>
              <a:t>P1161</a:t>
            </a:r>
            <a:endParaRPr lang="en-US" altLang="zh-CN"/>
          </a:p>
        </p:txBody>
      </p:sp>
      <p:sp>
        <p:nvSpPr>
          <p:cNvPr id="6" name="文本框 5"/>
          <p:cNvSpPr txBox="1"/>
          <p:nvPr/>
        </p:nvSpPr>
        <p:spPr>
          <a:xfrm>
            <a:off x="0" y="5237480"/>
            <a:ext cx="12017375" cy="706755"/>
          </a:xfrm>
          <a:prstGeom prst="rect">
            <a:avLst/>
          </a:prstGeom>
          <a:noFill/>
        </p:spPr>
        <p:txBody>
          <a:bodyPr wrap="square" rtlCol="0">
            <a:spAutoFit/>
          </a:bodyPr>
          <a:p>
            <a:endParaRPr sz="1600" b="1" u="sng">
              <a:solidFill>
                <a:srgbClr val="7030A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期待新的SEMAFOR背景色。</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a:p>
            <a:r>
              <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rPr>
              <a:t>XARD：是的，背景非常好。</a:t>
            </a:r>
            <a:endParaRPr lang="en-US" altLang="zh-CN" sz="1200" b="1" u="sng">
              <a:solidFill>
                <a:srgbClr val="C00000"/>
              </a:solidFill>
              <a:latin typeface="方正仿宋_GB18030" panose="02000000000000000000" charset="-122"/>
              <a:ea typeface="方正仿宋_GB18030" panose="02000000000000000000" charset="-122"/>
              <a:cs typeface="方正仿宋_GB18030" panose="02000000000000000000" charset="-122"/>
            </a:endParaRPr>
          </a:p>
        </p:txBody>
      </p:sp>
      <p:sp>
        <p:nvSpPr>
          <p:cNvPr id="2" name="文本框 1"/>
          <p:cNvSpPr txBox="1"/>
          <p:nvPr/>
        </p:nvSpPr>
        <p:spPr>
          <a:xfrm>
            <a:off x="976630" y="3916680"/>
            <a:ext cx="309880" cy="368300"/>
          </a:xfrm>
          <a:prstGeom prst="rect">
            <a:avLst/>
          </a:prstGeom>
          <a:noFill/>
        </p:spPr>
        <p:txBody>
          <a:bodyPr wrap="none" rtlCol="0">
            <a:spAutoFit/>
          </a:bodyPr>
          <a:p>
            <a:endParaRPr lang="zh-CN" altLang="en-US"/>
          </a:p>
        </p:txBody>
      </p:sp>
      <p:pic>
        <p:nvPicPr>
          <p:cNvPr id="3" name="图片 2" descr="C:\Users\Administrator\Desktop\Screenshot from 2022-10-12 14-25-46.pngScreenshot from 2022-10-12 14-25-46"/>
          <p:cNvPicPr>
            <a:picLocks noChangeAspect="1"/>
          </p:cNvPicPr>
          <p:nvPr/>
        </p:nvPicPr>
        <p:blipFill>
          <a:blip r:embed="rId1"/>
          <a:srcRect/>
          <a:stretch>
            <a:fillRect/>
          </a:stretch>
        </p:blipFill>
        <p:spPr>
          <a:xfrm>
            <a:off x="-149225" y="0"/>
            <a:ext cx="12341225" cy="5457190"/>
          </a:xfrm>
          <a:prstGeom prst="rect">
            <a:avLst/>
          </a:prstGeom>
        </p:spPr>
      </p:pic>
      <p:pic>
        <p:nvPicPr>
          <p:cNvPr id="7" name="图片 6" descr="C:\Users\Administrator\Desktop\3_译图.png3_译图"/>
          <p:cNvPicPr>
            <a:picLocks noChangeAspect="1"/>
          </p:cNvPicPr>
          <p:nvPr/>
        </p:nvPicPr>
        <p:blipFill>
          <a:blip r:embed="rId2"/>
          <a:srcRect/>
          <a:stretch>
            <a:fillRect/>
          </a:stretch>
        </p:blipFill>
        <p:spPr>
          <a:xfrm>
            <a:off x="2534285" y="2255520"/>
            <a:ext cx="6470650" cy="946150"/>
          </a:xfrm>
          <a:prstGeom prst="rect">
            <a:avLst/>
          </a:prstGeom>
        </p:spPr>
      </p:pic>
    </p:spTree>
  </p:cSld>
  <p:clrMapOvr>
    <a:masterClrMapping/>
  </p:clrMapOvr>
</p:sld>
</file>

<file path=ppt/tags/tag1.xml><?xml version="1.0" encoding="utf-8"?>
<p:tagLst xmlns:p="http://schemas.openxmlformats.org/presentationml/2006/main">
  <p:tag name="KSO_WM_UNIT_PLACING_PICTURE_USER_VIEWPORT" val="{&quot;height&quot;:8109,&quot;width&quot;:19200}"/>
</p:tagLst>
</file>

<file path=ppt/tags/tag2.xml><?xml version="1.0" encoding="utf-8"?>
<p:tagLst xmlns:p="http://schemas.openxmlformats.org/presentationml/2006/main">
  <p:tag name="KSO_WM_UNIT_PLACING_PICTURE_USER_VIEWPORT" val="{&quot;height&quot;:1950,&quot;width&quot;:3825}"/>
</p:tagLst>
</file>

<file path=ppt/tags/tag3.xml><?xml version="1.0" encoding="utf-8"?>
<p:tagLst xmlns:p="http://schemas.openxmlformats.org/presentationml/2006/main">
  <p:tag name="KSO_WM_UNIT_PLACING_PICTURE_USER_VIEWPORT" val="{&quot;height&quot;:6853,&quot;width&quot;:12480}"/>
</p:tagLst>
</file>

<file path=ppt/tags/tag4.xml><?xml version="1.0" encoding="utf-8"?>
<p:tagLst xmlns:p="http://schemas.openxmlformats.org/presentationml/2006/main">
  <p:tag name="KSO_WM_UNIT_PLACING_PICTURE_USER_VIEWPORT" val="{&quot;height&quot;:10175,&quot;width&quot;:19200}"/>
</p:tagLst>
</file>

<file path=ppt/tags/tag5.xml><?xml version="1.0" encoding="utf-8"?>
<p:tagLst xmlns:p="http://schemas.openxmlformats.org/presentationml/2006/main">
  <p:tag name="KSO_WM_UNIT_PLACING_PICTURE_USER_VIEWPORT" val="{&quot;height&quot;:6629,&quot;width&quot;:19201}"/>
</p:tagLst>
</file>

<file path=ppt/tags/tag6.xml><?xml version="1.0" encoding="utf-8"?>
<p:tagLst xmlns:p="http://schemas.openxmlformats.org/presentationml/2006/main">
  <p:tag name="KSO_WM_UNIT_PLACING_PICTURE_USER_VIEWPORT" val="{&quot;height&quot;:5251,&quot;width&quot;:19200}"/>
</p:tagLst>
</file>

<file path=ppt/tags/tag7.xml><?xml version="1.0" encoding="utf-8"?>
<p:tagLst xmlns:p="http://schemas.openxmlformats.org/presentationml/2006/main">
  <p:tag name="KSO_WM_UNIT_PLACING_PICTURE_USER_VIEWPORT" val="{&quot;height&quot;:6629,&quot;width&quot;:19201}"/>
</p:tagLst>
</file>

<file path=ppt/tags/tag8.xml><?xml version="1.0" encoding="utf-8"?>
<p:tagLst xmlns:p="http://schemas.openxmlformats.org/presentationml/2006/main">
  <p:tag name="KSO_WM_UNIT_PLACING_PICTURE_USER_VIEWPORT" val="{&quot;height&quot;:3414,&quot;width&quot;:19200}"/>
</p:tagLst>
</file>

<file path=ppt/tags/tag9.xml><?xml version="1.0" encoding="utf-8"?>
<p:tagLst xmlns:p="http://schemas.openxmlformats.org/presentationml/2006/main">
  <p:tag name="KSO_WM_UNIT_PLACING_PICTURE_USER_VIEWPORT" val="{&quot;height&quot;:3309,&quot;width&quot;:19200}"/>
</p:tagLst>
</file>

<file path=ppt/tags/tag10.xml><?xml version="1.0" encoding="utf-8"?>
<p:tagLst xmlns:p="http://schemas.openxmlformats.org/presentationml/2006/main">
  <p:tag name="KSO_WM_UNIT_PLACING_PICTURE_USER_VIEWPORT" val="{&quot;height&quot;:5251,&quot;width&quot;:19200}"/>
</p:tagLst>
</file>

<file path=ppt/tags/tag11.xml><?xml version="1.0" encoding="utf-8"?>
<p:tagLst xmlns:p="http://schemas.openxmlformats.org/presentationml/2006/main">
  <p:tag name="KSO_WM_UNIT_PLACING_PICTURE_USER_VIEWPORT" val="{&quot;height&quot;:5245,&quot;width&quot;:19198}"/>
</p:tagLst>
</file>

<file path=ppt/tags/tag12.xml><?xml version="1.0" encoding="utf-8"?>
<p:tagLst xmlns:p="http://schemas.openxmlformats.org/presentationml/2006/main">
  <p:tag name="KSO_WM_UNIT_PLACING_PICTURE_USER_VIEWPORT" val="{&quot;height&quot;:5246,&quot;width&quot;:19200}"/>
</p:tagLst>
</file>

<file path=ppt/tags/tag13.xml><?xml version="1.0" encoding="utf-8"?>
<p:tagLst xmlns:p="http://schemas.openxmlformats.org/presentationml/2006/main">
  <p:tag name="KSO_WM_UNIT_PLACING_PICTURE_USER_VIEWPORT" val="{&quot;height&quot;:5245,&quot;width&quot;:19198}"/>
</p:tagLst>
</file>

<file path=ppt/tags/tag14.xml><?xml version="1.0" encoding="utf-8"?>
<p:tagLst xmlns:p="http://schemas.openxmlformats.org/presentationml/2006/main">
  <p:tag name="KSO_WM_UNIT_PLACING_PICTURE_USER_VIEWPORT" val="{&quot;height&quot;:5245,&quot;width&quot;:19198}"/>
</p:tagLst>
</file>

<file path=ppt/tags/tag15.xml><?xml version="1.0" encoding="utf-8"?>
<p:tagLst xmlns:p="http://schemas.openxmlformats.org/presentationml/2006/main">
  <p:tag name="KSO_WM_UNIT_PLACING_PICTURE_USER_VIEWPORT" val="{&quot;height&quot;:8454,&quot;width&quot;:18860}"/>
</p:tagLst>
</file>

<file path=ppt/tags/tag16.xml><?xml version="1.0" encoding="utf-8"?>
<p:tagLst xmlns:p="http://schemas.openxmlformats.org/presentationml/2006/main">
  <p:tag name="KSO_WM_UNIT_PLACING_PICTURE_USER_VIEWPORT" val="{&quot;height&quot;:9555,&quot;width&quot;:8280}"/>
</p:tagLst>
</file>

<file path=ppt/tags/tag17.xml><?xml version="1.0" encoding="utf-8"?>
<p:tagLst xmlns:p="http://schemas.openxmlformats.org/presentationml/2006/main">
  <p:tag name="KSO_WM_UNIT_PLACING_PICTURE_USER_VIEWPORT" val="{&quot;height&quot;:8454,&quot;width&quot;:18860}"/>
</p:tagLst>
</file>

<file path=ppt/tags/tag18.xml><?xml version="1.0" encoding="utf-8"?>
<p:tagLst xmlns:p="http://schemas.openxmlformats.org/presentationml/2006/main">
  <p:tag name="KSO_WM_UNIT_PLACING_PICTURE_USER_VIEWPORT" val="{&quot;height&quot;:9555,&quot;width&quot;:8280}"/>
</p:tagLst>
</file>

<file path=ppt/tags/tag19.xml><?xml version="1.0" encoding="utf-8"?>
<p:tagLst xmlns:p="http://schemas.openxmlformats.org/presentationml/2006/main">
  <p:tag name="KSO_WM_UNIT_PLACING_PICTURE_USER_VIEWPORT" val="{&quot;height&quot;:8454,&quot;width&quot;:18860}"/>
</p:tagLst>
</file>

<file path=ppt/tags/tag20.xml><?xml version="1.0" encoding="utf-8"?>
<p:tagLst xmlns:p="http://schemas.openxmlformats.org/presentationml/2006/main">
  <p:tag name="KSO_WM_UNIT_PLACING_PICTURE_USER_VIEWPORT" val="{&quot;height&quot;:8454,&quot;width&quot;:18860}"/>
</p:tagLst>
</file>

<file path=ppt/tags/tag21.xml><?xml version="1.0" encoding="utf-8"?>
<p:tagLst xmlns:p="http://schemas.openxmlformats.org/presentationml/2006/main">
  <p:tag name="KSO_WM_UNIT_PLACING_PICTURE_USER_VIEWPORT" val="{&quot;height&quot;:8165,&quot;width&quot;:19199}"/>
</p:tagLst>
</file>

<file path=ppt/tags/tag22.xml><?xml version="1.0" encoding="utf-8"?>
<p:tagLst xmlns:p="http://schemas.openxmlformats.org/presentationml/2006/main">
  <p:tag name="KSO_WM_UNIT_PLACING_PICTURE_USER_VIEWPORT" val="{&quot;height&quot;:3495,&quot;width&quot;:6135}"/>
</p:tagLst>
</file>

<file path=ppt/tags/tag23.xml><?xml version="1.0" encoding="utf-8"?>
<p:tagLst xmlns:p="http://schemas.openxmlformats.org/presentationml/2006/main">
  <p:tag name="KSO_WM_UNIT_PLACING_PICTURE_USER_VIEWPORT" val="{&quot;height&quot;:8165,&quot;width&quot;:19199}"/>
</p:tagLst>
</file>

<file path=ppt/tags/tag24.xml><?xml version="1.0" encoding="utf-8"?>
<p:tagLst xmlns:p="http://schemas.openxmlformats.org/presentationml/2006/main">
  <p:tag name="KSO_WM_UNIT_PLACING_PICTURE_USER_VIEWPORT" val="{&quot;height&quot;:8165,&quot;width&quot;:19199}"/>
</p:tagLst>
</file>

<file path=ppt/tags/tag25.xml><?xml version="1.0" encoding="utf-8"?>
<p:tagLst xmlns:p="http://schemas.openxmlformats.org/presentationml/2006/main">
  <p:tag name="KSO_WM_UNIT_PLACING_PICTURE_USER_VIEWPORT" val="{&quot;height&quot;:8165,&quot;width&quot;:19199}"/>
</p:tagLst>
</file>

<file path=ppt/tags/tag26.xml><?xml version="1.0" encoding="utf-8"?>
<p:tagLst xmlns:p="http://schemas.openxmlformats.org/presentationml/2006/main">
  <p:tag name="KSO_WM_UNIT_PLACING_PICTURE_USER_VIEWPORT" val="{&quot;height&quot;:8165,&quot;width&quot;:19199}"/>
</p:tagLst>
</file>

<file path=ppt/tags/tag27.xml><?xml version="1.0" encoding="utf-8"?>
<p:tagLst xmlns:p="http://schemas.openxmlformats.org/presentationml/2006/main">
  <p:tag name="KSO_WM_UNIT_PLACING_PICTURE_USER_VIEWPORT" val="{&quot;height&quot;:8165,&quot;width&quot;:19199}"/>
</p:tagLst>
</file>

<file path=ppt/tags/tag28.xml><?xml version="1.0" encoding="utf-8"?>
<p:tagLst xmlns:p="http://schemas.openxmlformats.org/presentationml/2006/main">
  <p:tag name="KSO_WM_UNIT_PLACING_PICTURE_USER_VIEWPORT" val="{&quot;height&quot;:8165,&quot;width&quot;:19199}"/>
</p:tagLst>
</file>

<file path=ppt/tags/tag29.xml><?xml version="1.0" encoding="utf-8"?>
<p:tagLst xmlns:p="http://schemas.openxmlformats.org/presentationml/2006/main">
  <p:tag name="KSO_WM_UNIT_PLACING_PICTURE_USER_VIEWPORT" val="{&quot;height&quot;:8165,&quot;width&quot;:19199}"/>
</p:tagLst>
</file>

<file path=ppt/tags/tag30.xml><?xml version="1.0" encoding="utf-8"?>
<p:tagLst xmlns:p="http://schemas.openxmlformats.org/presentationml/2006/main">
  <p:tag name="KSO_WM_UNIT_PLACING_PICTURE_USER_VIEWPORT" val="{&quot;height&quot;:8165,&quot;width&quot;:19199}"/>
</p:tagLst>
</file>

<file path=ppt/tags/tag31.xml><?xml version="1.0" encoding="utf-8"?>
<p:tagLst xmlns:p="http://schemas.openxmlformats.org/presentationml/2006/main">
  <p:tag name="KSO_WM_UNIT_PLACING_PICTURE_USER_VIEWPORT" val="{&quot;height&quot;:8165,&quot;width&quot;:19199}"/>
</p:tagLst>
</file>

<file path=ppt/tags/tag32.xml><?xml version="1.0" encoding="utf-8"?>
<p:tagLst xmlns:p="http://schemas.openxmlformats.org/presentationml/2006/main">
  <p:tag name="KSO_WM_UNIT_PLACING_PICTURE_USER_VIEWPORT" val="{&quot;height&quot;:8165,&quot;width&quot;:19199}"/>
</p:tagLst>
</file>

<file path=ppt/tags/tag33.xml><?xml version="1.0" encoding="utf-8"?>
<p:tagLst xmlns:p="http://schemas.openxmlformats.org/presentationml/2006/main">
  <p:tag name="KSO_WM_UNIT_PLACING_PICTURE_USER_VIEWPORT" val="{&quot;height&quot;:8165,&quot;width&quot;:19199}"/>
</p:tagLst>
</file>

<file path=ppt/tags/tag34.xml><?xml version="1.0" encoding="utf-8"?>
<p:tagLst xmlns:p="http://schemas.openxmlformats.org/presentationml/2006/main">
  <p:tag name="KSO_WM_UNIT_PLACING_PICTURE_USER_VIEWPORT" val="{&quot;height&quot;:8165,&quot;width&quot;:19199}"/>
</p:tagLst>
</file>

<file path=ppt/tags/tag35.xml><?xml version="1.0" encoding="utf-8"?>
<p:tagLst xmlns:p="http://schemas.openxmlformats.org/presentationml/2006/main">
  <p:tag name="KSO_WM_UNIT_PLACING_PICTURE_USER_VIEWPORT" val="{&quot;height&quot;:8165,&quot;width&quot;:19199}"/>
</p:tagLst>
</file>

<file path=ppt/tags/tag36.xml><?xml version="1.0" encoding="utf-8"?>
<p:tagLst xmlns:p="http://schemas.openxmlformats.org/presentationml/2006/main">
  <p:tag name="KSO_WM_UNIT_PLACING_PICTURE_USER_VIEWPORT" val="{&quot;height&quot;:8165,&quot;width&quot;:19199}"/>
</p:tagLst>
</file>

<file path=ppt/tags/tag37.xml><?xml version="1.0" encoding="utf-8"?>
<p:tagLst xmlns:p="http://schemas.openxmlformats.org/presentationml/2006/main">
  <p:tag name="KSO_WM_UNIT_PLACING_PICTURE_USER_VIEWPORT" val="{&quot;height&quot;:8165,&quot;width&quot;:19199}"/>
</p:tagLst>
</file>

<file path=ppt/tags/tag38.xml><?xml version="1.0" encoding="utf-8"?>
<p:tagLst xmlns:p="http://schemas.openxmlformats.org/presentationml/2006/main">
  <p:tag name="KSO_WM_UNIT_PLACING_PICTURE_USER_VIEWPORT" val="{&quot;height&quot;:5271,&quot;width&quot;:19200}"/>
</p:tagLst>
</file>

<file path=ppt/tags/tag39.xml><?xml version="1.0" encoding="utf-8"?>
<p:tagLst xmlns:p="http://schemas.openxmlformats.org/presentationml/2006/main">
  <p:tag name="KSO_WM_UNIT_PLACING_PICTURE_USER_VIEWPORT" val="{&quot;height&quot;:5271,&quot;width&quot;:19200}"/>
</p:tagLst>
</file>

<file path=ppt/tags/tag40.xml><?xml version="1.0" encoding="utf-8"?>
<p:tagLst xmlns:p="http://schemas.openxmlformats.org/presentationml/2006/main">
  <p:tag name="KSO_WM_UNIT_PLACING_PICTURE_USER_VIEWPORT" val="{&quot;height&quot;:5271,&quot;width&quot;:19200}"/>
</p:tagLst>
</file>

<file path=ppt/tags/tag41.xml><?xml version="1.0" encoding="utf-8"?>
<p:tagLst xmlns:p="http://schemas.openxmlformats.org/presentationml/2006/main">
  <p:tag name="KSO_WM_UNIT_PLACING_PICTURE_USER_VIEWPORT" val="{&quot;height&quot;:5271,&quot;width&quot;:19200}"/>
</p:tagLst>
</file>

<file path=ppt/tags/tag42.xml><?xml version="1.0" encoding="utf-8"?>
<p:tagLst xmlns:p="http://schemas.openxmlformats.org/presentationml/2006/main">
  <p:tag name="COMMONDATA" val="eyJoZGlkIjoiNDhiOGNjNjRjZWY0ZWFiZDAzZjUxZjU1NzgxZTg0MjEifQ=="/>
  <p:tag name="KSO_WPP_MARK_KEY" val="52bc8362-7bcf-4ff9-94d0-ae3590f7cec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32380</Words>
  <Application>WPS 演示</Application>
  <PresentationFormat>宽屏</PresentationFormat>
  <Paragraphs>1320</Paragraphs>
  <Slides>134</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134</vt:i4>
      </vt:variant>
    </vt:vector>
  </HeadingPairs>
  <TitlesOfParts>
    <vt:vector size="147" baseType="lpstr">
      <vt:lpstr>Arial</vt:lpstr>
      <vt:lpstr>宋体</vt:lpstr>
      <vt:lpstr>Wingdings</vt:lpstr>
      <vt:lpstr>方正楷体简体</vt:lpstr>
      <vt:lpstr>Calibri</vt:lpstr>
      <vt:lpstr>微软雅黑</vt:lpstr>
      <vt:lpstr>Arial Unicode MS</vt:lpstr>
      <vt:lpstr>方正楷体_GB2312</vt:lpstr>
      <vt:lpstr>方正仿宋_GB2312</vt:lpstr>
      <vt:lpstr>方正小标宋简体</vt:lpstr>
      <vt:lpstr>方正小标宋_GBK</vt:lpstr>
      <vt:lpstr>方正仿宋_GB18030</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test</cp:lastModifiedBy>
  <cp:revision>64</cp:revision>
  <dcterms:created xsi:type="dcterms:W3CDTF">2022-09-11T13:55:00Z</dcterms:created>
  <dcterms:modified xsi:type="dcterms:W3CDTF">2022-10-12T14:09:40Z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E662F0371A344285865EE44F1982EC66</vt:lpwstr>
  </property>
  <property fmtid="{D5CDD505-2E9C-101B-9397-08002B2CF9AE}" pid="3" name="KSOProductBuildVer">
    <vt:lpwstr>2052-11.1.0.12358</vt:lpwstr>
  </property>
</Properties>
</file>