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howGuides="1">
      <p:cViewPr varScale="1">
        <p:scale>
          <a:sx n="77" d="100"/>
          <a:sy n="77" d="100"/>
        </p:scale>
        <p:origin x="-1236"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F0E0B1A-7C4E-48F8-93B4-0373B9AD7D14}" type="datetimeFigureOut">
              <a:rPr lang="en-US" smtClean="0"/>
              <a:pPr/>
              <a:t>9/2/2023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039B4-10E9-4DF0-884A-E75CDB0D4ECE}"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F0E0B1A-7C4E-48F8-93B4-0373B9AD7D14}" type="datetimeFigureOut">
              <a:rPr lang="en-US" smtClean="0"/>
              <a:pPr/>
              <a:t>9/2/2023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039B4-10E9-4DF0-884A-E75CDB0D4ECE}"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F0E0B1A-7C4E-48F8-93B4-0373B9AD7D14}" type="datetimeFigureOut">
              <a:rPr lang="en-US" smtClean="0"/>
              <a:pPr/>
              <a:t>9/2/2023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039B4-10E9-4DF0-884A-E75CDB0D4ECE}"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F0E0B1A-7C4E-48F8-93B4-0373B9AD7D14}" type="datetimeFigureOut">
              <a:rPr lang="en-US" smtClean="0"/>
              <a:pPr/>
              <a:t>9/2/2023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039B4-10E9-4DF0-884A-E75CDB0D4ECE}"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F0E0B1A-7C4E-48F8-93B4-0373B9AD7D14}" type="datetimeFigureOut">
              <a:rPr lang="en-US" smtClean="0"/>
              <a:pPr/>
              <a:t>9/2/2023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2C039B4-10E9-4DF0-884A-E75CDB0D4ECE}"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F0E0B1A-7C4E-48F8-93B4-0373B9AD7D14}" type="datetimeFigureOut">
              <a:rPr lang="en-US" smtClean="0"/>
              <a:pPr/>
              <a:t>9/2/2023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2C039B4-10E9-4DF0-884A-E75CDB0D4ECE}"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0E0B1A-7C4E-48F8-93B4-0373B9AD7D14}" type="datetimeFigureOut">
              <a:rPr lang="en-US" smtClean="0"/>
              <a:pPr/>
              <a:t>9/2/2023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2C039B4-10E9-4DF0-884A-E75CDB0D4ECE}"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F0E0B1A-7C4E-48F8-93B4-0373B9AD7D14}" type="datetimeFigureOut">
              <a:rPr lang="en-US" smtClean="0"/>
              <a:pPr/>
              <a:t>9/2/2023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039B4-10E9-4DF0-884A-E75CDB0D4ECE}"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F0E0B1A-7C4E-48F8-93B4-0373B9AD7D14}" type="datetimeFigureOut">
              <a:rPr lang="en-US" smtClean="0"/>
              <a:pPr/>
              <a:t>9/2/2023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039B4-10E9-4DF0-884A-E75CDB0D4ECE}"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F0E0B1A-7C4E-48F8-93B4-0373B9AD7D14}" type="datetimeFigureOut">
              <a:rPr lang="en-US" smtClean="0"/>
              <a:pPr/>
              <a:t>9/2/2023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039B4-10E9-4DF0-884A-E75CDB0D4ECE}"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F0E0B1A-7C4E-48F8-93B4-0373B9AD7D14}" type="datetimeFigureOut">
              <a:rPr lang="en-US" smtClean="0"/>
              <a:pPr/>
              <a:t>9/2/2023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039B4-10E9-4DF0-884A-E75CDB0D4ECE}"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0E0B1A-7C4E-48F8-93B4-0373B9AD7D14}" type="datetimeFigureOut">
              <a:rPr lang="en-US" smtClean="0"/>
              <a:pPr/>
              <a:t>9/2/2023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C039B4-10E9-4DF0-884A-E75CDB0D4ECE}"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214282" y="571480"/>
            <a:ext cx="8715436" cy="5442843"/>
            <a:chOff x="214282" y="571480"/>
            <a:chExt cx="8715436" cy="5442843"/>
          </a:xfrm>
        </p:grpSpPr>
        <p:pic>
          <p:nvPicPr>
            <p:cNvPr id="1026" name="Picture 2"/>
            <p:cNvPicPr>
              <a:picLocks noChangeAspect="1" noChangeArrowheads="1"/>
            </p:cNvPicPr>
            <p:nvPr/>
          </p:nvPicPr>
          <p:blipFill>
            <a:blip r:embed="rId2"/>
            <a:srcRect/>
            <a:stretch>
              <a:fillRect/>
            </a:stretch>
          </p:blipFill>
          <p:spPr bwMode="auto">
            <a:xfrm>
              <a:off x="2624138" y="571480"/>
              <a:ext cx="3895725" cy="2066925"/>
            </a:xfrm>
            <a:prstGeom prst="rect">
              <a:avLst/>
            </a:prstGeom>
            <a:noFill/>
            <a:ln w="9525">
              <a:noFill/>
              <a:miter lim="800000"/>
              <a:headEnd/>
              <a:tailEnd/>
            </a:ln>
            <a:effectLst/>
          </p:spPr>
        </p:pic>
        <p:sp>
          <p:nvSpPr>
            <p:cNvPr id="5" name="TextBox 4"/>
            <p:cNvSpPr txBox="1"/>
            <p:nvPr/>
          </p:nvSpPr>
          <p:spPr>
            <a:xfrm>
              <a:off x="214282" y="3429000"/>
              <a:ext cx="8715436" cy="2585323"/>
            </a:xfrm>
            <a:prstGeom prst="rect">
              <a:avLst/>
            </a:prstGeom>
            <a:noFill/>
          </p:spPr>
          <p:txBody>
            <a:bodyPr wrap="square" rtlCol="0">
              <a:spAutoFit/>
            </a:bodyPr>
            <a:lstStyle/>
            <a:p>
              <a:pPr marL="342900" indent="-342900">
                <a:buFont typeface="+mj-lt"/>
                <a:buAutoNum type="arabicPeriod"/>
              </a:pPr>
              <a:r>
                <a:rPr lang="en-GB" dirty="0" smtClean="0">
                  <a:latin typeface="Agency FB" pitchFamily="34" charset="0"/>
                </a:rPr>
                <a:t>Intraday Stack n---&gt; 5n = KSO Amplitude +</a:t>
              </a:r>
            </a:p>
            <a:p>
              <a:pPr marL="342900" indent="-342900">
                <a:buFont typeface="+mj-lt"/>
                <a:buAutoNum type="arabicPeriod"/>
              </a:pPr>
              <a:r>
                <a:rPr lang="en-GB" dirty="0" smtClean="0">
                  <a:latin typeface="Agency FB" pitchFamily="34" charset="0"/>
                </a:rPr>
                <a:t>Recursive (i.e. keeps repeating) as 6n evolves from KSO - to R to +</a:t>
              </a:r>
            </a:p>
            <a:p>
              <a:pPr marL="342900" indent="-342900">
                <a:buFont typeface="+mj-lt"/>
                <a:buAutoNum type="arabicPeriod"/>
              </a:pPr>
              <a:r>
                <a:rPr lang="en-GB" dirty="0" smtClean="0">
                  <a:latin typeface="Agency FB" pitchFamily="34" charset="0"/>
                </a:rPr>
                <a:t>When 6n = Intraday stack (n ---&gt; 5n) we have full amplitude,  subject to the behaviour of 7, 8,and 9n</a:t>
              </a:r>
            </a:p>
            <a:p>
              <a:pPr marL="342900" indent="-342900">
                <a:buFont typeface="+mj-lt"/>
                <a:buAutoNum type="arabicPeriod"/>
              </a:pPr>
              <a:r>
                <a:rPr lang="en-GB" dirty="0" smtClean="0">
                  <a:latin typeface="Agency FB" pitchFamily="34" charset="0"/>
                </a:rPr>
                <a:t>If 7n is also rising (n ---&gt;6n)  Stack will repeat this evolution or oscillation until 7n equalizes in colour with the stack (n ---&gt;6n) and so on until 9n equalizes to the stack (n ----&gt; 8n).</a:t>
              </a:r>
            </a:p>
            <a:p>
              <a:pPr marL="342900" indent="-342900">
                <a:buFont typeface="+mj-lt"/>
                <a:buAutoNum type="arabicPeriod"/>
              </a:pPr>
              <a:r>
                <a:rPr lang="en-GB" dirty="0" smtClean="0">
                  <a:latin typeface="Agency FB" pitchFamily="34" charset="0"/>
                </a:rPr>
                <a:t>Little thinking and observation tells the trader the obvious. The range of partitions are not equal so lower partitions evolve several cycles to reach the range of higher partitions. For example think, how many evolutions of n will equal 7n from KSO - to KSO +? There will be many if both start to cycle from the same point. This is how to understand and read the KSO </a:t>
              </a:r>
              <a:endParaRPr lang="en-GB" dirty="0">
                <a:latin typeface="Agency FB" pitchFamily="34" charset="0"/>
              </a:endParaRPr>
            </a:p>
          </p:txBody>
        </p:sp>
        <p:sp>
          <p:nvSpPr>
            <p:cNvPr id="6" name="TextBox 5"/>
            <p:cNvSpPr txBox="1"/>
            <p:nvPr/>
          </p:nvSpPr>
          <p:spPr>
            <a:xfrm>
              <a:off x="785786" y="1050944"/>
              <a:ext cx="490542" cy="1107996"/>
            </a:xfrm>
            <a:prstGeom prst="rect">
              <a:avLst/>
            </a:prstGeom>
            <a:noFill/>
          </p:spPr>
          <p:txBody>
            <a:bodyPr wrap="square" rtlCol="0">
              <a:spAutoFit/>
            </a:bodyPr>
            <a:lstStyle/>
            <a:p>
              <a:pPr marL="342900" indent="-342900" algn="ctr"/>
              <a:r>
                <a:rPr lang="en-GB" sz="6600" dirty="0" smtClean="0">
                  <a:latin typeface="Agency FB" pitchFamily="34" charset="0"/>
                </a:rPr>
                <a:t>A</a:t>
              </a:r>
              <a:endParaRPr lang="en-GB" sz="6600" dirty="0">
                <a:latin typeface="Agency FB" pitchFamily="34" charset="0"/>
              </a:endParaRPr>
            </a:p>
          </p:txBody>
        </p:sp>
        <p:sp>
          <p:nvSpPr>
            <p:cNvPr id="7" name="TextBox 6"/>
            <p:cNvSpPr txBox="1"/>
            <p:nvPr/>
          </p:nvSpPr>
          <p:spPr>
            <a:xfrm>
              <a:off x="2964645" y="2786058"/>
              <a:ext cx="3214710" cy="461665"/>
            </a:xfrm>
            <a:prstGeom prst="rect">
              <a:avLst/>
            </a:prstGeom>
            <a:noFill/>
          </p:spPr>
          <p:txBody>
            <a:bodyPr wrap="square" rtlCol="0">
              <a:spAutoFit/>
            </a:bodyPr>
            <a:lstStyle/>
            <a:p>
              <a:pPr marL="342900" indent="-342900" algn="ctr"/>
              <a:r>
                <a:rPr lang="en-GB" sz="2400" b="1" dirty="0" smtClean="0">
                  <a:latin typeface="Agency FB" pitchFamily="34" charset="0"/>
                </a:rPr>
                <a:t>Repetitive Amplitudes</a:t>
              </a:r>
              <a:endParaRPr lang="en-GB" sz="2400" b="1" dirty="0">
                <a:latin typeface="Agency FB" pitchFamily="34" charset="0"/>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142844" y="214290"/>
            <a:ext cx="8786874" cy="6517372"/>
            <a:chOff x="214282" y="214290"/>
            <a:chExt cx="8786874" cy="6517372"/>
          </a:xfrm>
        </p:grpSpPr>
        <p:pic>
          <p:nvPicPr>
            <p:cNvPr id="2" name="Picture 2"/>
            <p:cNvPicPr>
              <a:picLocks noChangeAspect="1" noChangeArrowheads="1"/>
            </p:cNvPicPr>
            <p:nvPr/>
          </p:nvPicPr>
          <p:blipFill>
            <a:blip r:embed="rId2"/>
            <a:srcRect/>
            <a:stretch>
              <a:fillRect/>
            </a:stretch>
          </p:blipFill>
          <p:spPr bwMode="auto">
            <a:xfrm>
              <a:off x="2659857" y="214290"/>
              <a:ext cx="3895725" cy="2066925"/>
            </a:xfrm>
            <a:prstGeom prst="rect">
              <a:avLst/>
            </a:prstGeom>
            <a:noFill/>
            <a:ln w="9525">
              <a:noFill/>
              <a:miter lim="800000"/>
              <a:headEnd/>
              <a:tailEnd/>
            </a:ln>
            <a:effectLst/>
          </p:spPr>
        </p:pic>
        <p:sp>
          <p:nvSpPr>
            <p:cNvPr id="3" name="TextBox 2"/>
            <p:cNvSpPr txBox="1"/>
            <p:nvPr/>
          </p:nvSpPr>
          <p:spPr>
            <a:xfrm>
              <a:off x="214282" y="2761344"/>
              <a:ext cx="8786874" cy="3970318"/>
            </a:xfrm>
            <a:prstGeom prst="rect">
              <a:avLst/>
            </a:prstGeom>
            <a:noFill/>
          </p:spPr>
          <p:txBody>
            <a:bodyPr wrap="square" rtlCol="0">
              <a:spAutoFit/>
            </a:bodyPr>
            <a:lstStyle/>
            <a:p>
              <a:pPr marL="342900" indent="-342900">
                <a:buFont typeface="+mj-lt"/>
                <a:buAutoNum type="arabicPeriod"/>
              </a:pPr>
              <a:r>
                <a:rPr lang="en-GB" dirty="0" smtClean="0">
                  <a:latin typeface="Agency FB" pitchFamily="34" charset="0"/>
                </a:rPr>
                <a:t>Each time KSO reaches Amplitude a particular set of Semaphores will top or bottom the move. In this example, Bitcoin is at the first stage of rising from a low in which the Stack (n ---&gt; 6n) all ended on M(5) Low i.e. the complete set of Intraday Partitions (n----&gt;6n) all ended at the same low point and each marked that point by a M(5) Semaphore. So we now see Bitcoin rising step by step to reach a high at which it will pullback to rise more or to continue the fall. </a:t>
              </a:r>
            </a:p>
            <a:p>
              <a:pPr marL="342900" indent="-342900">
                <a:buFont typeface="+mj-lt"/>
                <a:buAutoNum type="arabicPeriod"/>
              </a:pPr>
              <a:r>
                <a:rPr lang="en-GB" dirty="0" smtClean="0">
                  <a:latin typeface="Agency FB" pitchFamily="34" charset="0"/>
                </a:rPr>
                <a:t>As Such, at this particular stage we have  Semaphores high = n = M(5), 2n = G(4) = 3n = A(3) = 4n and 5n both = 2(Y) and 6n = W(1). On those pivots or Semaphores price has completed a phase Intraday. Therefore and as above price will pullback and repeat a second phase of the rise incrementing the Semaphore ranks each time.</a:t>
              </a:r>
            </a:p>
            <a:p>
              <a:pPr marL="342900" indent="-342900">
                <a:buFont typeface="+mj-lt"/>
                <a:buAutoNum type="arabicPeriod"/>
              </a:pPr>
              <a:r>
                <a:rPr lang="en-GB" dirty="0" smtClean="0">
                  <a:latin typeface="Agency FB" pitchFamily="34" charset="0"/>
                </a:rPr>
                <a:t>This proves to you that the movement of price going up or down is </a:t>
              </a:r>
              <a:r>
                <a:rPr lang="en-GB" b="1" dirty="0" smtClean="0">
                  <a:latin typeface="Agency FB" pitchFamily="34" charset="0"/>
                </a:rPr>
                <a:t>inductive</a:t>
              </a:r>
              <a:r>
                <a:rPr lang="en-GB" dirty="0" smtClean="0">
                  <a:latin typeface="Agency FB" pitchFamily="34" charset="0"/>
                </a:rPr>
                <a:t> (have stages 1, 2, and 3....and this is true every time). This is why our signalling in Orbit follows this inductive step by step structure of price movement.</a:t>
              </a:r>
            </a:p>
            <a:p>
              <a:pPr marL="342900" indent="-342900">
                <a:buFont typeface="+mj-lt"/>
                <a:buAutoNum type="arabicPeriod"/>
              </a:pPr>
              <a:r>
                <a:rPr lang="en-GB" dirty="0" smtClean="0">
                  <a:latin typeface="Agency FB" pitchFamily="34" charset="0"/>
                </a:rPr>
                <a:t>This is not something you teach a trader, but something a trader observes for himself and learns to read based on a note like this and on the trading manuals. It is not at all difficult because it is always true and your eyes can see and mark these sort of changes to memory.</a:t>
              </a:r>
              <a:endParaRPr lang="en-GB" dirty="0">
                <a:latin typeface="Agency FB" pitchFamily="34" charset="0"/>
              </a:endParaRPr>
            </a:p>
          </p:txBody>
        </p:sp>
        <p:sp>
          <p:nvSpPr>
            <p:cNvPr id="4" name="TextBox 3"/>
            <p:cNvSpPr txBox="1"/>
            <p:nvPr/>
          </p:nvSpPr>
          <p:spPr>
            <a:xfrm>
              <a:off x="1285852" y="836630"/>
              <a:ext cx="490542" cy="1107996"/>
            </a:xfrm>
            <a:prstGeom prst="rect">
              <a:avLst/>
            </a:prstGeom>
            <a:noFill/>
          </p:spPr>
          <p:txBody>
            <a:bodyPr wrap="square" rtlCol="0">
              <a:spAutoFit/>
            </a:bodyPr>
            <a:lstStyle/>
            <a:p>
              <a:pPr marL="342900" indent="-342900" algn="ctr"/>
              <a:r>
                <a:rPr lang="en-GB" sz="6600" dirty="0" smtClean="0">
                  <a:latin typeface="Agency FB" pitchFamily="34" charset="0"/>
                </a:rPr>
                <a:t>B</a:t>
              </a:r>
              <a:endParaRPr lang="en-GB" sz="6600" dirty="0">
                <a:latin typeface="Agency FB" pitchFamily="34" charset="0"/>
              </a:endParaRPr>
            </a:p>
          </p:txBody>
        </p:sp>
        <p:sp>
          <p:nvSpPr>
            <p:cNvPr id="6" name="TextBox 5"/>
            <p:cNvSpPr txBox="1"/>
            <p:nvPr/>
          </p:nvSpPr>
          <p:spPr>
            <a:xfrm>
              <a:off x="3000364" y="2285992"/>
              <a:ext cx="3214710" cy="461665"/>
            </a:xfrm>
            <a:prstGeom prst="rect">
              <a:avLst/>
            </a:prstGeom>
            <a:noFill/>
          </p:spPr>
          <p:txBody>
            <a:bodyPr wrap="square" rtlCol="0">
              <a:spAutoFit/>
            </a:bodyPr>
            <a:lstStyle/>
            <a:p>
              <a:pPr marL="342900" indent="-342900" algn="ctr"/>
              <a:r>
                <a:rPr lang="en-GB" sz="2400" b="1" dirty="0" smtClean="0">
                  <a:latin typeface="Agency FB" pitchFamily="34" charset="0"/>
                </a:rPr>
                <a:t>Repetitive Amplitudes</a:t>
              </a:r>
              <a:endParaRPr lang="en-GB" sz="2400" b="1" dirty="0">
                <a:latin typeface="Agency FB" pitchFamily="34" charset="0"/>
              </a:endParaRPr>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TotalTime>
  <Words>456</Words>
  <Application>Microsoft Office PowerPoint</Application>
  <PresentationFormat>On-screen Show (4:3)</PresentationFormat>
  <Paragraphs>13</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Slide 1</vt:lpstr>
      <vt:lpstr>Slide 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Windows User</dc:creator>
  <cp:lastModifiedBy>Windows User</cp:lastModifiedBy>
  <cp:revision>6</cp:revision>
  <dcterms:created xsi:type="dcterms:W3CDTF">2023-09-02T16:17:13Z</dcterms:created>
  <dcterms:modified xsi:type="dcterms:W3CDTF">2023-09-02T22:53:49Z</dcterms:modified>
</cp:coreProperties>
</file>