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57" r:id="rId3"/>
    <p:sldId id="258" r:id="rId4"/>
    <p:sldId id="260" r:id="rId5"/>
    <p:sldId id="259"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4660"/>
  </p:normalViewPr>
  <p:slideViewPr>
    <p:cSldViewPr showGuides="1">
      <p:cViewPr varScale="1">
        <p:scale>
          <a:sx n="113" d="100"/>
          <a:sy n="113" d="100"/>
        </p:scale>
        <p:origin x="-150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2138943-ABE2-4F19-9091-07992DB98DEC}" type="datetimeFigureOut">
              <a:rPr lang="en-US" smtClean="0"/>
              <a:pPr/>
              <a:t>8/9/2023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0B2E65-C98D-4167-99FA-FD783374F337}"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2138943-ABE2-4F19-9091-07992DB98DEC}" type="datetimeFigureOut">
              <a:rPr lang="en-US" smtClean="0"/>
              <a:pPr/>
              <a:t>8/9/2023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0B2E65-C98D-4167-99FA-FD783374F337}"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2138943-ABE2-4F19-9091-07992DB98DEC}" type="datetimeFigureOut">
              <a:rPr lang="en-US" smtClean="0"/>
              <a:pPr/>
              <a:t>8/9/2023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0B2E65-C98D-4167-99FA-FD783374F337}"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2138943-ABE2-4F19-9091-07992DB98DEC}" type="datetimeFigureOut">
              <a:rPr lang="en-US" smtClean="0"/>
              <a:pPr/>
              <a:t>8/9/2023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0B2E65-C98D-4167-99FA-FD783374F337}"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2138943-ABE2-4F19-9091-07992DB98DEC}" type="datetimeFigureOut">
              <a:rPr lang="en-US" smtClean="0"/>
              <a:pPr/>
              <a:t>8/9/2023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70B2E65-C98D-4167-99FA-FD783374F337}"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2138943-ABE2-4F19-9091-07992DB98DEC}" type="datetimeFigureOut">
              <a:rPr lang="en-US" smtClean="0"/>
              <a:pPr/>
              <a:t>8/9/2023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70B2E65-C98D-4167-99FA-FD783374F337}"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138943-ABE2-4F19-9091-07992DB98DEC}" type="datetimeFigureOut">
              <a:rPr lang="en-US" smtClean="0"/>
              <a:pPr/>
              <a:t>8/9/2023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70B2E65-C98D-4167-99FA-FD783374F337}"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138943-ABE2-4F19-9091-07992DB98DEC}" type="datetimeFigureOut">
              <a:rPr lang="en-US" smtClean="0"/>
              <a:pPr/>
              <a:t>8/9/2023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0B2E65-C98D-4167-99FA-FD783374F337}"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138943-ABE2-4F19-9091-07992DB98DEC}" type="datetimeFigureOut">
              <a:rPr lang="en-US" smtClean="0"/>
              <a:pPr/>
              <a:t>8/9/2023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0B2E65-C98D-4167-99FA-FD783374F337}"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2138943-ABE2-4F19-9091-07992DB98DEC}" type="datetimeFigureOut">
              <a:rPr lang="en-US" smtClean="0"/>
              <a:pPr/>
              <a:t>8/9/2023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0B2E65-C98D-4167-99FA-FD783374F337}"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2138943-ABE2-4F19-9091-07992DB98DEC}" type="datetimeFigureOut">
              <a:rPr lang="en-US" smtClean="0"/>
              <a:pPr/>
              <a:t>8/9/2023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0B2E65-C98D-4167-99FA-FD783374F337}"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60000"/>
            <a:lumOff val="40000"/>
            <a:alpha val="6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138943-ABE2-4F19-9091-07992DB98DEC}" type="datetimeFigureOut">
              <a:rPr lang="en-US" smtClean="0"/>
              <a:pPr/>
              <a:t>8/9/2023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0B2E65-C98D-4167-99FA-FD783374F337}"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428596" y="366690"/>
            <a:ext cx="8286808" cy="6377275"/>
            <a:chOff x="428596" y="366690"/>
            <a:chExt cx="8286808" cy="6377275"/>
          </a:xfrm>
        </p:grpSpPr>
        <p:sp>
          <p:nvSpPr>
            <p:cNvPr id="2" name="TextBox 1"/>
            <p:cNvSpPr txBox="1"/>
            <p:nvPr/>
          </p:nvSpPr>
          <p:spPr>
            <a:xfrm>
              <a:off x="428596" y="834655"/>
              <a:ext cx="8286808" cy="5909310"/>
            </a:xfrm>
            <a:prstGeom prst="rect">
              <a:avLst/>
            </a:prstGeom>
            <a:noFill/>
          </p:spPr>
          <p:txBody>
            <a:bodyPr wrap="square" rtlCol="0">
              <a:spAutoFit/>
            </a:bodyPr>
            <a:lstStyle/>
            <a:p>
              <a:pPr marL="342900" indent="-342900">
                <a:buFont typeface="+mj-lt"/>
                <a:buAutoNum type="arabicPeriod"/>
              </a:pPr>
              <a:r>
                <a:rPr lang="en-GB" dirty="0" smtClean="0">
                  <a:latin typeface="Agency FB" pitchFamily="34" charset="0"/>
                </a:rPr>
                <a:t>Today was not a good day for me. I was only able to take just </a:t>
              </a:r>
              <a:r>
                <a:rPr lang="en-GB" b="1" dirty="0" smtClean="0">
                  <a:latin typeface="Agency FB" pitchFamily="34" charset="0"/>
                </a:rPr>
                <a:t>$172 </a:t>
              </a:r>
              <a:r>
                <a:rPr lang="en-GB" dirty="0" smtClean="0">
                  <a:latin typeface="Agency FB" pitchFamily="34" charset="0"/>
                </a:rPr>
                <a:t>from the market. I am not a trader and as a chaotist I was really busy today and so was too distracted to trade and late to actually enter trades and therefore I chose to </a:t>
              </a:r>
              <a:r>
                <a:rPr lang="en-GB" b="1" dirty="0" smtClean="0">
                  <a:latin typeface="Agency FB" pitchFamily="34" charset="0"/>
                </a:rPr>
                <a:t>scalp</a:t>
              </a:r>
              <a:r>
                <a:rPr lang="en-GB" dirty="0" smtClean="0">
                  <a:latin typeface="Agency FB" pitchFamily="34" charset="0"/>
                </a:rPr>
                <a:t> the market twice trading the H4 Market window for simplicity (pivots translate over the longest range intraday, so, best for all trades including scalps in my humble opinion).</a:t>
              </a:r>
            </a:p>
            <a:p>
              <a:pPr marL="342900" indent="-342900">
                <a:buFont typeface="+mj-lt"/>
                <a:buAutoNum type="arabicPeriod"/>
              </a:pPr>
              <a:r>
                <a:rPr lang="en-GB" dirty="0" smtClean="0">
                  <a:latin typeface="Agency FB" pitchFamily="34" charset="0"/>
                </a:rPr>
                <a:t>However, sharing the trades and you reviewing them will show how simple and safe Orbit is to trade. It will also show how well structured and professional the trading can get for anyone including newbies.</a:t>
              </a:r>
            </a:p>
            <a:p>
              <a:pPr marL="342900" indent="-342900">
                <a:buFont typeface="+mj-lt"/>
                <a:buAutoNum type="arabicPeriod"/>
              </a:pPr>
              <a:r>
                <a:rPr lang="en-GB" dirty="0" smtClean="0">
                  <a:latin typeface="Agency FB" pitchFamily="34" charset="0"/>
                </a:rPr>
                <a:t>They say I talk too much in writing too long so will keep this simple and graphical.</a:t>
              </a:r>
            </a:p>
            <a:p>
              <a:pPr marL="342900" indent="-342900">
                <a:buFont typeface="+mj-lt"/>
                <a:buAutoNum type="arabicPeriod"/>
              </a:pPr>
              <a:r>
                <a:rPr lang="en-GB" dirty="0" smtClean="0">
                  <a:latin typeface="Agency FB" pitchFamily="34" charset="0"/>
                </a:rPr>
                <a:t>So please go through slide by slide and you will see a) How I plan my trades for the week b) How I use page 12 as a reference to do so c) How page 12 provides all the information I need to execute the plan easily and without risk.</a:t>
              </a:r>
            </a:p>
            <a:p>
              <a:pPr marL="342900" indent="-342900">
                <a:buFont typeface="+mj-lt"/>
                <a:buAutoNum type="arabicPeriod"/>
              </a:pPr>
              <a:r>
                <a:rPr lang="en-GB" dirty="0" smtClean="0">
                  <a:latin typeface="Agency FB" pitchFamily="34" charset="0"/>
                </a:rPr>
                <a:t>In addition, make comparisons for example, the ease and efficacy of trading Orbit (just 2 control signals to employ (no sweat)). Also the ability to plan at all in a transparent and effective way, and though I won very little the fact remains I had no time but for the time I had it was Ok given the ease and safety.</a:t>
              </a:r>
            </a:p>
            <a:p>
              <a:pPr marL="342900" indent="-342900">
                <a:buFont typeface="+mj-lt"/>
                <a:buAutoNum type="arabicPeriod"/>
              </a:pPr>
              <a:r>
                <a:rPr lang="en-GB" dirty="0" smtClean="0">
                  <a:latin typeface="Agency FB" pitchFamily="34" charset="0"/>
                </a:rPr>
                <a:t>Also looking at all the facts presented judge whether or not this is a sustainable harvesting strategy for the week and others ahead? In any case it is very convenient involving no stress whatsoever or wondering the state of the market, or where to take trades, when to do so, etc. There are no “scarecrows” just LOGIC----&gt; </a:t>
              </a:r>
              <a:r>
                <a:rPr lang="en-GB" b="1" dirty="0" smtClean="0">
                  <a:latin typeface="Agency FB" pitchFamily="34" charset="0"/>
                </a:rPr>
                <a:t>Orbit Logic.</a:t>
              </a:r>
            </a:p>
            <a:p>
              <a:pPr marL="342900" indent="-342900">
                <a:buFont typeface="+mj-lt"/>
                <a:buAutoNum type="arabicPeriod"/>
              </a:pPr>
              <a:endParaRPr lang="en-GB" dirty="0" smtClean="0">
                <a:latin typeface="Agency FB" pitchFamily="34" charset="0"/>
              </a:endParaRPr>
            </a:p>
            <a:p>
              <a:pPr marL="342900" indent="-342900"/>
              <a:r>
                <a:rPr lang="en-GB" dirty="0" smtClean="0">
                  <a:latin typeface="Agency FB" pitchFamily="34" charset="0"/>
                </a:rPr>
                <a:t>Best wishes,</a:t>
              </a:r>
            </a:p>
            <a:p>
              <a:pPr marL="342900" indent="-342900"/>
              <a:endParaRPr lang="en-GB" dirty="0" smtClean="0">
                <a:latin typeface="Agency FB" pitchFamily="34" charset="0"/>
              </a:endParaRPr>
            </a:p>
            <a:p>
              <a:pPr marL="342900" indent="-342900"/>
              <a:r>
                <a:rPr lang="en-GB" dirty="0" smtClean="0">
                  <a:latin typeface="Agency FB" pitchFamily="34" charset="0"/>
                </a:rPr>
                <a:t>(_-_)</a:t>
              </a:r>
              <a:endParaRPr lang="en-GB" dirty="0">
                <a:latin typeface="Agency FB" pitchFamily="34" charset="0"/>
              </a:endParaRPr>
            </a:p>
          </p:txBody>
        </p:sp>
        <p:sp>
          <p:nvSpPr>
            <p:cNvPr id="3" name="TextBox 2"/>
            <p:cNvSpPr txBox="1"/>
            <p:nvPr/>
          </p:nvSpPr>
          <p:spPr>
            <a:xfrm>
              <a:off x="1509690" y="366690"/>
              <a:ext cx="5429288" cy="461665"/>
            </a:xfrm>
            <a:prstGeom prst="rect">
              <a:avLst/>
            </a:prstGeom>
            <a:noFill/>
          </p:spPr>
          <p:txBody>
            <a:bodyPr wrap="square" rtlCol="0">
              <a:spAutoFit/>
            </a:bodyPr>
            <a:lstStyle/>
            <a:p>
              <a:r>
                <a:rPr lang="en-GB" sz="2400" b="1" dirty="0" smtClean="0">
                  <a:latin typeface="Agency FB" pitchFamily="34" charset="0"/>
                </a:rPr>
                <a:t>Trading Report plus Step by Step Logic Followed</a:t>
              </a:r>
              <a:endParaRPr lang="en-GB" sz="2400" b="1" dirty="0">
                <a:latin typeface="Agency FB" pitchFamily="34" charset="0"/>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29"/>
          <p:cNvGrpSpPr/>
          <p:nvPr/>
        </p:nvGrpSpPr>
        <p:grpSpPr>
          <a:xfrm>
            <a:off x="563005" y="360271"/>
            <a:ext cx="8072494" cy="6283439"/>
            <a:chOff x="571472" y="145957"/>
            <a:chExt cx="8072494" cy="6283439"/>
          </a:xfrm>
        </p:grpSpPr>
        <p:grpSp>
          <p:nvGrpSpPr>
            <p:cNvPr id="18" name="Group 17"/>
            <p:cNvGrpSpPr>
              <a:grpSpLocks noChangeAspect="1"/>
            </p:cNvGrpSpPr>
            <p:nvPr/>
          </p:nvGrpSpPr>
          <p:grpSpPr>
            <a:xfrm>
              <a:off x="963426" y="1447270"/>
              <a:ext cx="7217148" cy="3585267"/>
              <a:chOff x="963426" y="1447270"/>
              <a:chExt cx="7217148" cy="3585267"/>
            </a:xfrm>
          </p:grpSpPr>
          <p:grpSp>
            <p:nvGrpSpPr>
              <p:cNvPr id="15" name="Group 14"/>
              <p:cNvGrpSpPr/>
              <p:nvPr/>
            </p:nvGrpSpPr>
            <p:grpSpPr>
              <a:xfrm>
                <a:off x="963426" y="1447270"/>
                <a:ext cx="7217148" cy="3585267"/>
                <a:chOff x="963426" y="1447270"/>
                <a:chExt cx="7217148" cy="3585267"/>
              </a:xfrm>
            </p:grpSpPr>
            <p:grpSp>
              <p:nvGrpSpPr>
                <p:cNvPr id="8" name="Group 7"/>
                <p:cNvGrpSpPr/>
                <p:nvPr/>
              </p:nvGrpSpPr>
              <p:grpSpPr>
                <a:xfrm>
                  <a:off x="963426" y="1500174"/>
                  <a:ext cx="7217148" cy="3532363"/>
                  <a:chOff x="963426" y="1500174"/>
                  <a:chExt cx="7217148" cy="3532363"/>
                </a:xfrm>
              </p:grpSpPr>
              <p:pic>
                <p:nvPicPr>
                  <p:cNvPr id="9" name="Picture 2" descr="C:\Users\Darkdoji\Documents\Alpari docs\Trader Fabio.PNG"/>
                  <p:cNvPicPr>
                    <a:picLocks noChangeAspect="1" noChangeArrowheads="1"/>
                  </p:cNvPicPr>
                  <p:nvPr/>
                </p:nvPicPr>
                <p:blipFill>
                  <a:blip r:embed="rId2"/>
                  <a:srcRect/>
                  <a:stretch>
                    <a:fillRect/>
                  </a:stretch>
                </p:blipFill>
                <p:spPr bwMode="auto">
                  <a:xfrm>
                    <a:off x="963426" y="1500174"/>
                    <a:ext cx="7217148" cy="3532363"/>
                  </a:xfrm>
                  <a:prstGeom prst="rect">
                    <a:avLst/>
                  </a:prstGeom>
                  <a:noFill/>
                </p:spPr>
              </p:pic>
              <p:sp>
                <p:nvSpPr>
                  <p:cNvPr id="10" name="Up Arrow 9"/>
                  <p:cNvSpPr>
                    <a:spLocks noChangeAspect="1"/>
                  </p:cNvSpPr>
                  <p:nvPr/>
                </p:nvSpPr>
                <p:spPr>
                  <a:xfrm flipV="1">
                    <a:off x="3357554" y="1571612"/>
                    <a:ext cx="278034" cy="278034"/>
                  </a:xfrm>
                  <a:prstGeom prst="upArrow">
                    <a:avLst/>
                  </a:prstGeom>
                  <a:gradFill>
                    <a:gsLst>
                      <a:gs pos="0">
                        <a:srgbClr val="FFF200"/>
                      </a:gs>
                      <a:gs pos="45000">
                        <a:srgbClr val="FF7A00"/>
                      </a:gs>
                      <a:gs pos="70000">
                        <a:srgbClr val="FF0300"/>
                      </a:gs>
                      <a:gs pos="100000">
                        <a:srgbClr val="4D0808"/>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Up Arrow 10"/>
                  <p:cNvSpPr>
                    <a:spLocks noChangeAspect="1"/>
                  </p:cNvSpPr>
                  <p:nvPr/>
                </p:nvSpPr>
                <p:spPr>
                  <a:xfrm>
                    <a:off x="2071670" y="3714752"/>
                    <a:ext cx="278034" cy="278034"/>
                  </a:xfrm>
                  <a:prstGeom prst="upArrow">
                    <a:avLst/>
                  </a:prstGeom>
                  <a:gradFill>
                    <a:gsLst>
                      <a:gs pos="0">
                        <a:srgbClr val="DDEBCF"/>
                      </a:gs>
                      <a:gs pos="50000">
                        <a:srgbClr val="9CB86E"/>
                      </a:gs>
                      <a:gs pos="100000">
                        <a:srgbClr val="156B13"/>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 name="TextBox 11"/>
                <p:cNvSpPr txBox="1"/>
                <p:nvPr/>
              </p:nvSpPr>
              <p:spPr>
                <a:xfrm>
                  <a:off x="2928926" y="1447270"/>
                  <a:ext cx="357190" cy="307777"/>
                </a:xfrm>
                <a:prstGeom prst="rect">
                  <a:avLst/>
                </a:prstGeom>
                <a:noFill/>
              </p:spPr>
              <p:txBody>
                <a:bodyPr wrap="square" rtlCol="0">
                  <a:spAutoFit/>
                </a:bodyPr>
                <a:lstStyle/>
                <a:p>
                  <a:r>
                    <a:rPr lang="en-GB" sz="1400" b="1" dirty="0" smtClean="0">
                      <a:solidFill>
                        <a:schemeClr val="bg1"/>
                      </a:solidFill>
                    </a:rPr>
                    <a:t>B</a:t>
                  </a:r>
                  <a:endParaRPr lang="en-GB" sz="1400" b="1" dirty="0">
                    <a:solidFill>
                      <a:schemeClr val="bg1"/>
                    </a:solidFill>
                  </a:endParaRPr>
                </a:p>
              </p:txBody>
            </p:sp>
            <p:sp>
              <p:nvSpPr>
                <p:cNvPr id="13" name="TextBox 12"/>
                <p:cNvSpPr txBox="1"/>
                <p:nvPr/>
              </p:nvSpPr>
              <p:spPr>
                <a:xfrm>
                  <a:off x="3929058" y="3121223"/>
                  <a:ext cx="357190" cy="307777"/>
                </a:xfrm>
                <a:prstGeom prst="rect">
                  <a:avLst/>
                </a:prstGeom>
                <a:noFill/>
              </p:spPr>
              <p:txBody>
                <a:bodyPr wrap="square" rtlCol="0">
                  <a:spAutoFit/>
                </a:bodyPr>
                <a:lstStyle/>
                <a:p>
                  <a:pPr algn="ctr"/>
                  <a:r>
                    <a:rPr lang="en-GB" sz="1400" b="1" dirty="0" smtClean="0">
                      <a:solidFill>
                        <a:schemeClr val="bg1"/>
                      </a:solidFill>
                    </a:rPr>
                    <a:t>C</a:t>
                  </a:r>
                  <a:endParaRPr lang="en-GB" sz="1400" b="1" dirty="0">
                    <a:solidFill>
                      <a:schemeClr val="bg1"/>
                    </a:solidFill>
                  </a:endParaRPr>
                </a:p>
              </p:txBody>
            </p:sp>
            <p:sp>
              <p:nvSpPr>
                <p:cNvPr id="14" name="TextBox 13"/>
                <p:cNvSpPr txBox="1"/>
                <p:nvPr/>
              </p:nvSpPr>
              <p:spPr>
                <a:xfrm>
                  <a:off x="1500166" y="3714752"/>
                  <a:ext cx="357190" cy="307777"/>
                </a:xfrm>
                <a:prstGeom prst="rect">
                  <a:avLst/>
                </a:prstGeom>
                <a:noFill/>
              </p:spPr>
              <p:txBody>
                <a:bodyPr wrap="square" rtlCol="0">
                  <a:spAutoFit/>
                </a:bodyPr>
                <a:lstStyle/>
                <a:p>
                  <a:pPr algn="ctr"/>
                  <a:r>
                    <a:rPr lang="en-GB" sz="1400" b="1" dirty="0" smtClean="0">
                      <a:solidFill>
                        <a:schemeClr val="bg1"/>
                      </a:solidFill>
                    </a:rPr>
                    <a:t>A</a:t>
                  </a:r>
                  <a:endParaRPr lang="en-GB" sz="1400" b="1" dirty="0">
                    <a:solidFill>
                      <a:schemeClr val="bg1"/>
                    </a:solidFill>
                  </a:endParaRPr>
                </a:p>
              </p:txBody>
            </p:sp>
          </p:grpSp>
          <p:sp>
            <p:nvSpPr>
              <p:cNvPr id="16" name="Left-Right Arrow 15"/>
              <p:cNvSpPr>
                <a:spLocks noChangeAspect="1"/>
              </p:cNvSpPr>
              <p:nvPr/>
            </p:nvSpPr>
            <p:spPr>
              <a:xfrm>
                <a:off x="4261276" y="3307314"/>
                <a:ext cx="453600" cy="302400"/>
              </a:xfrm>
              <a:prstGeom prst="leftRightArrow">
                <a:avLst/>
              </a:prstGeom>
              <a:gradFill>
                <a:gsLst>
                  <a:gs pos="0">
                    <a:srgbClr val="FFF200"/>
                  </a:gs>
                  <a:gs pos="45000">
                    <a:srgbClr val="FF7A00"/>
                  </a:gs>
                  <a:gs pos="70000">
                    <a:srgbClr val="FF0300"/>
                  </a:gs>
                  <a:gs pos="100000">
                    <a:srgbClr val="4D0808"/>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9" name="TextBox 18"/>
            <p:cNvSpPr txBox="1"/>
            <p:nvPr/>
          </p:nvSpPr>
          <p:spPr>
            <a:xfrm>
              <a:off x="3143240" y="2857496"/>
              <a:ext cx="785818" cy="307777"/>
            </a:xfrm>
            <a:prstGeom prst="rect">
              <a:avLst/>
            </a:prstGeom>
            <a:noFill/>
          </p:spPr>
          <p:txBody>
            <a:bodyPr wrap="square" rtlCol="0">
              <a:spAutoFit/>
            </a:bodyPr>
            <a:lstStyle/>
            <a:p>
              <a:pPr algn="ctr"/>
              <a:r>
                <a:rPr lang="en-GB" sz="1400" b="1" dirty="0" smtClean="0">
                  <a:solidFill>
                    <a:schemeClr val="bg1"/>
                  </a:solidFill>
                  <a:latin typeface="Agency FB" pitchFamily="34" charset="0"/>
                </a:rPr>
                <a:t>Space BC</a:t>
              </a:r>
              <a:endParaRPr lang="en-GB" sz="1400" b="1" dirty="0">
                <a:solidFill>
                  <a:schemeClr val="bg1"/>
                </a:solidFill>
                <a:latin typeface="Agency FB" pitchFamily="34" charset="0"/>
              </a:endParaRPr>
            </a:p>
          </p:txBody>
        </p:sp>
        <p:sp>
          <p:nvSpPr>
            <p:cNvPr id="20" name="TextBox 19"/>
            <p:cNvSpPr txBox="1"/>
            <p:nvPr/>
          </p:nvSpPr>
          <p:spPr>
            <a:xfrm>
              <a:off x="857224" y="5075179"/>
              <a:ext cx="4429156" cy="1354217"/>
            </a:xfrm>
            <a:prstGeom prst="rect">
              <a:avLst/>
            </a:prstGeom>
            <a:noFill/>
          </p:spPr>
          <p:txBody>
            <a:bodyPr wrap="square" rtlCol="0">
              <a:spAutoFit/>
            </a:bodyPr>
            <a:lstStyle/>
            <a:p>
              <a:pPr marL="342900" indent="-342900">
                <a:buFont typeface="+mj-lt"/>
                <a:buAutoNum type="arabicPeriod"/>
              </a:pPr>
              <a:r>
                <a:rPr lang="el-GR" sz="1600" b="1" dirty="0" smtClean="0">
                  <a:solidFill>
                    <a:schemeClr val="accent2">
                      <a:lumMod val="50000"/>
                    </a:schemeClr>
                  </a:solidFill>
                  <a:cs typeface="Calibri"/>
                </a:rPr>
                <a:t>δ </a:t>
              </a:r>
              <a:r>
                <a:rPr lang="en-GB" sz="1600" dirty="0" smtClean="0">
                  <a:solidFill>
                    <a:schemeClr val="accent2">
                      <a:lumMod val="50000"/>
                    </a:schemeClr>
                  </a:solidFill>
                  <a:latin typeface="Agency FB" pitchFamily="34" charset="0"/>
                </a:rPr>
                <a:t>Cyclicality + </a:t>
              </a:r>
              <a:r>
                <a:rPr lang="el-GR" sz="1600" b="1" dirty="0" smtClean="0">
                  <a:solidFill>
                    <a:schemeClr val="accent2">
                      <a:lumMod val="50000"/>
                    </a:schemeClr>
                  </a:solidFill>
                  <a:cs typeface="Calibri"/>
                </a:rPr>
                <a:t>δ </a:t>
              </a:r>
              <a:r>
                <a:rPr lang="en-GB" sz="1600" dirty="0" smtClean="0">
                  <a:solidFill>
                    <a:schemeClr val="accent2">
                      <a:lumMod val="50000"/>
                    </a:schemeClr>
                  </a:solidFill>
                  <a:latin typeface="Agency FB" pitchFamily="34" charset="0"/>
                </a:rPr>
                <a:t>Inverse On =  Diagonal (Phaselock)</a:t>
              </a:r>
            </a:p>
            <a:p>
              <a:pPr marL="342900" indent="-342900">
                <a:buFont typeface="+mj-lt"/>
                <a:buAutoNum type="arabicPeriod"/>
              </a:pPr>
              <a:r>
                <a:rPr lang="en-GB" sz="1600" dirty="0" smtClean="0">
                  <a:solidFill>
                    <a:schemeClr val="accent2">
                      <a:lumMod val="50000"/>
                    </a:schemeClr>
                  </a:solidFill>
                  <a:latin typeface="Agency FB" pitchFamily="34" charset="0"/>
                </a:rPr>
                <a:t>Pullback = </a:t>
              </a:r>
              <a:r>
                <a:rPr lang="el-GR" sz="1600" b="1" dirty="0" smtClean="0">
                  <a:solidFill>
                    <a:schemeClr val="accent2">
                      <a:lumMod val="50000"/>
                    </a:schemeClr>
                  </a:solidFill>
                  <a:cs typeface="Calibri"/>
                </a:rPr>
                <a:t>δ </a:t>
              </a:r>
              <a:r>
                <a:rPr lang="en-GB" sz="1600" dirty="0" smtClean="0">
                  <a:solidFill>
                    <a:schemeClr val="accent2">
                      <a:lumMod val="50000"/>
                    </a:schemeClr>
                  </a:solidFill>
                  <a:latin typeface="Agency FB" pitchFamily="34" charset="0"/>
                </a:rPr>
                <a:t>Fluctuant On</a:t>
              </a:r>
            </a:p>
            <a:p>
              <a:pPr marL="342900" indent="-342900">
                <a:buFont typeface="+mj-lt"/>
                <a:buAutoNum type="arabicPeriod"/>
              </a:pPr>
              <a:r>
                <a:rPr lang="en-GB" sz="1600" dirty="0" smtClean="0">
                  <a:solidFill>
                    <a:schemeClr val="accent2">
                      <a:lumMod val="50000"/>
                    </a:schemeClr>
                  </a:solidFill>
                  <a:latin typeface="Agency FB" pitchFamily="34" charset="0"/>
                </a:rPr>
                <a:t>Strategy = Buy Lows/Sell Highs or Hold (AB)</a:t>
              </a:r>
            </a:p>
            <a:p>
              <a:pPr marL="342900" indent="-342900">
                <a:buFont typeface="+mj-lt"/>
                <a:buAutoNum type="arabicPeriod"/>
              </a:pPr>
              <a:r>
                <a:rPr lang="en-GB" sz="1600" dirty="0" smtClean="0">
                  <a:solidFill>
                    <a:schemeClr val="accent2">
                      <a:lumMod val="50000"/>
                    </a:schemeClr>
                  </a:solidFill>
                  <a:latin typeface="Agency FB" pitchFamily="34" charset="0"/>
                </a:rPr>
                <a:t>Stop &lt; A (Risk-Free Space &gt; A)</a:t>
              </a:r>
            </a:p>
            <a:p>
              <a:pPr marL="342900" indent="-342900">
                <a:buFont typeface="+mj-lt"/>
                <a:buAutoNum type="arabicPeriod"/>
              </a:pPr>
              <a:r>
                <a:rPr lang="en-GB" sz="1600" dirty="0" smtClean="0">
                  <a:solidFill>
                    <a:schemeClr val="accent2">
                      <a:lumMod val="50000"/>
                    </a:schemeClr>
                  </a:solidFill>
                  <a:latin typeface="Agency FB" pitchFamily="34" charset="0"/>
                </a:rPr>
                <a:t>TP = B (FLE) </a:t>
              </a:r>
            </a:p>
          </p:txBody>
        </p:sp>
        <p:sp>
          <p:nvSpPr>
            <p:cNvPr id="21" name="TextBox 20"/>
            <p:cNvSpPr txBox="1"/>
            <p:nvPr/>
          </p:nvSpPr>
          <p:spPr>
            <a:xfrm>
              <a:off x="1571604" y="2000240"/>
              <a:ext cx="785818" cy="307777"/>
            </a:xfrm>
            <a:prstGeom prst="rect">
              <a:avLst/>
            </a:prstGeom>
            <a:noFill/>
          </p:spPr>
          <p:txBody>
            <a:bodyPr wrap="square" rtlCol="0">
              <a:spAutoFit/>
            </a:bodyPr>
            <a:lstStyle/>
            <a:p>
              <a:pPr algn="ctr"/>
              <a:r>
                <a:rPr lang="en-GB" sz="1400" b="1" dirty="0" smtClean="0">
                  <a:solidFill>
                    <a:schemeClr val="bg1"/>
                  </a:solidFill>
                  <a:latin typeface="Agency FB" pitchFamily="34" charset="0"/>
                </a:rPr>
                <a:t>Space AB</a:t>
              </a:r>
              <a:endParaRPr lang="en-GB" sz="1400" b="1" dirty="0">
                <a:solidFill>
                  <a:schemeClr val="bg1"/>
                </a:solidFill>
                <a:latin typeface="Agency FB" pitchFamily="34" charset="0"/>
              </a:endParaRPr>
            </a:p>
          </p:txBody>
        </p:sp>
        <p:cxnSp>
          <p:nvCxnSpPr>
            <p:cNvPr id="24" name="Straight Arrow Connector 23"/>
            <p:cNvCxnSpPr/>
            <p:nvPr/>
          </p:nvCxnSpPr>
          <p:spPr>
            <a:xfrm rot="16200000" flipH="1">
              <a:off x="1921947" y="2386302"/>
              <a:ext cx="478041" cy="321471"/>
            </a:xfrm>
            <a:prstGeom prst="straightConnector1">
              <a:avLst/>
            </a:prstGeom>
            <a:ln w="12700">
              <a:solidFill>
                <a:schemeClr val="bg1"/>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V="1">
              <a:off x="3286116" y="2643182"/>
              <a:ext cx="347666" cy="245863"/>
            </a:xfrm>
            <a:prstGeom prst="straightConnector1">
              <a:avLst/>
            </a:prstGeom>
            <a:ln w="12700">
              <a:solidFill>
                <a:schemeClr val="bg1"/>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1" name="Up Arrow 30"/>
            <p:cNvSpPr>
              <a:spLocks noChangeAspect="1"/>
            </p:cNvSpPr>
            <p:nvPr/>
          </p:nvSpPr>
          <p:spPr>
            <a:xfrm>
              <a:off x="571472" y="5579858"/>
              <a:ext cx="278034" cy="278034"/>
            </a:xfrm>
            <a:prstGeom prst="upArrow">
              <a:avLst/>
            </a:prstGeom>
            <a:gradFill>
              <a:gsLst>
                <a:gs pos="0">
                  <a:srgbClr val="DDEBCF"/>
                </a:gs>
                <a:gs pos="50000">
                  <a:srgbClr val="9CB86E"/>
                </a:gs>
                <a:gs pos="100000">
                  <a:srgbClr val="156B13"/>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p:cNvSpPr txBox="1"/>
            <p:nvPr/>
          </p:nvSpPr>
          <p:spPr>
            <a:xfrm>
              <a:off x="3714744" y="145957"/>
              <a:ext cx="4429156" cy="1354217"/>
            </a:xfrm>
            <a:prstGeom prst="rect">
              <a:avLst/>
            </a:prstGeom>
            <a:noFill/>
          </p:spPr>
          <p:txBody>
            <a:bodyPr wrap="square" rtlCol="0">
              <a:spAutoFit/>
            </a:bodyPr>
            <a:lstStyle/>
            <a:p>
              <a:pPr marL="342900" indent="-342900">
                <a:buFont typeface="+mj-lt"/>
                <a:buAutoNum type="arabicPeriod"/>
              </a:pPr>
              <a:r>
                <a:rPr lang="el-GR" sz="1600" b="1" dirty="0" smtClean="0">
                  <a:solidFill>
                    <a:schemeClr val="accent2">
                      <a:lumMod val="50000"/>
                    </a:schemeClr>
                  </a:solidFill>
                  <a:cs typeface="Calibri"/>
                </a:rPr>
                <a:t>δ </a:t>
              </a:r>
              <a:r>
                <a:rPr lang="en-GB" sz="1600" dirty="0" smtClean="0">
                  <a:solidFill>
                    <a:schemeClr val="accent2">
                      <a:lumMod val="50000"/>
                    </a:schemeClr>
                  </a:solidFill>
                  <a:latin typeface="Agency FB" pitchFamily="34" charset="0"/>
                </a:rPr>
                <a:t>Cyclicality + </a:t>
              </a:r>
              <a:r>
                <a:rPr lang="el-GR" sz="1600" b="1" dirty="0" smtClean="0">
                  <a:solidFill>
                    <a:schemeClr val="accent2">
                      <a:lumMod val="50000"/>
                    </a:schemeClr>
                  </a:solidFill>
                  <a:cs typeface="Calibri"/>
                </a:rPr>
                <a:t>δ </a:t>
              </a:r>
              <a:r>
                <a:rPr lang="en-GB" sz="1600" dirty="0" smtClean="0">
                  <a:solidFill>
                    <a:schemeClr val="accent2">
                      <a:lumMod val="50000"/>
                    </a:schemeClr>
                  </a:solidFill>
                  <a:latin typeface="Agency FB" pitchFamily="34" charset="0"/>
                </a:rPr>
                <a:t>Inverse On =  Diagonal (Phaselock)</a:t>
              </a:r>
            </a:p>
            <a:p>
              <a:pPr marL="342900" indent="-342900">
                <a:buFont typeface="+mj-lt"/>
                <a:buAutoNum type="arabicPeriod"/>
              </a:pPr>
              <a:r>
                <a:rPr lang="en-GB" sz="1600" dirty="0" smtClean="0">
                  <a:solidFill>
                    <a:schemeClr val="accent2">
                      <a:lumMod val="50000"/>
                    </a:schemeClr>
                  </a:solidFill>
                  <a:latin typeface="Agency FB" pitchFamily="34" charset="0"/>
                </a:rPr>
                <a:t>Pullback = </a:t>
              </a:r>
              <a:r>
                <a:rPr lang="el-GR" sz="1600" b="1" dirty="0" smtClean="0">
                  <a:solidFill>
                    <a:schemeClr val="accent2">
                      <a:lumMod val="50000"/>
                    </a:schemeClr>
                  </a:solidFill>
                  <a:cs typeface="Calibri"/>
                </a:rPr>
                <a:t>δ </a:t>
              </a:r>
              <a:r>
                <a:rPr lang="en-GB" sz="1600" dirty="0" smtClean="0">
                  <a:solidFill>
                    <a:schemeClr val="accent2">
                      <a:lumMod val="50000"/>
                    </a:schemeClr>
                  </a:solidFill>
                  <a:latin typeface="Agency FB" pitchFamily="34" charset="0"/>
                </a:rPr>
                <a:t>Fluctuant On</a:t>
              </a:r>
            </a:p>
            <a:p>
              <a:pPr marL="342900" indent="-342900">
                <a:buFont typeface="+mj-lt"/>
                <a:buAutoNum type="arabicPeriod"/>
              </a:pPr>
              <a:r>
                <a:rPr lang="en-GB" sz="1600" dirty="0" smtClean="0">
                  <a:solidFill>
                    <a:schemeClr val="accent2">
                      <a:lumMod val="50000"/>
                    </a:schemeClr>
                  </a:solidFill>
                  <a:latin typeface="Agency FB" pitchFamily="34" charset="0"/>
                </a:rPr>
                <a:t>Strategy = Sell Highs/Buy Lows or Hold (BC)</a:t>
              </a:r>
            </a:p>
            <a:p>
              <a:pPr marL="342900" indent="-342900">
                <a:buFont typeface="+mj-lt"/>
                <a:buAutoNum type="arabicPeriod"/>
              </a:pPr>
              <a:r>
                <a:rPr lang="en-GB" sz="1600" dirty="0" smtClean="0">
                  <a:solidFill>
                    <a:schemeClr val="accent2">
                      <a:lumMod val="50000"/>
                    </a:schemeClr>
                  </a:solidFill>
                  <a:latin typeface="Agency FB" pitchFamily="34" charset="0"/>
                </a:rPr>
                <a:t>Stop &gt; B (Risk-Free Space &lt; B)</a:t>
              </a:r>
            </a:p>
            <a:p>
              <a:pPr marL="342900" indent="-342900">
                <a:buFont typeface="+mj-lt"/>
                <a:buAutoNum type="arabicPeriod"/>
              </a:pPr>
              <a:r>
                <a:rPr lang="en-GB" sz="1600" dirty="0" smtClean="0">
                  <a:solidFill>
                    <a:schemeClr val="accent2">
                      <a:lumMod val="50000"/>
                    </a:schemeClr>
                  </a:solidFill>
                  <a:latin typeface="Agency FB" pitchFamily="34" charset="0"/>
                </a:rPr>
                <a:t>TP = C (FLE) </a:t>
              </a:r>
            </a:p>
          </p:txBody>
        </p:sp>
        <p:sp>
          <p:nvSpPr>
            <p:cNvPr id="34" name="Up Arrow 33"/>
            <p:cNvSpPr>
              <a:spLocks noChangeAspect="1"/>
            </p:cNvSpPr>
            <p:nvPr/>
          </p:nvSpPr>
          <p:spPr>
            <a:xfrm flipV="1">
              <a:off x="3428992" y="642918"/>
              <a:ext cx="278034" cy="278034"/>
            </a:xfrm>
            <a:prstGeom prst="upArrow">
              <a:avLst/>
            </a:prstGeom>
            <a:gradFill>
              <a:gsLst>
                <a:gs pos="0">
                  <a:srgbClr val="FFF200"/>
                </a:gs>
                <a:gs pos="45000">
                  <a:srgbClr val="FF7A00"/>
                </a:gs>
                <a:gs pos="70000">
                  <a:srgbClr val="FF0300"/>
                </a:gs>
                <a:gs pos="100000">
                  <a:srgbClr val="4D0808"/>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ight Brace 34"/>
            <p:cNvSpPr/>
            <p:nvPr/>
          </p:nvSpPr>
          <p:spPr>
            <a:xfrm>
              <a:off x="4714876" y="5143512"/>
              <a:ext cx="285752" cy="1214446"/>
            </a:xfrm>
            <a:prstGeom prst="rightBrace">
              <a:avLst/>
            </a:prstGeom>
            <a:ln>
              <a:solidFill>
                <a:schemeClr val="accent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6" name="Rectangle 35"/>
            <p:cNvSpPr/>
            <p:nvPr/>
          </p:nvSpPr>
          <p:spPr>
            <a:xfrm>
              <a:off x="5000628" y="5572140"/>
              <a:ext cx="375424" cy="369332"/>
            </a:xfrm>
            <a:prstGeom prst="rect">
              <a:avLst/>
            </a:prstGeom>
          </p:spPr>
          <p:txBody>
            <a:bodyPr wrap="none">
              <a:spAutoFit/>
            </a:bodyPr>
            <a:lstStyle/>
            <a:p>
              <a:r>
                <a:rPr lang="en-GB" dirty="0" smtClean="0">
                  <a:solidFill>
                    <a:schemeClr val="accent2">
                      <a:lumMod val="50000"/>
                    </a:schemeClr>
                  </a:solidFill>
                  <a:latin typeface="Agency FB" pitchFamily="34" charset="0"/>
                </a:rPr>
                <a:t>AB</a:t>
              </a:r>
              <a:endParaRPr lang="en-GB" dirty="0"/>
            </a:p>
          </p:txBody>
        </p:sp>
        <p:sp>
          <p:nvSpPr>
            <p:cNvPr id="38" name="Left-Right Arrow 37"/>
            <p:cNvSpPr>
              <a:spLocks noChangeAspect="1"/>
            </p:cNvSpPr>
            <p:nvPr/>
          </p:nvSpPr>
          <p:spPr>
            <a:xfrm>
              <a:off x="5786446" y="5572140"/>
              <a:ext cx="453600" cy="302400"/>
            </a:xfrm>
            <a:prstGeom prst="leftRightArrow">
              <a:avLst/>
            </a:prstGeom>
            <a:gradFill>
              <a:gsLst>
                <a:gs pos="0">
                  <a:srgbClr val="FFF200"/>
                </a:gs>
                <a:gs pos="45000">
                  <a:srgbClr val="FF7A00"/>
                </a:gs>
                <a:gs pos="70000">
                  <a:srgbClr val="FF0300"/>
                </a:gs>
                <a:gs pos="100000">
                  <a:srgbClr val="4D0808"/>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ight Brace 38"/>
            <p:cNvSpPr/>
            <p:nvPr/>
          </p:nvSpPr>
          <p:spPr>
            <a:xfrm flipH="1">
              <a:off x="6286512" y="5118111"/>
              <a:ext cx="285752" cy="1214446"/>
            </a:xfrm>
            <a:prstGeom prst="rightBrace">
              <a:avLst/>
            </a:prstGeom>
            <a:ln>
              <a:solidFill>
                <a:schemeClr val="accent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0" name="Rectangle 39"/>
            <p:cNvSpPr/>
            <p:nvPr/>
          </p:nvSpPr>
          <p:spPr>
            <a:xfrm>
              <a:off x="6432895" y="5551504"/>
              <a:ext cx="2068195" cy="369332"/>
            </a:xfrm>
            <a:prstGeom prst="rect">
              <a:avLst/>
            </a:prstGeom>
          </p:spPr>
          <p:txBody>
            <a:bodyPr wrap="none">
              <a:spAutoFit/>
            </a:bodyPr>
            <a:lstStyle/>
            <a:p>
              <a:pPr marL="342900" indent="-342900"/>
              <a:r>
                <a:rPr lang="en-GB" dirty="0" smtClean="0">
                  <a:solidFill>
                    <a:schemeClr val="accent2">
                      <a:lumMod val="50000"/>
                    </a:schemeClr>
                  </a:solidFill>
                  <a:latin typeface="Agency FB" pitchFamily="34" charset="0"/>
                </a:rPr>
                <a:t>Active Down </a:t>
              </a:r>
              <a:r>
                <a:rPr lang="en-GB" dirty="0" smtClean="0">
                  <a:solidFill>
                    <a:schemeClr val="accent2">
                      <a:lumMod val="50000"/>
                    </a:schemeClr>
                  </a:solidFill>
                  <a:latin typeface="Agency FB" pitchFamily="34" charset="0"/>
                </a:rPr>
                <a:t>(Trade/Hold</a:t>
              </a:r>
              <a:r>
                <a:rPr lang="en-GB" dirty="0" smtClean="0">
                  <a:solidFill>
                    <a:schemeClr val="accent2">
                      <a:lumMod val="50000"/>
                    </a:schemeClr>
                  </a:solidFill>
                  <a:latin typeface="Agency FB" pitchFamily="34" charset="0"/>
                </a:rPr>
                <a:t>)</a:t>
              </a:r>
            </a:p>
          </p:txBody>
        </p:sp>
        <p:sp>
          <p:nvSpPr>
            <p:cNvPr id="25" name="TextBox 24"/>
            <p:cNvSpPr txBox="1"/>
            <p:nvPr/>
          </p:nvSpPr>
          <p:spPr>
            <a:xfrm>
              <a:off x="4429124" y="2500306"/>
              <a:ext cx="714380" cy="246221"/>
            </a:xfrm>
            <a:prstGeom prst="rect">
              <a:avLst/>
            </a:prstGeom>
            <a:noFill/>
          </p:spPr>
          <p:txBody>
            <a:bodyPr wrap="square" rtlCol="0">
              <a:spAutoFit/>
            </a:bodyPr>
            <a:lstStyle/>
            <a:p>
              <a:r>
                <a:rPr lang="en-GB" sz="1000" b="1" dirty="0" smtClean="0">
                  <a:solidFill>
                    <a:schemeClr val="bg1"/>
                  </a:solidFill>
                  <a:latin typeface="Agency FB" pitchFamily="34" charset="0"/>
                </a:rPr>
                <a:t>New Week</a:t>
              </a:r>
              <a:endParaRPr lang="en-GB" sz="1000" b="1" dirty="0">
                <a:solidFill>
                  <a:schemeClr val="bg1"/>
                </a:solidFill>
                <a:latin typeface="Agency FB" pitchFamily="34" charset="0"/>
              </a:endParaRPr>
            </a:p>
          </p:txBody>
        </p:sp>
        <p:sp>
          <p:nvSpPr>
            <p:cNvPr id="26" name="TextBox 25"/>
            <p:cNvSpPr txBox="1"/>
            <p:nvPr/>
          </p:nvSpPr>
          <p:spPr>
            <a:xfrm>
              <a:off x="571472" y="428604"/>
              <a:ext cx="2714644" cy="830997"/>
            </a:xfrm>
            <a:prstGeom prst="rect">
              <a:avLst/>
            </a:prstGeom>
            <a:noFill/>
          </p:spPr>
          <p:txBody>
            <a:bodyPr wrap="square" rtlCol="0">
              <a:spAutoFit/>
            </a:bodyPr>
            <a:lstStyle/>
            <a:p>
              <a:r>
                <a:rPr lang="en-GB" sz="2400" b="1" dirty="0" smtClean="0">
                  <a:latin typeface="Agency FB" pitchFamily="34" charset="0"/>
                </a:rPr>
                <a:t>The Space Plan () For the new week.</a:t>
              </a:r>
              <a:endParaRPr lang="en-GB" sz="2400" b="1" dirty="0">
                <a:latin typeface="Agency FB" pitchFamily="34" charset="0"/>
              </a:endParaRPr>
            </a:p>
          </p:txBody>
        </p:sp>
        <p:sp>
          <p:nvSpPr>
            <p:cNvPr id="29" name="Right Brace 28"/>
            <p:cNvSpPr/>
            <p:nvPr/>
          </p:nvSpPr>
          <p:spPr>
            <a:xfrm>
              <a:off x="8358214" y="5143512"/>
              <a:ext cx="285752" cy="1214446"/>
            </a:xfrm>
            <a:prstGeom prst="rightBrace">
              <a:avLst/>
            </a:prstGeom>
            <a:ln>
              <a:solidFill>
                <a:schemeClr val="accent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1428728" y="805418"/>
            <a:ext cx="6286544" cy="5247165"/>
            <a:chOff x="1285852" y="214290"/>
            <a:chExt cx="6286544" cy="5247165"/>
          </a:xfrm>
        </p:grpSpPr>
        <p:sp>
          <p:nvSpPr>
            <p:cNvPr id="2" name="TextBox 1"/>
            <p:cNvSpPr txBox="1"/>
            <p:nvPr/>
          </p:nvSpPr>
          <p:spPr>
            <a:xfrm>
              <a:off x="1285852" y="714356"/>
              <a:ext cx="6000792" cy="2246769"/>
            </a:xfrm>
            <a:prstGeom prst="rect">
              <a:avLst/>
            </a:prstGeom>
            <a:noFill/>
          </p:spPr>
          <p:txBody>
            <a:bodyPr wrap="square" rtlCol="0">
              <a:spAutoFit/>
            </a:bodyPr>
            <a:lstStyle/>
            <a:p>
              <a:pPr marL="342900" indent="-342900">
                <a:buFont typeface="+mj-lt"/>
                <a:buAutoNum type="arabicPeriod"/>
              </a:pPr>
              <a:r>
                <a:rPr lang="en-GB" sz="2000" b="1" dirty="0" smtClean="0">
                  <a:solidFill>
                    <a:srgbClr val="7030A0"/>
                  </a:solidFill>
                  <a:latin typeface="Agency FB" pitchFamily="34" charset="0"/>
                  <a:cs typeface="Calibri"/>
                </a:rPr>
                <a:t>Page 12 </a:t>
              </a:r>
              <a:r>
                <a:rPr lang="en-GB" sz="2000" dirty="0" smtClean="0">
                  <a:solidFill>
                    <a:srgbClr val="7030A0"/>
                  </a:solidFill>
                  <a:latin typeface="Agency FB" pitchFamily="34" charset="0"/>
                  <a:cs typeface="Calibri"/>
                </a:rPr>
                <a:t>says </a:t>
              </a:r>
              <a:r>
                <a:rPr lang="en-GB" sz="2000" b="1" dirty="0" smtClean="0">
                  <a:solidFill>
                    <a:srgbClr val="7030A0"/>
                  </a:solidFill>
                  <a:latin typeface="Agency FB" pitchFamily="34" charset="0"/>
                  <a:cs typeface="Calibri"/>
                </a:rPr>
                <a:t>on</a:t>
              </a:r>
              <a:r>
                <a:rPr lang="en-GB" sz="2000" dirty="0" smtClean="0">
                  <a:solidFill>
                    <a:srgbClr val="7030A0"/>
                  </a:solidFill>
                  <a:latin typeface="Agency FB" pitchFamily="34" charset="0"/>
                  <a:cs typeface="Calibri"/>
                </a:rPr>
                <a:t> command </a:t>
              </a:r>
              <a:r>
                <a:rPr lang="en-GB" sz="2000" b="1" dirty="0" smtClean="0">
                  <a:solidFill>
                    <a:srgbClr val="7030A0"/>
                  </a:solidFill>
                  <a:latin typeface="Agency FB" pitchFamily="34" charset="0"/>
                  <a:cs typeface="Calibri"/>
                </a:rPr>
                <a:t>1</a:t>
              </a:r>
              <a:r>
                <a:rPr lang="en-GB" sz="2000" dirty="0" smtClean="0">
                  <a:solidFill>
                    <a:srgbClr val="7030A0"/>
                  </a:solidFill>
                  <a:latin typeface="Agency FB" pitchFamily="34" charset="0"/>
                  <a:cs typeface="Calibri"/>
                </a:rPr>
                <a:t> space AB is </a:t>
              </a:r>
              <a:r>
                <a:rPr lang="en-GB" sz="2000" b="1" dirty="0" smtClean="0">
                  <a:solidFill>
                    <a:srgbClr val="7030A0"/>
                  </a:solidFill>
                  <a:latin typeface="Agency FB" pitchFamily="34" charset="0"/>
                  <a:cs typeface="Calibri"/>
                </a:rPr>
                <a:t>phaselocked</a:t>
              </a:r>
              <a:r>
                <a:rPr lang="en-GB" sz="2000" dirty="0" smtClean="0">
                  <a:solidFill>
                    <a:srgbClr val="7030A0"/>
                  </a:solidFill>
                  <a:latin typeface="Agency FB" pitchFamily="34" charset="0"/>
                  <a:cs typeface="Calibri"/>
                </a:rPr>
                <a:t> and, A ---&gt; B 100/100 Times </a:t>
              </a:r>
              <a:endParaRPr lang="en-GB" sz="2000" dirty="0" smtClean="0">
                <a:solidFill>
                  <a:srgbClr val="7030A0"/>
                </a:solidFill>
                <a:latin typeface="Agency FB" pitchFamily="34" charset="0"/>
              </a:endParaRPr>
            </a:p>
            <a:p>
              <a:pPr marL="342900" indent="-342900">
                <a:buFont typeface="+mj-lt"/>
                <a:buAutoNum type="arabicPeriod"/>
              </a:pPr>
              <a:r>
                <a:rPr lang="en-GB" sz="2000" dirty="0" smtClean="0">
                  <a:solidFill>
                    <a:srgbClr val="7030A0"/>
                  </a:solidFill>
                  <a:latin typeface="Agency FB" pitchFamily="34" charset="0"/>
                </a:rPr>
                <a:t>That the User has 2 control signals in space AB (Commands 1 and 2)</a:t>
              </a:r>
            </a:p>
            <a:p>
              <a:pPr marL="342900" indent="-342900">
                <a:buFont typeface="+mj-lt"/>
                <a:buAutoNum type="arabicPeriod"/>
              </a:pPr>
              <a:r>
                <a:rPr lang="en-GB" sz="2000" dirty="0" smtClean="0">
                  <a:solidFill>
                    <a:srgbClr val="7030A0"/>
                  </a:solidFill>
                  <a:latin typeface="Agency FB" pitchFamily="34" charset="0"/>
                </a:rPr>
                <a:t>That the User may deploy either elements in 3 as strategy over this space.</a:t>
              </a:r>
            </a:p>
            <a:p>
              <a:pPr marL="342900" indent="-342900">
                <a:buFont typeface="+mj-lt"/>
                <a:buAutoNum type="arabicPeriod"/>
              </a:pPr>
              <a:r>
                <a:rPr lang="en-GB" sz="2000" dirty="0" smtClean="0">
                  <a:solidFill>
                    <a:srgbClr val="7030A0"/>
                  </a:solidFill>
                  <a:latin typeface="Agency FB" pitchFamily="34" charset="0"/>
                </a:rPr>
                <a:t>That the User sets Stop &lt;  A (Risk-Free Space &gt; B)</a:t>
              </a:r>
            </a:p>
            <a:p>
              <a:pPr marL="342900" indent="-342900">
                <a:buFont typeface="+mj-lt"/>
                <a:buAutoNum type="arabicPeriod"/>
              </a:pPr>
              <a:r>
                <a:rPr lang="en-GB" sz="2000" dirty="0" smtClean="0">
                  <a:solidFill>
                    <a:srgbClr val="7030A0"/>
                  </a:solidFill>
                  <a:latin typeface="Agency FB" pitchFamily="34" charset="0"/>
                </a:rPr>
                <a:t>That the User TP’s all trades cyclic trend side  = B (FLE) </a:t>
              </a:r>
            </a:p>
          </p:txBody>
        </p:sp>
        <p:sp>
          <p:nvSpPr>
            <p:cNvPr id="3" name="TextBox 2"/>
            <p:cNvSpPr txBox="1"/>
            <p:nvPr/>
          </p:nvSpPr>
          <p:spPr>
            <a:xfrm>
              <a:off x="1357290" y="214290"/>
              <a:ext cx="5429288" cy="461665"/>
            </a:xfrm>
            <a:prstGeom prst="rect">
              <a:avLst/>
            </a:prstGeom>
            <a:noFill/>
          </p:spPr>
          <p:txBody>
            <a:bodyPr wrap="square" rtlCol="0">
              <a:spAutoFit/>
            </a:bodyPr>
            <a:lstStyle/>
            <a:p>
              <a:r>
                <a:rPr lang="en-GB" sz="2400" b="1" dirty="0" smtClean="0">
                  <a:latin typeface="Agency FB" pitchFamily="34" charset="0"/>
                </a:rPr>
                <a:t>Referencing the Orbit Logic – Page 12</a:t>
              </a:r>
              <a:endParaRPr lang="en-GB" sz="2400" b="1" dirty="0">
                <a:latin typeface="Agency FB" pitchFamily="34" charset="0"/>
              </a:endParaRPr>
            </a:p>
          </p:txBody>
        </p:sp>
        <p:sp>
          <p:nvSpPr>
            <p:cNvPr id="4" name="TextBox 3"/>
            <p:cNvSpPr txBox="1"/>
            <p:nvPr/>
          </p:nvSpPr>
          <p:spPr>
            <a:xfrm>
              <a:off x="1285852" y="3214686"/>
              <a:ext cx="6286544" cy="2246769"/>
            </a:xfrm>
            <a:prstGeom prst="rect">
              <a:avLst/>
            </a:prstGeom>
            <a:noFill/>
          </p:spPr>
          <p:txBody>
            <a:bodyPr wrap="square" rtlCol="0">
              <a:spAutoFit/>
            </a:bodyPr>
            <a:lstStyle/>
            <a:p>
              <a:pPr marL="342900" indent="-342900">
                <a:buFont typeface="+mj-lt"/>
                <a:buAutoNum type="arabicPeriod"/>
              </a:pPr>
              <a:r>
                <a:rPr lang="en-GB" sz="2000" b="1" dirty="0" smtClean="0">
                  <a:solidFill>
                    <a:srgbClr val="7030A0"/>
                  </a:solidFill>
                  <a:latin typeface="Agency FB" pitchFamily="34" charset="0"/>
                  <a:cs typeface="Calibri"/>
                </a:rPr>
                <a:t>Page 12 </a:t>
              </a:r>
              <a:r>
                <a:rPr lang="en-GB" sz="2000" dirty="0" smtClean="0">
                  <a:solidFill>
                    <a:srgbClr val="7030A0"/>
                  </a:solidFill>
                  <a:latin typeface="Agency FB" pitchFamily="34" charset="0"/>
                  <a:cs typeface="Calibri"/>
                </a:rPr>
                <a:t>says </a:t>
              </a:r>
              <a:r>
                <a:rPr lang="en-GB" sz="2000" b="1" dirty="0" smtClean="0">
                  <a:solidFill>
                    <a:srgbClr val="7030A0"/>
                  </a:solidFill>
                  <a:latin typeface="Agency FB" pitchFamily="34" charset="0"/>
                  <a:cs typeface="Calibri"/>
                </a:rPr>
                <a:t>on</a:t>
              </a:r>
              <a:r>
                <a:rPr lang="en-GB" sz="2000" dirty="0" smtClean="0">
                  <a:solidFill>
                    <a:srgbClr val="7030A0"/>
                  </a:solidFill>
                  <a:latin typeface="Agency FB" pitchFamily="34" charset="0"/>
                  <a:cs typeface="Calibri"/>
                </a:rPr>
                <a:t> command </a:t>
              </a:r>
              <a:r>
                <a:rPr lang="en-GB" sz="2000" b="1" dirty="0" smtClean="0">
                  <a:solidFill>
                    <a:srgbClr val="7030A0"/>
                  </a:solidFill>
                  <a:latin typeface="Agency FB" pitchFamily="34" charset="0"/>
                  <a:cs typeface="Calibri"/>
                </a:rPr>
                <a:t>1</a:t>
              </a:r>
              <a:r>
                <a:rPr lang="en-GB" sz="2000" dirty="0" smtClean="0">
                  <a:solidFill>
                    <a:srgbClr val="7030A0"/>
                  </a:solidFill>
                  <a:latin typeface="Agency FB" pitchFamily="34" charset="0"/>
                  <a:cs typeface="Calibri"/>
                </a:rPr>
                <a:t> space </a:t>
              </a:r>
              <a:r>
                <a:rPr lang="en-GB" sz="2000" dirty="0" smtClean="0">
                  <a:solidFill>
                    <a:srgbClr val="7030A0"/>
                  </a:solidFill>
                  <a:latin typeface="Agency FB" pitchFamily="34" charset="0"/>
                  <a:cs typeface="Calibri"/>
                </a:rPr>
                <a:t>BC </a:t>
              </a:r>
              <a:r>
                <a:rPr lang="en-GB" sz="2000" dirty="0" smtClean="0">
                  <a:solidFill>
                    <a:srgbClr val="7030A0"/>
                  </a:solidFill>
                  <a:latin typeface="Agency FB" pitchFamily="34" charset="0"/>
                  <a:cs typeface="Calibri"/>
                </a:rPr>
                <a:t>is </a:t>
              </a:r>
              <a:r>
                <a:rPr lang="en-GB" sz="2000" b="1" dirty="0" smtClean="0">
                  <a:solidFill>
                    <a:srgbClr val="7030A0"/>
                  </a:solidFill>
                  <a:latin typeface="Agency FB" pitchFamily="34" charset="0"/>
                  <a:cs typeface="Calibri"/>
                </a:rPr>
                <a:t>phaselocked</a:t>
              </a:r>
              <a:r>
                <a:rPr lang="en-GB" sz="2000" dirty="0" smtClean="0">
                  <a:solidFill>
                    <a:srgbClr val="7030A0"/>
                  </a:solidFill>
                  <a:latin typeface="Agency FB" pitchFamily="34" charset="0"/>
                  <a:cs typeface="Calibri"/>
                </a:rPr>
                <a:t> and, </a:t>
              </a:r>
              <a:r>
                <a:rPr lang="en-GB" sz="2000" dirty="0" smtClean="0">
                  <a:solidFill>
                    <a:srgbClr val="7030A0"/>
                  </a:solidFill>
                  <a:latin typeface="Agency FB" pitchFamily="34" charset="0"/>
                  <a:cs typeface="Calibri"/>
                </a:rPr>
                <a:t>B ---&gt; C 100/100 </a:t>
              </a:r>
              <a:r>
                <a:rPr lang="en-GB" sz="2000" dirty="0" smtClean="0">
                  <a:solidFill>
                    <a:srgbClr val="7030A0"/>
                  </a:solidFill>
                  <a:latin typeface="Agency FB" pitchFamily="34" charset="0"/>
                  <a:cs typeface="Calibri"/>
                </a:rPr>
                <a:t>Times </a:t>
              </a:r>
              <a:endParaRPr lang="en-GB" sz="2000" dirty="0" smtClean="0">
                <a:solidFill>
                  <a:srgbClr val="7030A0"/>
                </a:solidFill>
                <a:latin typeface="Agency FB" pitchFamily="34" charset="0"/>
              </a:endParaRPr>
            </a:p>
            <a:p>
              <a:pPr marL="342900" indent="-342900">
                <a:buFont typeface="+mj-lt"/>
                <a:buAutoNum type="arabicPeriod"/>
              </a:pPr>
              <a:r>
                <a:rPr lang="en-GB" sz="2000" dirty="0" smtClean="0">
                  <a:solidFill>
                    <a:srgbClr val="7030A0"/>
                  </a:solidFill>
                  <a:latin typeface="Agency FB" pitchFamily="34" charset="0"/>
                </a:rPr>
                <a:t>That the User has 2 control signals in space </a:t>
              </a:r>
              <a:r>
                <a:rPr lang="en-GB" sz="2000" dirty="0" smtClean="0">
                  <a:solidFill>
                    <a:srgbClr val="7030A0"/>
                  </a:solidFill>
                  <a:latin typeface="Agency FB" pitchFamily="34" charset="0"/>
                </a:rPr>
                <a:t>BC </a:t>
              </a:r>
              <a:r>
                <a:rPr lang="en-GB" sz="2000" dirty="0" smtClean="0">
                  <a:solidFill>
                    <a:srgbClr val="7030A0"/>
                  </a:solidFill>
                  <a:latin typeface="Agency FB" pitchFamily="34" charset="0"/>
                </a:rPr>
                <a:t>(Commands 1 and 2)</a:t>
              </a:r>
            </a:p>
            <a:p>
              <a:pPr marL="342900" indent="-342900">
                <a:buFont typeface="+mj-lt"/>
                <a:buAutoNum type="arabicPeriod"/>
              </a:pPr>
              <a:r>
                <a:rPr lang="en-GB" sz="2000" dirty="0" smtClean="0">
                  <a:solidFill>
                    <a:srgbClr val="7030A0"/>
                  </a:solidFill>
                  <a:latin typeface="Agency FB" pitchFamily="34" charset="0"/>
                </a:rPr>
                <a:t>That the User may deploy either elements in 3 as strategy over this space.</a:t>
              </a:r>
            </a:p>
            <a:p>
              <a:pPr marL="342900" indent="-342900">
                <a:buFont typeface="+mj-lt"/>
                <a:buAutoNum type="arabicPeriod"/>
              </a:pPr>
              <a:r>
                <a:rPr lang="en-GB" sz="2000" dirty="0" smtClean="0">
                  <a:solidFill>
                    <a:srgbClr val="7030A0"/>
                  </a:solidFill>
                  <a:latin typeface="Agency FB" pitchFamily="34" charset="0"/>
                </a:rPr>
                <a:t>That the User sets Stop </a:t>
              </a:r>
              <a:r>
                <a:rPr lang="en-GB" sz="2000" dirty="0" smtClean="0">
                  <a:solidFill>
                    <a:srgbClr val="7030A0"/>
                  </a:solidFill>
                  <a:latin typeface="Agency FB" pitchFamily="34" charset="0"/>
                </a:rPr>
                <a:t>&gt;  B </a:t>
              </a:r>
              <a:r>
                <a:rPr lang="en-GB" sz="2000" dirty="0" smtClean="0">
                  <a:solidFill>
                    <a:srgbClr val="7030A0"/>
                  </a:solidFill>
                  <a:latin typeface="Agency FB" pitchFamily="34" charset="0"/>
                </a:rPr>
                <a:t>(Risk-Free Space &gt; B)</a:t>
              </a:r>
            </a:p>
            <a:p>
              <a:pPr marL="342900" indent="-342900">
                <a:buFont typeface="+mj-lt"/>
                <a:buAutoNum type="arabicPeriod"/>
              </a:pPr>
              <a:r>
                <a:rPr lang="en-GB" sz="2000" dirty="0" smtClean="0">
                  <a:solidFill>
                    <a:srgbClr val="7030A0"/>
                  </a:solidFill>
                  <a:latin typeface="Agency FB" pitchFamily="34" charset="0"/>
                </a:rPr>
                <a:t>That the User TP’s all trades cyclic trend side  = </a:t>
              </a:r>
              <a:r>
                <a:rPr lang="en-GB" sz="2000" dirty="0" smtClean="0">
                  <a:solidFill>
                    <a:srgbClr val="7030A0"/>
                  </a:solidFill>
                  <a:latin typeface="Agency FB" pitchFamily="34" charset="0"/>
                </a:rPr>
                <a:t>C </a:t>
              </a:r>
              <a:r>
                <a:rPr lang="en-GB" sz="2000" dirty="0" smtClean="0">
                  <a:solidFill>
                    <a:srgbClr val="7030A0"/>
                  </a:solidFill>
                  <a:latin typeface="Agency FB" pitchFamily="34" charset="0"/>
                </a:rPr>
                <a:t>(FLE) </a:t>
              </a:r>
            </a:p>
          </p:txBody>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p:cNvGrpSpPr/>
          <p:nvPr/>
        </p:nvGrpSpPr>
        <p:grpSpPr>
          <a:xfrm>
            <a:off x="885301" y="642918"/>
            <a:ext cx="7544351" cy="5655744"/>
            <a:chOff x="885301" y="642918"/>
            <a:chExt cx="7544351" cy="5655744"/>
          </a:xfrm>
        </p:grpSpPr>
        <p:sp>
          <p:nvSpPr>
            <p:cNvPr id="16" name="TextBox 15"/>
            <p:cNvSpPr txBox="1"/>
            <p:nvPr/>
          </p:nvSpPr>
          <p:spPr>
            <a:xfrm>
              <a:off x="5357818" y="642918"/>
              <a:ext cx="3071834" cy="707886"/>
            </a:xfrm>
            <a:prstGeom prst="rect">
              <a:avLst/>
            </a:prstGeom>
            <a:noFill/>
          </p:spPr>
          <p:txBody>
            <a:bodyPr wrap="square" rtlCol="0">
              <a:spAutoFit/>
            </a:bodyPr>
            <a:lstStyle/>
            <a:p>
              <a:pPr marL="342900" indent="-342900">
                <a:buFont typeface="+mj-lt"/>
                <a:buAutoNum type="arabicPeriod"/>
              </a:pPr>
              <a:r>
                <a:rPr lang="en-GB" sz="2000" b="1" dirty="0" smtClean="0">
                  <a:solidFill>
                    <a:schemeClr val="accent2">
                      <a:lumMod val="50000"/>
                    </a:schemeClr>
                  </a:solidFill>
                  <a:latin typeface="Agency FB" pitchFamily="34" charset="0"/>
                  <a:cs typeface="Calibri"/>
                </a:rPr>
                <a:t>Type of trade = Scalp</a:t>
              </a:r>
              <a:endParaRPr lang="en-GB" sz="2000" dirty="0" smtClean="0">
                <a:solidFill>
                  <a:schemeClr val="accent2">
                    <a:lumMod val="50000"/>
                  </a:schemeClr>
                </a:solidFill>
                <a:latin typeface="Agency FB" pitchFamily="34" charset="0"/>
              </a:endParaRPr>
            </a:p>
            <a:p>
              <a:pPr marL="342900" indent="-342900">
                <a:buFont typeface="+mj-lt"/>
                <a:buAutoNum type="arabicPeriod"/>
              </a:pPr>
              <a:r>
                <a:rPr lang="en-GB" sz="2000" dirty="0" smtClean="0">
                  <a:solidFill>
                    <a:schemeClr val="accent2">
                      <a:lumMod val="50000"/>
                    </a:schemeClr>
                  </a:solidFill>
                  <a:latin typeface="Agency FB" pitchFamily="34" charset="0"/>
                </a:rPr>
                <a:t>Return </a:t>
              </a:r>
              <a:r>
                <a:rPr lang="en-GB" sz="2000" b="1" dirty="0" smtClean="0">
                  <a:solidFill>
                    <a:schemeClr val="accent2">
                      <a:lumMod val="50000"/>
                    </a:schemeClr>
                  </a:solidFill>
                  <a:latin typeface="Agency FB" pitchFamily="34" charset="0"/>
                </a:rPr>
                <a:t>$42.50 </a:t>
              </a:r>
              <a:r>
                <a:rPr lang="en-GB" sz="2000" dirty="0" smtClean="0">
                  <a:solidFill>
                    <a:schemeClr val="accent2">
                      <a:lumMod val="50000"/>
                    </a:schemeClr>
                  </a:solidFill>
                  <a:latin typeface="Agency FB" pitchFamily="34" charset="0"/>
                </a:rPr>
                <a:t>Net of charges</a:t>
              </a:r>
              <a:endParaRPr lang="en-GB" sz="2000" dirty="0" smtClean="0">
                <a:solidFill>
                  <a:schemeClr val="accent2">
                    <a:lumMod val="50000"/>
                  </a:schemeClr>
                </a:solidFill>
                <a:latin typeface="Agency FB" pitchFamily="34" charset="0"/>
              </a:endParaRPr>
            </a:p>
          </p:txBody>
        </p:sp>
        <p:sp>
          <p:nvSpPr>
            <p:cNvPr id="21" name="Rectangle 20"/>
            <p:cNvSpPr/>
            <p:nvPr/>
          </p:nvSpPr>
          <p:spPr>
            <a:xfrm>
              <a:off x="1357290" y="785794"/>
              <a:ext cx="742511" cy="369332"/>
            </a:xfrm>
            <a:prstGeom prst="rect">
              <a:avLst/>
            </a:prstGeom>
          </p:spPr>
          <p:txBody>
            <a:bodyPr wrap="none">
              <a:spAutoFit/>
            </a:bodyPr>
            <a:lstStyle/>
            <a:p>
              <a:r>
                <a:rPr lang="en-GB" b="1" dirty="0" smtClean="0">
                  <a:latin typeface="Agency FB" pitchFamily="34" charset="0"/>
                </a:rPr>
                <a:t>Trade 1</a:t>
              </a:r>
              <a:endParaRPr lang="en-GB" dirty="0"/>
            </a:p>
          </p:txBody>
        </p:sp>
        <p:grpSp>
          <p:nvGrpSpPr>
            <p:cNvPr id="23" name="Group 22"/>
            <p:cNvGrpSpPr/>
            <p:nvPr/>
          </p:nvGrpSpPr>
          <p:grpSpPr>
            <a:xfrm>
              <a:off x="885301" y="772204"/>
              <a:ext cx="7373399" cy="5044040"/>
              <a:chOff x="885301" y="772204"/>
              <a:chExt cx="7373399" cy="5044040"/>
            </a:xfrm>
          </p:grpSpPr>
          <p:grpSp>
            <p:nvGrpSpPr>
              <p:cNvPr id="20" name="Group 19"/>
              <p:cNvGrpSpPr/>
              <p:nvPr/>
            </p:nvGrpSpPr>
            <p:grpSpPr>
              <a:xfrm>
                <a:off x="885301" y="772204"/>
                <a:ext cx="7373399" cy="4465324"/>
                <a:chOff x="885301" y="772204"/>
                <a:chExt cx="7373399" cy="4465324"/>
              </a:xfrm>
            </p:grpSpPr>
            <p:grpSp>
              <p:nvGrpSpPr>
                <p:cNvPr id="19" name="Group 18"/>
                <p:cNvGrpSpPr/>
                <p:nvPr/>
              </p:nvGrpSpPr>
              <p:grpSpPr>
                <a:xfrm>
                  <a:off x="885301" y="772204"/>
                  <a:ext cx="7373399" cy="4465324"/>
                  <a:chOff x="885301" y="772204"/>
                  <a:chExt cx="7373399" cy="4465324"/>
                </a:xfrm>
              </p:grpSpPr>
              <p:grpSp>
                <p:nvGrpSpPr>
                  <p:cNvPr id="14" name="Group 13"/>
                  <p:cNvGrpSpPr/>
                  <p:nvPr/>
                </p:nvGrpSpPr>
                <p:grpSpPr>
                  <a:xfrm>
                    <a:off x="885301" y="772204"/>
                    <a:ext cx="7373399" cy="4465324"/>
                    <a:chOff x="1054604" y="772204"/>
                    <a:chExt cx="7373399" cy="4465324"/>
                  </a:xfrm>
                </p:grpSpPr>
                <p:grpSp>
                  <p:nvGrpSpPr>
                    <p:cNvPr id="8" name="Group 7"/>
                    <p:cNvGrpSpPr/>
                    <p:nvPr/>
                  </p:nvGrpSpPr>
                  <p:grpSpPr>
                    <a:xfrm>
                      <a:off x="1061422" y="1594539"/>
                      <a:ext cx="7366581" cy="214314"/>
                      <a:chOff x="1061422" y="1594539"/>
                      <a:chExt cx="7366581" cy="214314"/>
                    </a:xfrm>
                  </p:grpSpPr>
                  <p:sp>
                    <p:nvSpPr>
                      <p:cNvPr id="4" name="Half Frame 3"/>
                      <p:cNvSpPr/>
                      <p:nvPr/>
                    </p:nvSpPr>
                    <p:spPr>
                      <a:xfrm>
                        <a:off x="1061422" y="1594539"/>
                        <a:ext cx="357190" cy="214314"/>
                      </a:xfrm>
                      <a:prstGeom prst="halfFrame">
                        <a:avLst/>
                      </a:prstGeom>
                      <a:gradFill>
                        <a:gsLst>
                          <a:gs pos="0">
                            <a:srgbClr val="FFEFD1"/>
                          </a:gs>
                          <a:gs pos="64999">
                            <a:srgbClr val="F0EBD5"/>
                          </a:gs>
                          <a:gs pos="100000">
                            <a:srgbClr val="D1C39F"/>
                          </a:gs>
                        </a:gsLst>
                        <a:lin ang="5400000" scaled="0"/>
                      </a:gradFill>
                      <a:ln>
                        <a:gradFill>
                          <a:gsLst>
                            <a:gs pos="0">
                              <a:srgbClr val="FFEFD1"/>
                            </a:gs>
                            <a:gs pos="64999">
                              <a:srgbClr val="F0EBD5"/>
                            </a:gs>
                            <a:gs pos="100000">
                              <a:srgbClr val="D1C39F"/>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 name="Half Frame 4"/>
                      <p:cNvSpPr/>
                      <p:nvPr/>
                    </p:nvSpPr>
                    <p:spPr>
                      <a:xfrm flipH="1">
                        <a:off x="8070813" y="1594539"/>
                        <a:ext cx="357190" cy="214314"/>
                      </a:xfrm>
                      <a:prstGeom prst="halfFrame">
                        <a:avLst/>
                      </a:prstGeom>
                      <a:gradFill>
                        <a:gsLst>
                          <a:gs pos="0">
                            <a:srgbClr val="FFEFD1"/>
                          </a:gs>
                          <a:gs pos="64999">
                            <a:srgbClr val="F0EBD5"/>
                          </a:gs>
                          <a:gs pos="100000">
                            <a:srgbClr val="D1C39F"/>
                          </a:gs>
                        </a:gsLst>
                        <a:lin ang="5400000" scaled="0"/>
                      </a:gradFill>
                      <a:ln>
                        <a:gradFill>
                          <a:gsLst>
                            <a:gs pos="0">
                              <a:srgbClr val="FFEFD1"/>
                            </a:gs>
                            <a:gs pos="64999">
                              <a:srgbClr val="F0EBD5"/>
                            </a:gs>
                            <a:gs pos="100000">
                              <a:srgbClr val="D1C39F"/>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sp>
                  <p:nvSpPr>
                    <p:cNvPr id="6" name="Half Frame 5"/>
                    <p:cNvSpPr/>
                    <p:nvPr/>
                  </p:nvSpPr>
                  <p:spPr>
                    <a:xfrm flipV="1">
                      <a:off x="1054604" y="5023214"/>
                      <a:ext cx="357190" cy="214314"/>
                    </a:xfrm>
                    <a:prstGeom prst="halfFrame">
                      <a:avLst/>
                    </a:prstGeom>
                    <a:gradFill>
                      <a:gsLst>
                        <a:gs pos="0">
                          <a:srgbClr val="FFEFD1"/>
                        </a:gs>
                        <a:gs pos="64999">
                          <a:srgbClr val="F0EBD5"/>
                        </a:gs>
                        <a:gs pos="100000">
                          <a:srgbClr val="D1C39F"/>
                        </a:gs>
                      </a:gsLst>
                      <a:lin ang="5400000" scaled="0"/>
                    </a:gradFill>
                    <a:ln>
                      <a:gradFill>
                        <a:gsLst>
                          <a:gs pos="0">
                            <a:srgbClr val="FFEFD1"/>
                          </a:gs>
                          <a:gs pos="64999">
                            <a:srgbClr val="F0EBD5"/>
                          </a:gs>
                          <a:gs pos="100000">
                            <a:srgbClr val="D1C39F"/>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 name="Half Frame 6"/>
                    <p:cNvSpPr/>
                    <p:nvPr/>
                  </p:nvSpPr>
                  <p:spPr>
                    <a:xfrm flipH="1" flipV="1">
                      <a:off x="8047061" y="5023214"/>
                      <a:ext cx="357190" cy="214314"/>
                    </a:xfrm>
                    <a:prstGeom prst="halfFrame">
                      <a:avLst/>
                    </a:prstGeom>
                    <a:gradFill>
                      <a:gsLst>
                        <a:gs pos="0">
                          <a:srgbClr val="FFEFD1"/>
                        </a:gs>
                        <a:gs pos="64999">
                          <a:srgbClr val="F0EBD5"/>
                        </a:gs>
                        <a:gs pos="100000">
                          <a:srgbClr val="D1C39F"/>
                        </a:gs>
                      </a:gsLst>
                      <a:lin ang="5400000" scaled="0"/>
                    </a:gradFill>
                    <a:ln>
                      <a:gradFill>
                        <a:gsLst>
                          <a:gs pos="0">
                            <a:srgbClr val="FFEFD1"/>
                          </a:gs>
                          <a:gs pos="64999">
                            <a:srgbClr val="F0EBD5"/>
                          </a:gs>
                          <a:gs pos="100000">
                            <a:srgbClr val="D1C39F"/>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13" name="Group 12"/>
                    <p:cNvGrpSpPr/>
                    <p:nvPr/>
                  </p:nvGrpSpPr>
                  <p:grpSpPr>
                    <a:xfrm>
                      <a:off x="1142976" y="772204"/>
                      <a:ext cx="7198095" cy="4430598"/>
                      <a:chOff x="1142976" y="772204"/>
                      <a:chExt cx="7198095" cy="4430598"/>
                    </a:xfrm>
                  </p:grpSpPr>
                  <p:grpSp>
                    <p:nvGrpSpPr>
                      <p:cNvPr id="9" name="Group 8"/>
                      <p:cNvGrpSpPr/>
                      <p:nvPr/>
                    </p:nvGrpSpPr>
                    <p:grpSpPr>
                      <a:xfrm>
                        <a:off x="1142976" y="772204"/>
                        <a:ext cx="7198095" cy="4430598"/>
                        <a:chOff x="1142976" y="772204"/>
                        <a:chExt cx="7198095" cy="4430598"/>
                      </a:xfrm>
                    </p:grpSpPr>
                    <p:pic>
                      <p:nvPicPr>
                        <p:cNvPr id="2050" name="Picture 2" descr="C:\Users\Darkdoji\Documents\Alpari docs\Edge.PNG"/>
                        <p:cNvPicPr>
                          <a:picLocks noChangeAspect="1" noChangeArrowheads="1"/>
                        </p:cNvPicPr>
                        <p:nvPr/>
                      </p:nvPicPr>
                      <p:blipFill>
                        <a:blip r:embed="rId2"/>
                        <a:srcRect/>
                        <a:stretch>
                          <a:fillRect/>
                        </a:stretch>
                      </p:blipFill>
                      <p:spPr bwMode="auto">
                        <a:xfrm>
                          <a:off x="1142976" y="1655197"/>
                          <a:ext cx="7198095" cy="3547605"/>
                        </a:xfrm>
                        <a:prstGeom prst="rect">
                          <a:avLst/>
                        </a:prstGeom>
                        <a:noFill/>
                      </p:spPr>
                    </p:pic>
                    <p:sp>
                      <p:nvSpPr>
                        <p:cNvPr id="3" name="Arc 2"/>
                        <p:cNvSpPr>
                          <a:spLocks noChangeAspect="1"/>
                        </p:cNvSpPr>
                        <p:nvPr/>
                      </p:nvSpPr>
                      <p:spPr>
                        <a:xfrm rot="17343848">
                          <a:off x="3238364" y="888618"/>
                          <a:ext cx="2561105" cy="2328277"/>
                        </a:xfrm>
                        <a:prstGeom prst="arc">
                          <a:avLst>
                            <a:gd name="adj1" fmla="val 16200000"/>
                            <a:gd name="adj2" fmla="val 7278615"/>
                          </a:avLst>
                        </a:prstGeom>
                        <a:solidFill>
                          <a:schemeClr val="accent1"/>
                        </a:solidFill>
                        <a:ln w="38100">
                          <a:solidFill>
                            <a:srgbClr val="FF0000"/>
                          </a:solidFill>
                          <a:headEnd type="stealth" w="lg" len="lg"/>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12" name="Rounded Rectangle 11"/>
                      <p:cNvSpPr/>
                      <p:nvPr/>
                    </p:nvSpPr>
                    <p:spPr>
                      <a:xfrm>
                        <a:off x="4161726" y="1285860"/>
                        <a:ext cx="714380" cy="357190"/>
                      </a:xfrm>
                      <a:prstGeom prst="roundRec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latin typeface="Agency FB" pitchFamily="34" charset="0"/>
                          </a:rPr>
                          <a:t>BC</a:t>
                        </a:r>
                        <a:endParaRPr lang="en-GB" b="1" dirty="0">
                          <a:latin typeface="Agency FB" pitchFamily="34" charset="0"/>
                        </a:endParaRPr>
                      </a:p>
                    </p:txBody>
                  </p:sp>
                </p:grpSp>
              </p:grpSp>
              <p:sp>
                <p:nvSpPr>
                  <p:cNvPr id="15" name="Oval 14"/>
                  <p:cNvSpPr/>
                  <p:nvPr/>
                </p:nvSpPr>
                <p:spPr>
                  <a:xfrm>
                    <a:off x="4101037" y="2991905"/>
                    <a:ext cx="642942" cy="714380"/>
                  </a:xfrm>
                  <a:prstGeom prst="ellipse">
                    <a:avLst/>
                  </a:prstGeom>
                  <a:solidFill>
                    <a:schemeClr val="accent1">
                      <a:alpha val="28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 name="TextBox 16"/>
                <p:cNvSpPr txBox="1"/>
                <p:nvPr/>
              </p:nvSpPr>
              <p:spPr>
                <a:xfrm>
                  <a:off x="3286116" y="3357562"/>
                  <a:ext cx="785818" cy="307777"/>
                </a:xfrm>
                <a:prstGeom prst="rect">
                  <a:avLst/>
                </a:prstGeom>
                <a:noFill/>
              </p:spPr>
              <p:txBody>
                <a:bodyPr wrap="square" rtlCol="0">
                  <a:spAutoFit/>
                </a:bodyPr>
                <a:lstStyle/>
                <a:p>
                  <a:pPr algn="r"/>
                  <a:r>
                    <a:rPr lang="en-GB" sz="1400" b="1" dirty="0" smtClean="0">
                      <a:solidFill>
                        <a:schemeClr val="bg1"/>
                      </a:solidFill>
                      <a:latin typeface="Agency FB" pitchFamily="34" charset="0"/>
                    </a:rPr>
                    <a:t>Today</a:t>
                  </a:r>
                  <a:endParaRPr lang="en-GB" sz="1400" b="1" dirty="0">
                    <a:solidFill>
                      <a:schemeClr val="bg1"/>
                    </a:solidFill>
                    <a:latin typeface="Agency FB" pitchFamily="34" charset="0"/>
                  </a:endParaRPr>
                </a:p>
              </p:txBody>
            </p:sp>
          </p:grpSp>
          <p:pic>
            <p:nvPicPr>
              <p:cNvPr id="22" name="Picture 3" descr="C:\Users\Darkdoji\Documents\Alpari docs\Profit strip.PNG"/>
              <p:cNvPicPr preferRelativeResize="0">
                <a:picLocks noChangeAspect="1" noChangeArrowheads="1"/>
              </p:cNvPicPr>
              <p:nvPr/>
            </p:nvPicPr>
            <p:blipFill>
              <a:blip r:embed="rId3"/>
              <a:srcRect/>
              <a:stretch>
                <a:fillRect/>
              </a:stretch>
            </p:blipFill>
            <p:spPr bwMode="auto">
              <a:xfrm>
                <a:off x="1033968" y="5383740"/>
                <a:ext cx="7072362" cy="432504"/>
              </a:xfrm>
              <a:prstGeom prst="rect">
                <a:avLst/>
              </a:prstGeom>
              <a:noFill/>
            </p:spPr>
          </p:pic>
        </p:grpSp>
        <p:sp>
          <p:nvSpPr>
            <p:cNvPr id="25" name="Rectangle 24"/>
            <p:cNvSpPr/>
            <p:nvPr/>
          </p:nvSpPr>
          <p:spPr>
            <a:xfrm>
              <a:off x="3829489" y="5929330"/>
              <a:ext cx="1443024" cy="369332"/>
            </a:xfrm>
            <a:prstGeom prst="rect">
              <a:avLst/>
            </a:prstGeom>
          </p:spPr>
          <p:txBody>
            <a:bodyPr wrap="none">
              <a:spAutoFit/>
            </a:bodyPr>
            <a:lstStyle/>
            <a:p>
              <a:r>
                <a:rPr lang="en-GB" b="1" dirty="0" smtClean="0">
                  <a:latin typeface="Agency FB" pitchFamily="34" charset="0"/>
                </a:rPr>
                <a:t>Strip Statement</a:t>
              </a:r>
              <a:endParaRPr lang="en-GB" dirty="0"/>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29"/>
          <p:cNvGrpSpPr/>
          <p:nvPr/>
        </p:nvGrpSpPr>
        <p:grpSpPr>
          <a:xfrm>
            <a:off x="428596" y="642918"/>
            <a:ext cx="8286808" cy="6012934"/>
            <a:chOff x="428596" y="642918"/>
            <a:chExt cx="8286808" cy="6012934"/>
          </a:xfrm>
        </p:grpSpPr>
        <p:sp>
          <p:nvSpPr>
            <p:cNvPr id="23" name="TextBox 22"/>
            <p:cNvSpPr txBox="1"/>
            <p:nvPr/>
          </p:nvSpPr>
          <p:spPr>
            <a:xfrm>
              <a:off x="5357818" y="642918"/>
              <a:ext cx="3071834" cy="707886"/>
            </a:xfrm>
            <a:prstGeom prst="rect">
              <a:avLst/>
            </a:prstGeom>
            <a:noFill/>
          </p:spPr>
          <p:txBody>
            <a:bodyPr wrap="square" rtlCol="0">
              <a:spAutoFit/>
            </a:bodyPr>
            <a:lstStyle/>
            <a:p>
              <a:pPr marL="342900" indent="-342900">
                <a:buFont typeface="+mj-lt"/>
                <a:buAutoNum type="arabicPeriod"/>
              </a:pPr>
              <a:r>
                <a:rPr lang="en-GB" sz="2000" b="1" dirty="0" smtClean="0">
                  <a:solidFill>
                    <a:schemeClr val="accent2">
                      <a:lumMod val="50000"/>
                    </a:schemeClr>
                  </a:solidFill>
                  <a:latin typeface="Agency FB" pitchFamily="34" charset="0"/>
                  <a:cs typeface="Calibri"/>
                </a:rPr>
                <a:t>Type of trade = Scalp</a:t>
              </a:r>
              <a:endParaRPr lang="en-GB" sz="2000" dirty="0" smtClean="0">
                <a:solidFill>
                  <a:schemeClr val="accent2">
                    <a:lumMod val="50000"/>
                  </a:schemeClr>
                </a:solidFill>
                <a:latin typeface="Agency FB" pitchFamily="34" charset="0"/>
              </a:endParaRPr>
            </a:p>
            <a:p>
              <a:pPr marL="342900" indent="-342900">
                <a:buFont typeface="+mj-lt"/>
                <a:buAutoNum type="arabicPeriod"/>
              </a:pPr>
              <a:r>
                <a:rPr lang="en-GB" sz="2000" dirty="0" smtClean="0">
                  <a:solidFill>
                    <a:schemeClr val="accent2">
                      <a:lumMod val="50000"/>
                    </a:schemeClr>
                  </a:solidFill>
                  <a:latin typeface="Agency FB" pitchFamily="34" charset="0"/>
                </a:rPr>
                <a:t>Return </a:t>
              </a:r>
              <a:r>
                <a:rPr lang="en-GB" sz="2000" b="1" dirty="0" smtClean="0">
                  <a:solidFill>
                    <a:schemeClr val="accent2">
                      <a:lumMod val="50000"/>
                    </a:schemeClr>
                  </a:solidFill>
                  <a:latin typeface="Agency FB" pitchFamily="34" charset="0"/>
                </a:rPr>
                <a:t>$130.50 </a:t>
              </a:r>
              <a:r>
                <a:rPr lang="en-GB" sz="2000" dirty="0" smtClean="0">
                  <a:solidFill>
                    <a:schemeClr val="accent2">
                      <a:lumMod val="50000"/>
                    </a:schemeClr>
                  </a:solidFill>
                  <a:latin typeface="Agency FB" pitchFamily="34" charset="0"/>
                </a:rPr>
                <a:t>Net of charges</a:t>
              </a:r>
              <a:endParaRPr lang="en-GB" sz="2000" dirty="0" smtClean="0">
                <a:solidFill>
                  <a:schemeClr val="accent2">
                    <a:lumMod val="50000"/>
                  </a:schemeClr>
                </a:solidFill>
                <a:latin typeface="Agency FB" pitchFamily="34" charset="0"/>
              </a:endParaRPr>
            </a:p>
          </p:txBody>
        </p:sp>
        <p:sp>
          <p:nvSpPr>
            <p:cNvPr id="25" name="Rectangle 24"/>
            <p:cNvSpPr/>
            <p:nvPr/>
          </p:nvSpPr>
          <p:spPr>
            <a:xfrm>
              <a:off x="1357290" y="785794"/>
              <a:ext cx="788999" cy="369332"/>
            </a:xfrm>
            <a:prstGeom prst="rect">
              <a:avLst/>
            </a:prstGeom>
          </p:spPr>
          <p:txBody>
            <a:bodyPr wrap="none">
              <a:spAutoFit/>
            </a:bodyPr>
            <a:lstStyle/>
            <a:p>
              <a:r>
                <a:rPr lang="en-GB" b="1" dirty="0" smtClean="0">
                  <a:latin typeface="Agency FB" pitchFamily="34" charset="0"/>
                </a:rPr>
                <a:t>Trade 2</a:t>
              </a:r>
              <a:endParaRPr lang="en-GB" dirty="0"/>
            </a:p>
          </p:txBody>
        </p:sp>
        <p:grpSp>
          <p:nvGrpSpPr>
            <p:cNvPr id="29" name="Group 28"/>
            <p:cNvGrpSpPr/>
            <p:nvPr/>
          </p:nvGrpSpPr>
          <p:grpSpPr>
            <a:xfrm>
              <a:off x="428596" y="738609"/>
              <a:ext cx="8286808" cy="5476473"/>
              <a:chOff x="428596" y="738609"/>
              <a:chExt cx="8286808" cy="5476473"/>
            </a:xfrm>
          </p:grpSpPr>
          <p:grpSp>
            <p:nvGrpSpPr>
              <p:cNvPr id="28" name="Group 27"/>
              <p:cNvGrpSpPr/>
              <p:nvPr/>
            </p:nvGrpSpPr>
            <p:grpSpPr>
              <a:xfrm>
                <a:off x="428596" y="738609"/>
                <a:ext cx="8286808" cy="4901267"/>
                <a:chOff x="428596" y="738609"/>
                <a:chExt cx="8286808" cy="4901267"/>
              </a:xfrm>
            </p:grpSpPr>
            <p:grpSp>
              <p:nvGrpSpPr>
                <p:cNvPr id="22" name="Group 21"/>
                <p:cNvGrpSpPr/>
                <p:nvPr/>
              </p:nvGrpSpPr>
              <p:grpSpPr>
                <a:xfrm>
                  <a:off x="428596" y="738609"/>
                  <a:ext cx="8286808" cy="4901267"/>
                  <a:chOff x="428596" y="738609"/>
                  <a:chExt cx="8286808" cy="4901267"/>
                </a:xfrm>
              </p:grpSpPr>
              <p:grpSp>
                <p:nvGrpSpPr>
                  <p:cNvPr id="11" name="Group 10"/>
                  <p:cNvGrpSpPr/>
                  <p:nvPr/>
                </p:nvGrpSpPr>
                <p:grpSpPr>
                  <a:xfrm>
                    <a:off x="533788" y="738609"/>
                    <a:ext cx="8076423" cy="4789764"/>
                    <a:chOff x="533788" y="738609"/>
                    <a:chExt cx="8076423" cy="4789764"/>
                  </a:xfrm>
                </p:grpSpPr>
                <p:grpSp>
                  <p:nvGrpSpPr>
                    <p:cNvPr id="9" name="Group 8"/>
                    <p:cNvGrpSpPr/>
                    <p:nvPr/>
                  </p:nvGrpSpPr>
                  <p:grpSpPr>
                    <a:xfrm>
                      <a:off x="533788" y="738609"/>
                      <a:ext cx="8076423" cy="4789764"/>
                      <a:chOff x="533788" y="738609"/>
                      <a:chExt cx="8076423" cy="4789764"/>
                    </a:xfrm>
                  </p:grpSpPr>
                  <p:pic>
                    <p:nvPicPr>
                      <p:cNvPr id="1026" name="Picture 2" descr="C:\Users\Darkdoji\Documents\Alpari docs\edge2.PNG"/>
                      <p:cNvPicPr>
                        <a:picLocks noChangeAspect="1" noChangeArrowheads="1"/>
                      </p:cNvPicPr>
                      <p:nvPr/>
                    </p:nvPicPr>
                    <p:blipFill>
                      <a:blip r:embed="rId2"/>
                      <a:srcRect/>
                      <a:stretch>
                        <a:fillRect/>
                      </a:stretch>
                    </p:blipFill>
                    <p:spPr bwMode="auto">
                      <a:xfrm>
                        <a:off x="533788" y="1571612"/>
                        <a:ext cx="8076423" cy="3956761"/>
                      </a:xfrm>
                      <a:prstGeom prst="rect">
                        <a:avLst/>
                      </a:prstGeom>
                      <a:noFill/>
                    </p:spPr>
                  </p:pic>
                  <p:sp>
                    <p:nvSpPr>
                      <p:cNvPr id="6" name="Arc 5"/>
                      <p:cNvSpPr>
                        <a:spLocks noChangeAspect="1"/>
                      </p:cNvSpPr>
                      <p:nvPr/>
                    </p:nvSpPr>
                    <p:spPr>
                      <a:xfrm rot="17343848">
                        <a:off x="2881173" y="855023"/>
                        <a:ext cx="2561105" cy="2328277"/>
                      </a:xfrm>
                      <a:prstGeom prst="arc">
                        <a:avLst>
                          <a:gd name="adj1" fmla="val 16200000"/>
                          <a:gd name="adj2" fmla="val 7278615"/>
                        </a:avLst>
                      </a:prstGeom>
                      <a:solidFill>
                        <a:schemeClr val="accent1"/>
                      </a:solidFill>
                      <a:ln w="38100">
                        <a:solidFill>
                          <a:srgbClr val="FF0000"/>
                        </a:solidFill>
                        <a:headEnd type="stealth" w="lg" len="lg"/>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8" name="Rounded Rectangle 7"/>
                      <p:cNvSpPr/>
                      <p:nvPr/>
                    </p:nvSpPr>
                    <p:spPr>
                      <a:xfrm>
                        <a:off x="3804535" y="1214422"/>
                        <a:ext cx="714380" cy="357190"/>
                      </a:xfrm>
                      <a:prstGeom prst="roundRec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BC</a:t>
                        </a:r>
                        <a:endParaRPr lang="en-GB" dirty="0"/>
                      </a:p>
                    </p:txBody>
                  </p:sp>
                </p:grpSp>
                <p:sp>
                  <p:nvSpPr>
                    <p:cNvPr id="10" name="Oval 9"/>
                    <p:cNvSpPr/>
                    <p:nvPr/>
                  </p:nvSpPr>
                  <p:spPr>
                    <a:xfrm>
                      <a:off x="4067169" y="3109380"/>
                      <a:ext cx="642942" cy="714380"/>
                    </a:xfrm>
                    <a:prstGeom prst="ellipse">
                      <a:avLst/>
                    </a:prstGeom>
                    <a:solidFill>
                      <a:schemeClr val="accent1">
                        <a:alpha val="28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 name="Half Frame 17"/>
                  <p:cNvSpPr/>
                  <p:nvPr/>
                </p:nvSpPr>
                <p:spPr>
                  <a:xfrm>
                    <a:off x="462464" y="1462604"/>
                    <a:ext cx="357190" cy="214314"/>
                  </a:xfrm>
                  <a:prstGeom prst="halfFrame">
                    <a:avLst/>
                  </a:prstGeom>
                  <a:gradFill>
                    <a:gsLst>
                      <a:gs pos="0">
                        <a:srgbClr val="FFEFD1"/>
                      </a:gs>
                      <a:gs pos="64999">
                        <a:srgbClr val="F0EBD5"/>
                      </a:gs>
                      <a:gs pos="100000">
                        <a:srgbClr val="D1C39F"/>
                      </a:gs>
                    </a:gsLst>
                    <a:lin ang="5400000" scaled="0"/>
                  </a:gradFill>
                  <a:ln>
                    <a:gradFill>
                      <a:gsLst>
                        <a:gs pos="0">
                          <a:srgbClr val="FFEFD1"/>
                        </a:gs>
                        <a:gs pos="64999">
                          <a:srgbClr val="F0EBD5"/>
                        </a:gs>
                        <a:gs pos="100000">
                          <a:srgbClr val="D1C39F"/>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9" name="Half Frame 18"/>
                  <p:cNvSpPr/>
                  <p:nvPr/>
                </p:nvSpPr>
                <p:spPr>
                  <a:xfrm flipH="1">
                    <a:off x="8341280" y="1457839"/>
                    <a:ext cx="357190" cy="214314"/>
                  </a:xfrm>
                  <a:prstGeom prst="halfFrame">
                    <a:avLst/>
                  </a:prstGeom>
                  <a:gradFill>
                    <a:gsLst>
                      <a:gs pos="0">
                        <a:srgbClr val="FFEFD1"/>
                      </a:gs>
                      <a:gs pos="64999">
                        <a:srgbClr val="F0EBD5"/>
                      </a:gs>
                      <a:gs pos="100000">
                        <a:srgbClr val="D1C39F"/>
                      </a:gs>
                    </a:gsLst>
                    <a:lin ang="5400000" scaled="0"/>
                  </a:gradFill>
                  <a:ln>
                    <a:gradFill>
                      <a:gsLst>
                        <a:gs pos="0">
                          <a:srgbClr val="FFEFD1"/>
                        </a:gs>
                        <a:gs pos="64999">
                          <a:srgbClr val="F0EBD5"/>
                        </a:gs>
                        <a:gs pos="100000">
                          <a:srgbClr val="D1C39F"/>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0" name="Half Frame 19"/>
                  <p:cNvSpPr/>
                  <p:nvPr/>
                </p:nvSpPr>
                <p:spPr>
                  <a:xfrm flipV="1">
                    <a:off x="428596" y="5403863"/>
                    <a:ext cx="357190" cy="214314"/>
                  </a:xfrm>
                  <a:prstGeom prst="halfFrame">
                    <a:avLst/>
                  </a:prstGeom>
                  <a:gradFill>
                    <a:gsLst>
                      <a:gs pos="0">
                        <a:srgbClr val="FFEFD1"/>
                      </a:gs>
                      <a:gs pos="64999">
                        <a:srgbClr val="F0EBD5"/>
                      </a:gs>
                      <a:gs pos="100000">
                        <a:srgbClr val="D1C39F"/>
                      </a:gs>
                    </a:gsLst>
                    <a:lin ang="5400000" scaled="0"/>
                  </a:gradFill>
                  <a:ln>
                    <a:gradFill>
                      <a:gsLst>
                        <a:gs pos="0">
                          <a:srgbClr val="FFEFD1"/>
                        </a:gs>
                        <a:gs pos="64999">
                          <a:srgbClr val="F0EBD5"/>
                        </a:gs>
                        <a:gs pos="100000">
                          <a:srgbClr val="D1C39F"/>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1" name="Half Frame 20"/>
                  <p:cNvSpPr/>
                  <p:nvPr/>
                </p:nvSpPr>
                <p:spPr>
                  <a:xfrm flipH="1" flipV="1">
                    <a:off x="8358214" y="5425562"/>
                    <a:ext cx="357190" cy="214314"/>
                  </a:xfrm>
                  <a:prstGeom prst="halfFrame">
                    <a:avLst/>
                  </a:prstGeom>
                  <a:gradFill>
                    <a:gsLst>
                      <a:gs pos="0">
                        <a:srgbClr val="FFEFD1"/>
                      </a:gs>
                      <a:gs pos="64999">
                        <a:srgbClr val="F0EBD5"/>
                      </a:gs>
                      <a:gs pos="100000">
                        <a:srgbClr val="D1C39F"/>
                      </a:gs>
                    </a:gsLst>
                    <a:lin ang="5400000" scaled="0"/>
                  </a:gradFill>
                  <a:ln>
                    <a:gradFill>
                      <a:gsLst>
                        <a:gs pos="0">
                          <a:srgbClr val="FFEFD1"/>
                        </a:gs>
                        <a:gs pos="64999">
                          <a:srgbClr val="F0EBD5"/>
                        </a:gs>
                        <a:gs pos="100000">
                          <a:srgbClr val="D1C39F"/>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sp>
              <p:nvSpPr>
                <p:cNvPr id="24" name="TextBox 23"/>
                <p:cNvSpPr txBox="1"/>
                <p:nvPr/>
              </p:nvSpPr>
              <p:spPr>
                <a:xfrm>
                  <a:off x="3214678" y="3500438"/>
                  <a:ext cx="785818" cy="307777"/>
                </a:xfrm>
                <a:prstGeom prst="rect">
                  <a:avLst/>
                </a:prstGeom>
                <a:noFill/>
              </p:spPr>
              <p:txBody>
                <a:bodyPr wrap="square" rtlCol="0">
                  <a:spAutoFit/>
                </a:bodyPr>
                <a:lstStyle/>
                <a:p>
                  <a:pPr algn="r"/>
                  <a:r>
                    <a:rPr lang="en-GB" sz="1400" b="1" dirty="0" smtClean="0">
                      <a:solidFill>
                        <a:schemeClr val="bg1"/>
                      </a:solidFill>
                      <a:latin typeface="Agency FB" pitchFamily="34" charset="0"/>
                    </a:rPr>
                    <a:t>Today</a:t>
                  </a:r>
                  <a:endParaRPr lang="en-GB" sz="1400" b="1" dirty="0">
                    <a:solidFill>
                      <a:schemeClr val="bg1"/>
                    </a:solidFill>
                    <a:latin typeface="Agency FB" pitchFamily="34" charset="0"/>
                  </a:endParaRPr>
                </a:p>
              </p:txBody>
            </p:sp>
          </p:grpSp>
          <p:pic>
            <p:nvPicPr>
              <p:cNvPr id="26" name="Picture 3" descr="C:\Users\Darkdoji\Documents\Alpari docs\Profit slip.PNG"/>
              <p:cNvPicPr preferRelativeResize="0">
                <a:picLocks noChangeAspect="1" noChangeArrowheads="1"/>
              </p:cNvPicPr>
              <p:nvPr/>
            </p:nvPicPr>
            <p:blipFill>
              <a:blip r:embed="rId3"/>
              <a:srcRect/>
              <a:stretch>
                <a:fillRect/>
              </a:stretch>
            </p:blipFill>
            <p:spPr bwMode="auto">
              <a:xfrm>
                <a:off x="1009561" y="5728746"/>
                <a:ext cx="7112678" cy="486336"/>
              </a:xfrm>
              <a:prstGeom prst="rect">
                <a:avLst/>
              </a:prstGeom>
              <a:noFill/>
            </p:spPr>
          </p:pic>
        </p:grpSp>
        <p:sp>
          <p:nvSpPr>
            <p:cNvPr id="31" name="Rectangle 30"/>
            <p:cNvSpPr/>
            <p:nvPr/>
          </p:nvSpPr>
          <p:spPr>
            <a:xfrm>
              <a:off x="3783001" y="6286520"/>
              <a:ext cx="1443024" cy="369332"/>
            </a:xfrm>
            <a:prstGeom prst="rect">
              <a:avLst/>
            </a:prstGeom>
          </p:spPr>
          <p:txBody>
            <a:bodyPr wrap="none">
              <a:spAutoFit/>
            </a:bodyPr>
            <a:lstStyle/>
            <a:p>
              <a:r>
                <a:rPr lang="en-GB" b="1" dirty="0" smtClean="0">
                  <a:latin typeface="Agency FB" pitchFamily="34" charset="0"/>
                </a:rPr>
                <a:t>Strip Statement</a:t>
              </a:r>
              <a:endParaRPr lang="en-GB" dirty="0"/>
            </a:p>
          </p:txBody>
        </p:sp>
      </p:gr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936</TotalTime>
  <Words>642</Words>
  <Application>Microsoft Office PowerPoint</Application>
  <PresentationFormat>On-screen Show (4:3)</PresentationFormat>
  <Paragraphs>53</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Slide 1</vt:lpstr>
      <vt:lpstr>Slide 2</vt:lpstr>
      <vt:lpstr>Slide 3</vt:lpstr>
      <vt:lpstr>Slide 4</vt:lpstr>
      <vt:lpstr>Slide 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Windows User</dc:creator>
  <cp:lastModifiedBy>Windows User</cp:lastModifiedBy>
  <cp:revision>81</cp:revision>
  <dcterms:created xsi:type="dcterms:W3CDTF">2023-08-08T13:39:51Z</dcterms:created>
  <dcterms:modified xsi:type="dcterms:W3CDTF">2023-08-09T20:30:32Z</dcterms:modified>
</cp:coreProperties>
</file>