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15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ABB41-0727-49A4-B04C-BF2EA498646F}" type="datetimeFigureOut">
              <a:rPr lang="en-US" smtClean="0"/>
              <a:pPr/>
              <a:t>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98C39-FB29-4774-9747-DBE12BD0649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doji\Desktop\A_Paper Trades\End Behaviours High\Peter Corrections\Gol;d Close\TP 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71480"/>
            <a:ext cx="8115004" cy="396533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282" y="4572008"/>
            <a:ext cx="8643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+mj-lt"/>
              <a:buAutoNum type="arabicPeriod"/>
            </a:pPr>
            <a:r>
              <a:rPr lang="en-GB" sz="1600" dirty="0" smtClean="0">
                <a:latin typeface="Agency FB" pitchFamily="34" charset="0"/>
              </a:rPr>
              <a:t>First please observe with care the order of bars (folding and stretching), and how this order defines a price cascade (in this case a positive cascade). Visually, the evolution of this cascade shows that the NFP’s trade direction was a determined function well ahead of the event. Therefore, this is prove that a </a:t>
            </a:r>
            <a:r>
              <a:rPr lang="en-GB" sz="1600" b="1" dirty="0" smtClean="0">
                <a:latin typeface="Agency FB" pitchFamily="34" charset="0"/>
              </a:rPr>
              <a:t>deterministic system </a:t>
            </a:r>
            <a:r>
              <a:rPr lang="en-GB" sz="1600" dirty="0" smtClean="0">
                <a:latin typeface="Agency FB" pitchFamily="34" charset="0"/>
              </a:rPr>
              <a:t>admits no </a:t>
            </a:r>
            <a:r>
              <a:rPr lang="en-GB" sz="1600" b="1" dirty="0" smtClean="0">
                <a:latin typeface="Agency FB" pitchFamily="34" charset="0"/>
              </a:rPr>
              <a:t>randomness</a:t>
            </a:r>
            <a:r>
              <a:rPr lang="en-GB" sz="1600" dirty="0" smtClean="0">
                <a:latin typeface="Agency FB" pitchFamily="34" charset="0"/>
              </a:rPr>
              <a:t> in its future states.</a:t>
            </a:r>
          </a:p>
          <a:p>
            <a:pPr marL="177800" indent="-177800">
              <a:buFont typeface="+mj-lt"/>
              <a:buAutoNum type="arabicPeriod"/>
            </a:pPr>
            <a:r>
              <a:rPr lang="en-GB" sz="1600" dirty="0" smtClean="0">
                <a:latin typeface="Agency FB" pitchFamily="34" charset="0"/>
              </a:rPr>
              <a:t>Next observe the </a:t>
            </a:r>
            <a:r>
              <a:rPr lang="en-GB" sz="1600" b="1" dirty="0" smtClean="0">
                <a:latin typeface="Agency FB" pitchFamily="34" charset="0"/>
              </a:rPr>
              <a:t>topology</a:t>
            </a:r>
            <a:r>
              <a:rPr lang="en-GB" sz="1600" dirty="0" smtClean="0">
                <a:latin typeface="Agency FB" pitchFamily="34" charset="0"/>
              </a:rPr>
              <a:t> marked </a:t>
            </a:r>
            <a:r>
              <a:rPr lang="en-GB" sz="1600" b="1" dirty="0" smtClean="0">
                <a:latin typeface="Agency FB" pitchFamily="34" charset="0"/>
              </a:rPr>
              <a:t>A</a:t>
            </a:r>
            <a:r>
              <a:rPr lang="en-GB" sz="1600" dirty="0" smtClean="0">
                <a:latin typeface="Agency FB" pitchFamily="34" charset="0"/>
              </a:rPr>
              <a:t> and you will notice a fluctuation in progress (end behaviours). Within this topology price places a crown at the top (call this </a:t>
            </a:r>
            <a:r>
              <a:rPr lang="en-GB" sz="1600" b="1" dirty="0" smtClean="0">
                <a:latin typeface="Agency FB" pitchFamily="34" charset="0"/>
              </a:rPr>
              <a:t>stop 1 red</a:t>
            </a:r>
            <a:r>
              <a:rPr lang="en-GB" sz="1600" dirty="0" smtClean="0">
                <a:latin typeface="Agency FB" pitchFamily="34" charset="0"/>
              </a:rPr>
              <a:t>), then drops to </a:t>
            </a:r>
            <a:r>
              <a:rPr lang="en-GB" sz="1600" b="1" dirty="0" smtClean="0">
                <a:latin typeface="Agency FB" pitchFamily="34" charset="0"/>
              </a:rPr>
              <a:t>stop 2 green</a:t>
            </a:r>
            <a:r>
              <a:rPr lang="en-GB" sz="1600" dirty="0" smtClean="0">
                <a:latin typeface="Agency FB" pitchFamily="34" charset="0"/>
              </a:rPr>
              <a:t>. Stop 2 green rotates the variable higher and toward stop 1 red. (continue on next slide). </a:t>
            </a:r>
            <a:endParaRPr lang="en-GB" sz="1600" dirty="0">
              <a:latin typeface="Agency FB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571868" y="571480"/>
            <a:ext cx="1285884" cy="928694"/>
            <a:chOff x="3571868" y="571480"/>
            <a:chExt cx="1285884" cy="928694"/>
          </a:xfrm>
        </p:grpSpPr>
        <p:sp>
          <p:nvSpPr>
            <p:cNvPr id="4" name="Oval 3"/>
            <p:cNvSpPr/>
            <p:nvPr/>
          </p:nvSpPr>
          <p:spPr>
            <a:xfrm>
              <a:off x="3571868" y="571480"/>
              <a:ext cx="1285884" cy="928694"/>
            </a:xfrm>
            <a:prstGeom prst="ellipse">
              <a:avLst/>
            </a:prstGeom>
            <a:solidFill>
              <a:srgbClr val="FFC000">
                <a:alpha val="62000"/>
              </a:srgbClr>
            </a:solidFill>
            <a:ln w="6350">
              <a:solidFill>
                <a:schemeClr val="accent4">
                  <a:lumMod val="40000"/>
                  <a:lumOff val="60000"/>
                  <a:alpha val="5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29058" y="928670"/>
              <a:ext cx="357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>
                  <a:solidFill>
                    <a:schemeClr val="bg1"/>
                  </a:solidFill>
                  <a:latin typeface="Agency FB" pitchFamily="34" charset="0"/>
                </a:rPr>
                <a:t>A</a:t>
              </a:r>
              <a:endParaRPr lang="en-GB" b="1" dirty="0">
                <a:solidFill>
                  <a:schemeClr val="bg1"/>
                </a:solidFill>
                <a:latin typeface="Agency FB" pitchFamily="34" charset="0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rkdoji\Desktop\A_Paper Trades\End Behaviours High\Peter Corrections\Gol;d Close\TP 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71480"/>
            <a:ext cx="8102144" cy="399963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4282" y="4572008"/>
            <a:ext cx="864399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+mj-lt"/>
              <a:buAutoNum type="arabicPeriod"/>
            </a:pPr>
            <a:r>
              <a:rPr lang="en-GB" sz="1600" dirty="0" smtClean="0">
                <a:latin typeface="Agency FB" pitchFamily="34" charset="0"/>
              </a:rPr>
              <a:t>In </a:t>
            </a:r>
            <a:r>
              <a:rPr lang="en-GB" sz="1600" b="1" dirty="0" smtClean="0">
                <a:latin typeface="Agency FB" pitchFamily="34" charset="0"/>
              </a:rPr>
              <a:t>B</a:t>
            </a:r>
            <a:r>
              <a:rPr lang="en-GB" sz="1600" dirty="0" smtClean="0">
                <a:latin typeface="Agency FB" pitchFamily="34" charset="0"/>
              </a:rPr>
              <a:t> and within the given topology, the translation from </a:t>
            </a:r>
            <a:r>
              <a:rPr lang="en-GB" sz="1600" b="1" dirty="0" smtClean="0">
                <a:latin typeface="Agency FB" pitchFamily="34" charset="0"/>
              </a:rPr>
              <a:t>stop 2 green </a:t>
            </a:r>
            <a:r>
              <a:rPr lang="en-GB" sz="1600" dirty="0" smtClean="0">
                <a:latin typeface="Agency FB" pitchFamily="34" charset="0"/>
              </a:rPr>
              <a:t>to </a:t>
            </a:r>
            <a:r>
              <a:rPr lang="en-GB" sz="1600" b="1" dirty="0" smtClean="0">
                <a:latin typeface="Agency FB" pitchFamily="34" charset="0"/>
              </a:rPr>
              <a:t>stop 3 red </a:t>
            </a:r>
            <a:r>
              <a:rPr lang="en-GB" sz="1600" dirty="0" smtClean="0">
                <a:latin typeface="Agency FB" pitchFamily="34" charset="0"/>
              </a:rPr>
              <a:t>&lt; </a:t>
            </a:r>
            <a:r>
              <a:rPr lang="en-GB" sz="1600" b="1" dirty="0" smtClean="0">
                <a:latin typeface="Agency FB" pitchFamily="34" charset="0"/>
              </a:rPr>
              <a:t>stop 1 red </a:t>
            </a:r>
            <a:r>
              <a:rPr lang="en-GB" sz="1600" dirty="0" smtClean="0">
                <a:latin typeface="Agency FB" pitchFamily="34" charset="0"/>
              </a:rPr>
              <a:t>is complete.</a:t>
            </a:r>
          </a:p>
          <a:p>
            <a:pPr marL="177800" indent="-177800">
              <a:buFont typeface="+mj-lt"/>
              <a:buAutoNum type="arabicPeriod"/>
            </a:pPr>
            <a:r>
              <a:rPr lang="en-GB" sz="1600" dirty="0" smtClean="0">
                <a:latin typeface="Agency FB" pitchFamily="34" charset="0"/>
              </a:rPr>
              <a:t>As mentioned above in the slide for </a:t>
            </a:r>
            <a:r>
              <a:rPr lang="en-GB" sz="1600" b="1" dirty="0" smtClean="0">
                <a:latin typeface="Agency FB" pitchFamily="34" charset="0"/>
              </a:rPr>
              <a:t>A</a:t>
            </a:r>
            <a:r>
              <a:rPr lang="en-GB" sz="1600" dirty="0" smtClean="0">
                <a:latin typeface="Agency FB" pitchFamily="34" charset="0"/>
              </a:rPr>
              <a:t>, We are in the topology that describes end behaviours or a point stop (end of the move), and what you are seeing is one of the routine sub patterns (pattern within pattern), by which the system (market), ends a flow. This is part of what we call </a:t>
            </a:r>
            <a:r>
              <a:rPr lang="en-GB" sz="1600" b="1" dirty="0" smtClean="0">
                <a:latin typeface="Agency FB" pitchFamily="34" charset="0"/>
              </a:rPr>
              <a:t>dynamical patterns </a:t>
            </a:r>
            <a:r>
              <a:rPr lang="en-GB" sz="1600" dirty="0" smtClean="0">
                <a:latin typeface="Agency FB" pitchFamily="34" charset="0"/>
              </a:rPr>
              <a:t>or the sub patterns that indicate specific information about a flow. In this case the system (market), is about to cap the move. As an Orbit trader I know this is also a good place to Take Profit (notice that to this point I am still trading and have not taken profit). </a:t>
            </a:r>
          </a:p>
          <a:p>
            <a:pPr marL="177800" indent="-177800">
              <a:buFont typeface="+mj-lt"/>
              <a:buAutoNum type="arabicPeriod"/>
            </a:pPr>
            <a:r>
              <a:rPr lang="en-GB" sz="1600" b="1" dirty="0" smtClean="0">
                <a:latin typeface="Agency FB" pitchFamily="34" charset="0"/>
              </a:rPr>
              <a:t>Dynamical patterns </a:t>
            </a:r>
            <a:r>
              <a:rPr lang="en-GB" sz="1600" dirty="0" smtClean="0">
                <a:latin typeface="Agency FB" pitchFamily="34" charset="0"/>
              </a:rPr>
              <a:t>is not comparable to the </a:t>
            </a:r>
            <a:r>
              <a:rPr lang="en-GB" sz="1600" b="1" dirty="0" smtClean="0">
                <a:latin typeface="Agency FB" pitchFamily="34" charset="0"/>
              </a:rPr>
              <a:t>apophenic</a:t>
            </a:r>
            <a:r>
              <a:rPr lang="en-GB" sz="1600" dirty="0" smtClean="0">
                <a:latin typeface="Agency FB" pitchFamily="34" charset="0"/>
              </a:rPr>
              <a:t> “price patterns” in common use and it is an important part Orbit reads as you will see. But please to complete this review continue to the next slide.</a:t>
            </a:r>
            <a:endParaRPr lang="en-GB" sz="1600" dirty="0">
              <a:latin typeface="Agency FB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571868" y="571480"/>
            <a:ext cx="1285884" cy="928694"/>
            <a:chOff x="3571868" y="571480"/>
            <a:chExt cx="1285884" cy="928694"/>
          </a:xfrm>
        </p:grpSpPr>
        <p:sp>
          <p:nvSpPr>
            <p:cNvPr id="5" name="Oval 4"/>
            <p:cNvSpPr/>
            <p:nvPr/>
          </p:nvSpPr>
          <p:spPr>
            <a:xfrm>
              <a:off x="3571868" y="571480"/>
              <a:ext cx="1285884" cy="928694"/>
            </a:xfrm>
            <a:prstGeom prst="ellipse">
              <a:avLst/>
            </a:prstGeom>
            <a:solidFill>
              <a:srgbClr val="FFC000">
                <a:alpha val="62000"/>
              </a:srgbClr>
            </a:solidFill>
            <a:ln w="6350">
              <a:solidFill>
                <a:schemeClr val="accent4">
                  <a:lumMod val="40000"/>
                  <a:lumOff val="60000"/>
                  <a:alpha val="5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29058" y="928670"/>
              <a:ext cx="357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>
                  <a:solidFill>
                    <a:schemeClr val="bg1"/>
                  </a:solidFill>
                  <a:latin typeface="Agency FB" pitchFamily="34" charset="0"/>
                </a:rPr>
                <a:t>B</a:t>
              </a:r>
              <a:endParaRPr lang="en-GB" b="1" dirty="0">
                <a:solidFill>
                  <a:schemeClr val="bg1"/>
                </a:solidFill>
                <a:latin typeface="Agency FB" pitchFamily="34" charset="0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rkdoji\Desktop\A_Paper Trades\End Behaviours High\Peter Corrections\Gol;d Close\TP 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8097857" cy="397819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4282" y="4572008"/>
            <a:ext cx="864399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+mj-lt"/>
              <a:buAutoNum type="arabicPeriod"/>
            </a:pPr>
            <a:r>
              <a:rPr lang="en-GB" sz="1600" dirty="0" smtClean="0">
                <a:latin typeface="Agency FB" pitchFamily="34" charset="0"/>
              </a:rPr>
              <a:t>Here in </a:t>
            </a:r>
            <a:r>
              <a:rPr lang="en-GB" sz="1600" b="1" dirty="0" smtClean="0">
                <a:latin typeface="Agency FB" pitchFamily="34" charset="0"/>
              </a:rPr>
              <a:t>C </a:t>
            </a:r>
            <a:r>
              <a:rPr lang="en-GB" sz="1600" dirty="0" smtClean="0">
                <a:latin typeface="Agency FB" pitchFamily="34" charset="0"/>
              </a:rPr>
              <a:t>after </a:t>
            </a:r>
            <a:r>
              <a:rPr lang="en-GB" sz="1600" b="1" dirty="0" smtClean="0">
                <a:latin typeface="Agency FB" pitchFamily="34" charset="0"/>
              </a:rPr>
              <a:t>allowing</a:t>
            </a:r>
            <a:r>
              <a:rPr lang="en-GB" sz="1600" dirty="0" smtClean="0">
                <a:latin typeface="Agency FB" pitchFamily="34" charset="0"/>
              </a:rPr>
              <a:t> some 15 minutes to pass without an immediate follow through from the system (market), I took </a:t>
            </a:r>
            <a:r>
              <a:rPr lang="en-GB" sz="1600" b="1" dirty="0" smtClean="0">
                <a:latin typeface="Agency FB" pitchFamily="34" charset="0"/>
              </a:rPr>
              <a:t>profit</a:t>
            </a:r>
            <a:r>
              <a:rPr lang="en-GB" sz="1600" dirty="0" smtClean="0">
                <a:latin typeface="Agency FB" pitchFamily="34" charset="0"/>
              </a:rPr>
              <a:t>.  As indicated we are in a </a:t>
            </a:r>
            <a:r>
              <a:rPr lang="en-GB" sz="1600" b="1" dirty="0" smtClean="0">
                <a:latin typeface="Agency FB" pitchFamily="34" charset="0"/>
              </a:rPr>
              <a:t>Crown capping </a:t>
            </a:r>
            <a:r>
              <a:rPr lang="en-GB" sz="1600" dirty="0" smtClean="0">
                <a:latin typeface="Agency FB" pitchFamily="34" charset="0"/>
              </a:rPr>
              <a:t>move which means the final point may not be more than 100 – 200 points higher than the cap on screen now. I was already over 3000 points in the money and I was tired (this was close to day close in clock time). So I exited my NFP trade. Pretty cool I would say.</a:t>
            </a:r>
          </a:p>
          <a:p>
            <a:pPr marL="177800" indent="-177800">
              <a:buFont typeface="+mj-lt"/>
              <a:buAutoNum type="arabicPeriod"/>
            </a:pPr>
            <a:r>
              <a:rPr lang="en-GB" sz="1600" dirty="0" smtClean="0">
                <a:latin typeface="Agency FB" pitchFamily="34" charset="0"/>
              </a:rPr>
              <a:t>But was this the end of the move? No and for reasons given above I had enough. So my point is to show that there is no randomness in the system (market) whatsoever and that the market is a mathematical construct to dot driven by an equation with an inverse on. A system which is not driven by an equation would NEVER behave as you can see and as I am describing in details that you can observe with your own very eyes. See final slide  </a:t>
            </a:r>
            <a:endParaRPr lang="en-GB" sz="1600" dirty="0">
              <a:latin typeface="Agency FB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500430" y="571480"/>
            <a:ext cx="1285884" cy="928694"/>
            <a:chOff x="3571868" y="571480"/>
            <a:chExt cx="1285884" cy="928694"/>
          </a:xfrm>
        </p:grpSpPr>
        <p:sp>
          <p:nvSpPr>
            <p:cNvPr id="5" name="Oval 4"/>
            <p:cNvSpPr/>
            <p:nvPr/>
          </p:nvSpPr>
          <p:spPr>
            <a:xfrm>
              <a:off x="3571868" y="571480"/>
              <a:ext cx="1285884" cy="928694"/>
            </a:xfrm>
            <a:prstGeom prst="ellipse">
              <a:avLst/>
            </a:prstGeom>
            <a:solidFill>
              <a:srgbClr val="FFC000">
                <a:alpha val="62000"/>
              </a:srgbClr>
            </a:solidFill>
            <a:ln w="6350">
              <a:solidFill>
                <a:schemeClr val="accent4">
                  <a:lumMod val="40000"/>
                  <a:lumOff val="60000"/>
                  <a:alpha val="5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29058" y="928670"/>
              <a:ext cx="357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>
                  <a:solidFill>
                    <a:schemeClr val="bg1"/>
                  </a:solidFill>
                  <a:latin typeface="Agency FB" pitchFamily="34" charset="0"/>
                </a:rPr>
                <a:t>C</a:t>
              </a:r>
              <a:endParaRPr lang="en-GB" b="1" dirty="0">
                <a:solidFill>
                  <a:schemeClr val="bg1"/>
                </a:solidFill>
                <a:latin typeface="Agency FB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doji\Desktop\A_Paper Trades\End Behaviours High\Peter Corrections\Gol;d Close\Trade Cap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642918"/>
            <a:ext cx="8126730" cy="3807524"/>
          </a:xfrm>
          <a:prstGeom prst="rect">
            <a:avLst/>
          </a:prstGeom>
          <a:noFill/>
        </p:spPr>
      </p:pic>
      <p:grpSp>
        <p:nvGrpSpPr>
          <p:cNvPr id="3" name="Group 2"/>
          <p:cNvGrpSpPr/>
          <p:nvPr/>
        </p:nvGrpSpPr>
        <p:grpSpPr>
          <a:xfrm>
            <a:off x="3500430" y="642918"/>
            <a:ext cx="1285884" cy="928694"/>
            <a:chOff x="3571868" y="571480"/>
            <a:chExt cx="1285884" cy="928694"/>
          </a:xfrm>
        </p:grpSpPr>
        <p:sp>
          <p:nvSpPr>
            <p:cNvPr id="4" name="Oval 3"/>
            <p:cNvSpPr/>
            <p:nvPr/>
          </p:nvSpPr>
          <p:spPr>
            <a:xfrm>
              <a:off x="3571868" y="571480"/>
              <a:ext cx="1285884" cy="928694"/>
            </a:xfrm>
            <a:prstGeom prst="ellipse">
              <a:avLst/>
            </a:prstGeom>
            <a:solidFill>
              <a:srgbClr val="FFC000">
                <a:alpha val="62000"/>
              </a:srgbClr>
            </a:solidFill>
            <a:ln w="6350">
              <a:solidFill>
                <a:schemeClr val="accent4">
                  <a:lumMod val="40000"/>
                  <a:lumOff val="60000"/>
                  <a:alpha val="5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929058" y="928670"/>
              <a:ext cx="357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>
                  <a:solidFill>
                    <a:schemeClr val="bg1"/>
                  </a:solidFill>
                  <a:latin typeface="Agency FB" pitchFamily="34" charset="0"/>
                </a:rPr>
                <a:t>D</a:t>
              </a:r>
              <a:endParaRPr lang="en-GB" b="1" dirty="0">
                <a:solidFill>
                  <a:schemeClr val="bg1"/>
                </a:solidFill>
                <a:latin typeface="Agency FB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42844" y="4572008"/>
            <a:ext cx="878687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+mj-lt"/>
              <a:buAutoNum type="arabicPeriod"/>
            </a:pPr>
            <a:r>
              <a:rPr lang="en-GB" sz="1600" dirty="0" smtClean="0">
                <a:latin typeface="Agency FB" pitchFamily="34" charset="0"/>
              </a:rPr>
              <a:t>The final screenshot </a:t>
            </a:r>
            <a:r>
              <a:rPr lang="en-GB" sz="1600" b="1" dirty="0" smtClean="0">
                <a:latin typeface="Agency FB" pitchFamily="34" charset="0"/>
              </a:rPr>
              <a:t>D</a:t>
            </a:r>
            <a:r>
              <a:rPr lang="en-GB" sz="1600" dirty="0" smtClean="0">
                <a:latin typeface="Agency FB" pitchFamily="34" charset="0"/>
              </a:rPr>
              <a:t> is what I met the next morning. The system (market) had executed the final </a:t>
            </a:r>
            <a:r>
              <a:rPr lang="en-GB" sz="1600" b="1" dirty="0" smtClean="0">
                <a:latin typeface="Agency FB" pitchFamily="34" charset="0"/>
              </a:rPr>
              <a:t>dynamical pattern </a:t>
            </a:r>
            <a:r>
              <a:rPr lang="en-GB" sz="1600" dirty="0" smtClean="0">
                <a:latin typeface="Agency FB" pitchFamily="34" charset="0"/>
              </a:rPr>
              <a:t>to cap the move </a:t>
            </a:r>
            <a:r>
              <a:rPr lang="en-GB" sz="1600" b="1" dirty="0" smtClean="0">
                <a:latin typeface="Agency FB" pitchFamily="34" charset="0"/>
              </a:rPr>
              <a:t>(Spike Event), </a:t>
            </a:r>
            <a:r>
              <a:rPr lang="en-GB" sz="1600" dirty="0" smtClean="0">
                <a:latin typeface="Agency FB" pitchFamily="34" charset="0"/>
              </a:rPr>
              <a:t>at 1870 and importantly by </a:t>
            </a:r>
            <a:r>
              <a:rPr lang="en-GB" sz="1600" b="1" dirty="0" smtClean="0">
                <a:latin typeface="Agency FB" pitchFamily="34" charset="0"/>
              </a:rPr>
              <a:t>stop 2</a:t>
            </a:r>
            <a:r>
              <a:rPr lang="en-GB" sz="1600" dirty="0" smtClean="0">
                <a:latin typeface="Agency FB" pitchFamily="34" charset="0"/>
              </a:rPr>
              <a:t> displacing a single point </a:t>
            </a:r>
            <a:r>
              <a:rPr lang="en-GB" sz="1600" b="1" dirty="0" smtClean="0">
                <a:latin typeface="Agency FB" pitchFamily="34" charset="0"/>
              </a:rPr>
              <a:t>(stop 1) </a:t>
            </a:r>
            <a:r>
              <a:rPr lang="en-GB" sz="1600" dirty="0" smtClean="0">
                <a:latin typeface="Agency FB" pitchFamily="34" charset="0"/>
              </a:rPr>
              <a:t>to a Crown Cap with a final inversion high.</a:t>
            </a:r>
          </a:p>
          <a:p>
            <a:pPr marL="177800" indent="-177800">
              <a:buFont typeface="+mj-lt"/>
              <a:buAutoNum type="arabicPeriod"/>
            </a:pPr>
            <a:r>
              <a:rPr lang="en-GB" sz="1600" dirty="0" smtClean="0">
                <a:latin typeface="Agency FB" pitchFamily="34" charset="0"/>
              </a:rPr>
              <a:t>People say where is the mathematics ----&gt; you are looking at it, a Homeomorphic bijection with inverse on. </a:t>
            </a:r>
          </a:p>
          <a:p>
            <a:pPr marL="177800" indent="-177800">
              <a:buFont typeface="+mj-lt"/>
              <a:buAutoNum type="arabicPeriod"/>
            </a:pPr>
            <a:r>
              <a:rPr lang="en-GB" sz="1600" dirty="0" smtClean="0">
                <a:latin typeface="Agency FB" pitchFamily="34" charset="0"/>
              </a:rPr>
              <a:t>You see the </a:t>
            </a:r>
            <a:r>
              <a:rPr lang="en-GB" sz="1600" b="1" dirty="0" smtClean="0">
                <a:latin typeface="Agency FB" pitchFamily="34" charset="0"/>
              </a:rPr>
              <a:t>transformation</a:t>
            </a:r>
            <a:r>
              <a:rPr lang="en-GB" sz="1600" dirty="0" smtClean="0">
                <a:latin typeface="Agency FB" pitchFamily="34" charset="0"/>
              </a:rPr>
              <a:t> from Crown Low to Crown High, you see the order of bars neatly set to reflect </a:t>
            </a:r>
            <a:r>
              <a:rPr lang="en-GB" sz="1600" b="1" dirty="0" smtClean="0">
                <a:latin typeface="Agency FB" pitchFamily="34" charset="0"/>
              </a:rPr>
              <a:t>repeated folding</a:t>
            </a:r>
            <a:r>
              <a:rPr lang="en-GB" sz="1600" dirty="0" smtClean="0">
                <a:latin typeface="Agency FB" pitchFamily="34" charset="0"/>
              </a:rPr>
              <a:t> and </a:t>
            </a:r>
            <a:r>
              <a:rPr lang="en-GB" sz="1600" b="1" dirty="0" smtClean="0">
                <a:latin typeface="Agency FB" pitchFamily="34" charset="0"/>
              </a:rPr>
              <a:t>stretching</a:t>
            </a:r>
            <a:r>
              <a:rPr lang="en-GB" sz="1600" dirty="0" smtClean="0">
                <a:latin typeface="Agency FB" pitchFamily="34" charset="0"/>
              </a:rPr>
              <a:t> and so something as complex as a the market cannot be so </a:t>
            </a:r>
            <a:r>
              <a:rPr lang="en-GB" sz="1600" b="1" dirty="0" smtClean="0">
                <a:latin typeface="Agency FB" pitchFamily="34" charset="0"/>
              </a:rPr>
              <a:t>mathematically well behaved</a:t>
            </a:r>
            <a:r>
              <a:rPr lang="en-GB" sz="1600" dirty="0" smtClean="0">
                <a:latin typeface="Agency FB" pitchFamily="34" charset="0"/>
              </a:rPr>
              <a:t> unless underpinning its workings is an equation. When you learn to trust this statement you begin to trust Orbit and that is what leads you to winning consistently. Orbit traders </a:t>
            </a:r>
            <a:r>
              <a:rPr lang="en-GB" sz="1600" b="1" dirty="0" smtClean="0">
                <a:latin typeface="Agency FB" pitchFamily="34" charset="0"/>
              </a:rPr>
              <a:t>MUST</a:t>
            </a:r>
            <a:r>
              <a:rPr lang="en-GB" sz="1600" dirty="0" smtClean="0">
                <a:latin typeface="Agency FB" pitchFamily="34" charset="0"/>
              </a:rPr>
              <a:t> first accept the evidence that the system (market), is </a:t>
            </a:r>
            <a:r>
              <a:rPr lang="en-GB" sz="1600" b="1" dirty="0" smtClean="0">
                <a:latin typeface="Agency FB" pitchFamily="34" charset="0"/>
              </a:rPr>
              <a:t>chaotic</a:t>
            </a:r>
            <a:r>
              <a:rPr lang="en-GB" sz="1600" dirty="0" smtClean="0">
                <a:latin typeface="Agency FB" pitchFamily="34" charset="0"/>
              </a:rPr>
              <a:t> and that they trade an evolution within an </a:t>
            </a:r>
            <a:r>
              <a:rPr lang="en-GB" sz="1600" b="1" dirty="0" smtClean="0">
                <a:latin typeface="Agency FB" pitchFamily="34" charset="0"/>
              </a:rPr>
              <a:t>Oscillator model </a:t>
            </a:r>
            <a:r>
              <a:rPr lang="en-GB" sz="1600" dirty="0" smtClean="0">
                <a:latin typeface="Agency FB" pitchFamily="34" charset="0"/>
              </a:rPr>
              <a:t>of the market that is correct in order always.</a:t>
            </a:r>
            <a:endParaRPr lang="en-GB" sz="1600" dirty="0"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689</Words>
  <Application>Microsoft Office PowerPoint</Application>
  <PresentationFormat>On-screen Show 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11</cp:revision>
  <dcterms:created xsi:type="dcterms:W3CDTF">2023-03-10T18:26:35Z</dcterms:created>
  <dcterms:modified xsi:type="dcterms:W3CDTF">2023-03-11T12:00:40Z</dcterms:modified>
</cp:coreProperties>
</file>