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6" r:id="rId4"/>
    <p:sldId id="260" r:id="rId5"/>
    <p:sldId id="261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E2605-89D8-41C2-9636-7841CE903BD0}" type="datetimeFigureOut">
              <a:rPr lang="en-US" smtClean="0"/>
              <a:pPr/>
              <a:t>4/11/2023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29F6F-69BC-45F8-A6D2-D0A0333CF6C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28596" y="334577"/>
            <a:ext cx="8286808" cy="6188847"/>
            <a:chOff x="500034" y="285728"/>
            <a:chExt cx="8286808" cy="6188847"/>
          </a:xfrm>
        </p:grpSpPr>
        <p:pic>
          <p:nvPicPr>
            <p:cNvPr id="6146" name="Picture 2" descr="C:\Users\Darkdoji\Desktop\A_Paper Trades\End Behaviours High\Peter Corrections\Gol;d Close\Point of change inverse on2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943225" y="1114424"/>
              <a:ext cx="3257550" cy="4343400"/>
            </a:xfrm>
            <a:prstGeom prst="rect">
              <a:avLst/>
            </a:prstGeom>
            <a:noFill/>
          </p:spPr>
        </p:pic>
        <p:sp>
          <p:nvSpPr>
            <p:cNvPr id="3" name="TextBox 2"/>
            <p:cNvSpPr txBox="1"/>
            <p:nvPr/>
          </p:nvSpPr>
          <p:spPr>
            <a:xfrm>
              <a:off x="500034" y="642918"/>
              <a:ext cx="2357454" cy="5016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Agency FB" pitchFamily="34" charset="0"/>
                </a:rPr>
                <a:t>Orbit the Tool </a:t>
              </a:r>
              <a:r>
                <a:rPr lang="en-GB" sz="1600" dirty="0" smtClean="0">
                  <a:latin typeface="Agency FB" pitchFamily="34" charset="0"/>
                </a:rPr>
                <a:t>is </a:t>
              </a:r>
              <a:r>
                <a:rPr lang="en-GB" sz="1600" b="1" dirty="0" smtClean="0">
                  <a:latin typeface="Agency FB" pitchFamily="34" charset="0"/>
                </a:rPr>
                <a:t>NOT</a:t>
              </a:r>
              <a:r>
                <a:rPr lang="en-GB" sz="1600" dirty="0" smtClean="0">
                  <a:latin typeface="Agency FB" pitchFamily="34" charset="0"/>
                </a:rPr>
                <a:t> about </a:t>
              </a:r>
              <a:r>
                <a:rPr lang="en-GB" sz="1600" b="1" dirty="0" smtClean="0">
                  <a:latin typeface="Agency FB" pitchFamily="34" charset="0"/>
                </a:rPr>
                <a:t>indicators</a:t>
              </a:r>
              <a:r>
                <a:rPr lang="en-GB" sz="1600" dirty="0" smtClean="0">
                  <a:latin typeface="Agency FB" pitchFamily="34" charset="0"/>
                </a:rPr>
                <a:t> and what they tell you. It is about the underpinning concepts in the </a:t>
              </a:r>
              <a:r>
                <a:rPr lang="en-GB" sz="1600" b="1" dirty="0" smtClean="0">
                  <a:latin typeface="Agency FB" pitchFamily="34" charset="0"/>
                </a:rPr>
                <a:t>mathematics</a:t>
              </a:r>
              <a:r>
                <a:rPr lang="en-GB" sz="1600" dirty="0" smtClean="0">
                  <a:latin typeface="Agency FB" pitchFamily="34" charset="0"/>
                </a:rPr>
                <a:t> of price</a:t>
              </a:r>
              <a:r>
                <a:rPr lang="en-GB" sz="1600" b="1" dirty="0" smtClean="0">
                  <a:latin typeface="Agency FB" pitchFamily="34" charset="0"/>
                </a:rPr>
                <a:t> movement</a:t>
              </a:r>
              <a:r>
                <a:rPr lang="en-GB" sz="1600" dirty="0" smtClean="0">
                  <a:latin typeface="Agency FB" pitchFamily="34" charset="0"/>
                </a:rPr>
                <a:t>. The first thing therefore to </a:t>
              </a:r>
              <a:r>
                <a:rPr lang="en-GB" sz="1600" b="1" dirty="0" smtClean="0">
                  <a:latin typeface="Agency FB" pitchFamily="34" charset="0"/>
                </a:rPr>
                <a:t>learn</a:t>
              </a:r>
              <a:r>
                <a:rPr lang="en-GB" sz="1600" dirty="0" smtClean="0">
                  <a:latin typeface="Agency FB" pitchFamily="34" charset="0"/>
                </a:rPr>
                <a:t> is the </a:t>
              </a:r>
              <a:r>
                <a:rPr lang="en-GB" sz="1600" b="1" dirty="0" smtClean="0">
                  <a:latin typeface="Agency FB" pitchFamily="34" charset="0"/>
                </a:rPr>
                <a:t>concepts</a:t>
              </a:r>
              <a:r>
                <a:rPr lang="en-GB" sz="1600" dirty="0" smtClean="0">
                  <a:latin typeface="Agency FB" pitchFamily="34" charset="0"/>
                </a:rPr>
                <a:t>. </a:t>
              </a:r>
              <a:r>
                <a:rPr lang="en-GB" sz="1600" b="1" dirty="0" smtClean="0">
                  <a:latin typeface="Agency FB" pitchFamily="34" charset="0"/>
                </a:rPr>
                <a:t>[1] </a:t>
              </a:r>
              <a:r>
                <a:rPr lang="en-GB" sz="1600" dirty="0" smtClean="0">
                  <a:latin typeface="Agency FB" pitchFamily="34" charset="0"/>
                </a:rPr>
                <a:t>Chaos is the repeated </a:t>
              </a:r>
              <a:r>
                <a:rPr lang="en-GB" sz="1600" b="1" dirty="0" smtClean="0">
                  <a:latin typeface="Agency FB" pitchFamily="34" charset="0"/>
                </a:rPr>
                <a:t>folding</a:t>
              </a:r>
              <a:r>
                <a:rPr lang="en-GB" sz="1600" dirty="0" smtClean="0">
                  <a:latin typeface="Agency FB" pitchFamily="34" charset="0"/>
                </a:rPr>
                <a:t> and </a:t>
              </a:r>
              <a:r>
                <a:rPr lang="en-GB" sz="1600" b="1" dirty="0" smtClean="0">
                  <a:latin typeface="Agency FB" pitchFamily="34" charset="0"/>
                </a:rPr>
                <a:t>stretching</a:t>
              </a:r>
              <a:r>
                <a:rPr lang="en-GB" sz="1600" dirty="0" smtClean="0">
                  <a:latin typeface="Agency FB" pitchFamily="34" charset="0"/>
                </a:rPr>
                <a:t> of the space to which price maps. So the first question in your mind </a:t>
              </a:r>
              <a:r>
                <a:rPr lang="en-GB" sz="1600" b="1" dirty="0" smtClean="0">
                  <a:latin typeface="Agency FB" pitchFamily="34" charset="0"/>
                </a:rPr>
                <a:t>always </a:t>
              </a:r>
              <a:r>
                <a:rPr lang="en-GB" sz="1600" dirty="0" smtClean="0">
                  <a:latin typeface="Agency FB" pitchFamily="34" charset="0"/>
                </a:rPr>
                <a:t>is where is price and what is it doing? If it is </a:t>
              </a:r>
              <a:r>
                <a:rPr lang="en-GB" sz="1600" b="1" dirty="0" smtClean="0">
                  <a:latin typeface="Agency FB" pitchFamily="34" charset="0"/>
                </a:rPr>
                <a:t>folding</a:t>
              </a:r>
              <a:r>
                <a:rPr lang="en-GB" sz="1600" dirty="0" smtClean="0">
                  <a:latin typeface="Agency FB" pitchFamily="34" charset="0"/>
                </a:rPr>
                <a:t> as in this live screenshot </a:t>
              </a:r>
              <a:r>
                <a:rPr lang="en-GB" sz="1600" b="1" dirty="0" smtClean="0">
                  <a:latin typeface="Agency FB" pitchFamily="34" charset="0"/>
                </a:rPr>
                <a:t>where</a:t>
              </a:r>
              <a:r>
                <a:rPr lang="en-GB" sz="1600" dirty="0" smtClean="0">
                  <a:latin typeface="Agency FB" pitchFamily="34" charset="0"/>
                </a:rPr>
                <a:t> is it </a:t>
              </a:r>
              <a:r>
                <a:rPr lang="en-GB" sz="1600" b="1" dirty="0" smtClean="0">
                  <a:latin typeface="Agency FB" pitchFamily="34" charset="0"/>
                </a:rPr>
                <a:t>pointing? </a:t>
              </a:r>
              <a:r>
                <a:rPr lang="en-GB" sz="1600" dirty="0" smtClean="0">
                  <a:latin typeface="Agency FB" pitchFamily="34" charset="0"/>
                </a:rPr>
                <a:t>The </a:t>
              </a:r>
              <a:r>
                <a:rPr lang="en-GB" sz="1600" b="1" dirty="0" smtClean="0">
                  <a:latin typeface="Agency FB" pitchFamily="34" charset="0"/>
                </a:rPr>
                <a:t>Semaphores </a:t>
              </a:r>
              <a:r>
                <a:rPr lang="en-GB" sz="1600" dirty="0" smtClean="0">
                  <a:latin typeface="Agency FB" pitchFamily="34" charset="0"/>
                </a:rPr>
                <a:t>clearly provide this information. Price is pointed north because the </a:t>
              </a:r>
              <a:r>
                <a:rPr lang="en-GB" sz="1600" b="1" dirty="0" smtClean="0">
                  <a:latin typeface="Agency FB" pitchFamily="34" charset="0"/>
                </a:rPr>
                <a:t>Crown</a:t>
              </a:r>
              <a:r>
                <a:rPr lang="en-GB" sz="1600" dirty="0" smtClean="0">
                  <a:latin typeface="Agency FB" pitchFamily="34" charset="0"/>
                </a:rPr>
                <a:t> is at a </a:t>
              </a:r>
              <a:r>
                <a:rPr lang="en-GB" sz="1600" b="1" dirty="0" smtClean="0">
                  <a:latin typeface="Agency FB" pitchFamily="34" charset="0"/>
                </a:rPr>
                <a:t>L</a:t>
              </a:r>
              <a:r>
                <a:rPr lang="en-GB" sz="1600" b="1" dirty="0" smtClean="0">
                  <a:latin typeface="Agency FB" pitchFamily="34" charset="0"/>
                </a:rPr>
                <a:t>ow</a:t>
              </a:r>
              <a:r>
                <a:rPr lang="en-GB" sz="1600" dirty="0" smtClean="0">
                  <a:latin typeface="Agency FB" pitchFamily="34" charset="0"/>
                </a:rPr>
                <a:t>. Price is folding so you enter a </a:t>
              </a:r>
              <a:r>
                <a:rPr lang="en-GB" sz="1600" b="1" dirty="0" smtClean="0">
                  <a:latin typeface="Agency FB" pitchFamily="34" charset="0"/>
                </a:rPr>
                <a:t>buy</a:t>
              </a:r>
              <a:r>
                <a:rPr lang="en-GB" sz="1600" dirty="0" smtClean="0">
                  <a:latin typeface="Agency FB" pitchFamily="34" charset="0"/>
                </a:rPr>
                <a:t> in folding space and wait for the move to follow.</a:t>
              </a:r>
              <a:endParaRPr lang="en-GB" sz="1600" dirty="0">
                <a:latin typeface="Agency FB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28662" y="5643578"/>
              <a:ext cx="78581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Agency FB" pitchFamily="34" charset="0"/>
                </a:rPr>
                <a:t>[2] </a:t>
              </a:r>
              <a:r>
                <a:rPr lang="en-GB" sz="1600" dirty="0" smtClean="0">
                  <a:latin typeface="Agency FB" pitchFamily="34" charset="0"/>
                </a:rPr>
                <a:t>So how do you know price will move in your direction for </a:t>
              </a:r>
              <a:r>
                <a:rPr lang="en-GB" sz="1600" b="1" dirty="0" smtClean="0">
                  <a:latin typeface="Agency FB" pitchFamily="34" charset="0"/>
                </a:rPr>
                <a:t>sure?</a:t>
              </a:r>
              <a:r>
                <a:rPr lang="en-GB" sz="1600" dirty="0" smtClean="0">
                  <a:latin typeface="Agency FB" pitchFamily="34" charset="0"/>
                </a:rPr>
                <a:t> Or that it is </a:t>
              </a:r>
              <a:r>
                <a:rPr lang="en-GB" sz="1600" b="1" dirty="0" smtClean="0">
                  <a:latin typeface="Agency FB" pitchFamily="34" charset="0"/>
                </a:rPr>
                <a:t>directed</a:t>
              </a:r>
              <a:r>
                <a:rPr lang="en-GB" sz="1600" dirty="0" smtClean="0">
                  <a:latin typeface="Agency FB" pitchFamily="34" charset="0"/>
                </a:rPr>
                <a:t> enough in folding range to </a:t>
              </a:r>
              <a:r>
                <a:rPr lang="en-GB" sz="1600" b="1" dirty="0" smtClean="0">
                  <a:latin typeface="Agency FB" pitchFamily="34" charset="0"/>
                </a:rPr>
                <a:t>translate</a:t>
              </a:r>
              <a:r>
                <a:rPr lang="en-GB" sz="1600" dirty="0" smtClean="0">
                  <a:latin typeface="Agency FB" pitchFamily="34" charset="0"/>
                </a:rPr>
                <a:t> your buy to the highest exit available? You </a:t>
              </a:r>
              <a:r>
                <a:rPr lang="en-GB" sz="1600" b="1" dirty="0" smtClean="0">
                  <a:latin typeface="Agency FB" pitchFamily="34" charset="0"/>
                </a:rPr>
                <a:t>know</a:t>
              </a:r>
              <a:r>
                <a:rPr lang="en-GB" sz="1600" dirty="0" smtClean="0">
                  <a:latin typeface="Agency FB" pitchFamily="34" charset="0"/>
                </a:rPr>
                <a:t> this from the concept known as a </a:t>
              </a:r>
              <a:r>
                <a:rPr lang="en-GB" sz="1600" b="1" dirty="0" smtClean="0">
                  <a:latin typeface="Agency FB" pitchFamily="34" charset="0"/>
                </a:rPr>
                <a:t>bijection</a:t>
              </a:r>
              <a:r>
                <a:rPr lang="en-GB" sz="1600" dirty="0" smtClean="0">
                  <a:latin typeface="Agency FB" pitchFamily="34" charset="0"/>
                </a:rPr>
                <a:t> with </a:t>
              </a:r>
              <a:r>
                <a:rPr lang="en-GB" sz="1600" b="1" dirty="0" smtClean="0">
                  <a:latin typeface="Agency FB" pitchFamily="34" charset="0"/>
                </a:rPr>
                <a:t>I</a:t>
              </a:r>
              <a:r>
                <a:rPr lang="en-GB" sz="1600" b="1" dirty="0" smtClean="0">
                  <a:latin typeface="Agency FB" pitchFamily="34" charset="0"/>
                </a:rPr>
                <a:t>nverse </a:t>
              </a:r>
              <a:r>
                <a:rPr lang="en-GB" sz="1600" b="1" dirty="0" smtClean="0">
                  <a:latin typeface="Agency FB" pitchFamily="34" charset="0"/>
                </a:rPr>
                <a:t>O</a:t>
              </a:r>
              <a:r>
                <a:rPr lang="en-GB" sz="1600" b="1" dirty="0" smtClean="0">
                  <a:latin typeface="Agency FB" pitchFamily="34" charset="0"/>
                </a:rPr>
                <a:t>n</a:t>
              </a:r>
              <a:r>
                <a:rPr lang="en-GB" sz="1600" dirty="0" smtClean="0">
                  <a:latin typeface="Agency FB" pitchFamily="34" charset="0"/>
                </a:rPr>
                <a:t>. A low is called to a high and high to a low and the </a:t>
              </a:r>
              <a:r>
                <a:rPr lang="en-GB" sz="1600" b="1" dirty="0" smtClean="0">
                  <a:latin typeface="Agency FB" pitchFamily="34" charset="0"/>
                </a:rPr>
                <a:t>Semaphore Crown Low </a:t>
              </a:r>
              <a:r>
                <a:rPr lang="en-GB" sz="1600" dirty="0" smtClean="0">
                  <a:latin typeface="Agency FB" pitchFamily="34" charset="0"/>
                </a:rPr>
                <a:t>tells you </a:t>
              </a:r>
              <a:r>
                <a:rPr lang="en-GB" sz="1600" b="1" dirty="0" smtClean="0">
                  <a:latin typeface="Agency FB" pitchFamily="34" charset="0"/>
                </a:rPr>
                <a:t>I</a:t>
              </a:r>
              <a:r>
                <a:rPr lang="en-GB" sz="1600" b="1" dirty="0" smtClean="0">
                  <a:latin typeface="Agency FB" pitchFamily="34" charset="0"/>
                </a:rPr>
                <a:t>nverse </a:t>
              </a:r>
              <a:r>
                <a:rPr lang="en-GB" sz="1600" dirty="0" smtClean="0">
                  <a:latin typeface="Agency FB" pitchFamily="34" charset="0"/>
                </a:rPr>
                <a:t>is</a:t>
              </a:r>
              <a:r>
                <a:rPr lang="en-GB" sz="1600" b="1" dirty="0" smtClean="0">
                  <a:latin typeface="Agency FB" pitchFamily="34" charset="0"/>
                </a:rPr>
                <a:t> On</a:t>
              </a:r>
              <a:r>
                <a:rPr lang="en-GB" sz="1600" dirty="0" smtClean="0">
                  <a:latin typeface="Agency FB" pitchFamily="34" charset="0"/>
                </a:rPr>
                <a:t>. Simple!</a:t>
              </a:r>
              <a:endParaRPr lang="en-GB" sz="1600" dirty="0">
                <a:latin typeface="Agency FB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429388" y="889140"/>
              <a:ext cx="2357454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smtClean="0">
                  <a:latin typeface="Agency FB" pitchFamily="34" charset="0"/>
                </a:rPr>
                <a:t>But  what about the </a:t>
              </a:r>
              <a:r>
                <a:rPr lang="en-GB" sz="1600" b="1" dirty="0" smtClean="0">
                  <a:latin typeface="Agency FB" pitchFamily="34" charset="0"/>
                </a:rPr>
                <a:t>“trend” </a:t>
              </a:r>
              <a:r>
                <a:rPr lang="en-GB" sz="1600" dirty="0" smtClean="0">
                  <a:latin typeface="Agency FB" pitchFamily="34" charset="0"/>
                </a:rPr>
                <a:t>and what if </a:t>
              </a:r>
              <a:r>
                <a:rPr lang="en-GB" sz="1600" b="1" dirty="0" smtClean="0">
                  <a:latin typeface="Agency FB" pitchFamily="34" charset="0"/>
                </a:rPr>
                <a:t>news</a:t>
              </a:r>
              <a:r>
                <a:rPr lang="en-GB" sz="1600" dirty="0" smtClean="0">
                  <a:latin typeface="Agency FB" pitchFamily="34" charset="0"/>
                </a:rPr>
                <a:t> or some “fundamental” event, or other “</a:t>
              </a:r>
              <a:r>
                <a:rPr lang="en-GB" sz="1600" b="1" dirty="0" smtClean="0">
                  <a:latin typeface="Agency FB" pitchFamily="34" charset="0"/>
                </a:rPr>
                <a:t>scarecrow”</a:t>
              </a:r>
              <a:r>
                <a:rPr lang="en-GB" sz="1600" dirty="0" smtClean="0">
                  <a:latin typeface="Agency FB" pitchFamily="34" charset="0"/>
                </a:rPr>
                <a:t> changes price direction</a:t>
              </a:r>
              <a:r>
                <a:rPr lang="en-GB" sz="1600" dirty="0" smtClean="0">
                  <a:latin typeface="Agency FB" pitchFamily="34" charset="0"/>
                </a:rPr>
                <a:t>?</a:t>
              </a:r>
              <a:r>
                <a:rPr lang="en-GB" sz="1600" dirty="0" smtClean="0">
                  <a:latin typeface="Agency FB" pitchFamily="34" charset="0"/>
                </a:rPr>
                <a:t> Price does not trend. Chaos does not admit random events into its future states and so </a:t>
              </a:r>
              <a:r>
                <a:rPr lang="en-GB" sz="1600" b="1" dirty="0" smtClean="0">
                  <a:latin typeface="Agency FB" pitchFamily="34" charset="0"/>
                </a:rPr>
                <a:t>[3</a:t>
              </a:r>
              <a:r>
                <a:rPr lang="en-GB" sz="1600" b="1" dirty="0" smtClean="0">
                  <a:latin typeface="Agency FB" pitchFamily="34" charset="0"/>
                </a:rPr>
                <a:t>]</a:t>
              </a:r>
              <a:r>
                <a:rPr lang="en-GB" sz="1600" dirty="0" smtClean="0">
                  <a:latin typeface="Agency FB" pitchFamily="34" charset="0"/>
                </a:rPr>
                <a:t> </a:t>
              </a:r>
              <a:r>
                <a:rPr lang="en-GB" sz="1600" dirty="0" smtClean="0">
                  <a:latin typeface="Agency FB" pitchFamily="34" charset="0"/>
                </a:rPr>
                <a:t> price </a:t>
              </a:r>
              <a:r>
                <a:rPr lang="en-GB" sz="1600" b="1" dirty="0" smtClean="0">
                  <a:latin typeface="Agency FB" pitchFamily="34" charset="0"/>
                </a:rPr>
                <a:t>MUST</a:t>
              </a:r>
              <a:r>
                <a:rPr lang="en-GB" sz="1600" dirty="0" smtClean="0">
                  <a:latin typeface="Agency FB" pitchFamily="34" charset="0"/>
                </a:rPr>
                <a:t> complete its course according to a </a:t>
              </a:r>
              <a:r>
                <a:rPr lang="en-GB" sz="1600" b="1" dirty="0" smtClean="0">
                  <a:latin typeface="Agency FB" pitchFamily="34" charset="0"/>
                </a:rPr>
                <a:t>pattern</a:t>
              </a:r>
              <a:r>
                <a:rPr lang="en-GB" sz="1600" dirty="0" smtClean="0">
                  <a:latin typeface="Agency FB" pitchFamily="34" charset="0"/>
                </a:rPr>
                <a:t> or path known as the market </a:t>
              </a:r>
              <a:r>
                <a:rPr lang="en-GB" sz="1600" b="1" dirty="0" smtClean="0">
                  <a:latin typeface="Agency FB" pitchFamily="34" charset="0"/>
                </a:rPr>
                <a:t>Strange Attractor</a:t>
              </a:r>
              <a:r>
                <a:rPr lang="en-GB" sz="1600" dirty="0" smtClean="0">
                  <a:latin typeface="Agency FB" pitchFamily="34" charset="0"/>
                </a:rPr>
                <a:t>. See the full orbit or path for this buy entry on the last slide. Master this path or </a:t>
              </a:r>
              <a:r>
                <a:rPr lang="en-GB" sz="1600" b="1" dirty="0" smtClean="0">
                  <a:latin typeface="Agency FB" pitchFamily="34" charset="0"/>
                </a:rPr>
                <a:t>pattern</a:t>
              </a:r>
              <a:r>
                <a:rPr lang="en-GB" sz="1600" dirty="0" smtClean="0">
                  <a:latin typeface="Agency FB" pitchFamily="34" charset="0"/>
                </a:rPr>
                <a:t> in your mind and when you enter a buy or sell know that this is how the entry will </a:t>
              </a:r>
              <a:r>
                <a:rPr lang="en-GB" sz="1600" b="1" dirty="0" smtClean="0">
                  <a:latin typeface="Agency FB" pitchFamily="34" charset="0"/>
                </a:rPr>
                <a:t>complete.</a:t>
              </a:r>
              <a:r>
                <a:rPr lang="en-GB" sz="1600" dirty="0" smtClean="0">
                  <a:latin typeface="Agency FB" pitchFamily="34" charset="0"/>
                </a:rPr>
                <a:t> This is your expected result always. Again simple! </a:t>
              </a:r>
              <a:endParaRPr lang="en-GB" sz="1600" dirty="0">
                <a:latin typeface="Agency FB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422213" y="285728"/>
              <a:ext cx="429957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 smtClean="0">
                  <a:latin typeface="Agency FB" pitchFamily="34" charset="0"/>
                </a:rPr>
                <a:t>There Are No RULES Just Natural Laws Of Behaviour</a:t>
              </a:r>
            </a:p>
            <a:p>
              <a:pPr algn="ctr"/>
              <a:r>
                <a:rPr lang="en-GB" b="1" dirty="0" smtClean="0">
                  <a:latin typeface="Agency FB" pitchFamily="34" charset="0"/>
                </a:rPr>
                <a:t>To Follow</a:t>
              </a:r>
              <a:endParaRPr lang="en-GB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535753" y="363095"/>
            <a:ext cx="8072494" cy="6131810"/>
            <a:chOff x="500034" y="428604"/>
            <a:chExt cx="8072494" cy="6131810"/>
          </a:xfrm>
        </p:grpSpPr>
        <p:sp>
          <p:nvSpPr>
            <p:cNvPr id="5" name="TextBox 4"/>
            <p:cNvSpPr txBox="1"/>
            <p:nvPr/>
          </p:nvSpPr>
          <p:spPr>
            <a:xfrm>
              <a:off x="500034" y="4929198"/>
              <a:ext cx="492922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id Fluctuant +VE 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(</a:t>
              </a:r>
              <a:r>
                <a:rPr lang="en-PH" sz="2000" b="1" dirty="0" smtClean="0">
                  <a:solidFill>
                    <a:srgbClr val="00B050"/>
                  </a:solidFill>
                  <a:latin typeface="Agency FB" pitchFamily="34" charset="0"/>
                  <a:cs typeface="Calibri"/>
                </a:rPr>
                <a:t>●n – 6n)</a:t>
              </a:r>
              <a:endParaRPr lang="en-GB" sz="2000" b="1" dirty="0" smtClean="0">
                <a:solidFill>
                  <a:srgbClr val="00B050"/>
                </a:solidFill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= 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Inverse On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Enter buy </a:t>
              </a:r>
              <a:endParaRPr lang="en-GB" sz="2000" dirty="0" smtClean="0"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Set Stop to Semaphore Low</a:t>
              </a:r>
              <a:endParaRPr lang="en-GB" sz="2000" dirty="0" smtClean="0"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Track progress by pattern (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Strange Attractor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)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4500562" y="2357430"/>
              <a:ext cx="2371725" cy="2362200"/>
              <a:chOff x="4500562" y="2357430"/>
              <a:chExt cx="2371725" cy="2362200"/>
            </a:xfrm>
          </p:grpSpPr>
          <p:pic>
            <p:nvPicPr>
              <p:cNvPr id="3" name="Picture 2" descr="C:\Users\Darkdoji\Desktop\A_Paper Trades\End Behaviours High\Peter Corrections\Gol;d Close\Early Up.PN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500562" y="2357430"/>
                <a:ext cx="2371725" cy="2362200"/>
              </a:xfrm>
              <a:prstGeom prst="roundRect">
                <a:avLst/>
              </a:prstGeom>
              <a:noFill/>
            </p:spPr>
          </p:pic>
          <p:sp>
            <p:nvSpPr>
              <p:cNvPr id="6" name="Rectangle 5"/>
              <p:cNvSpPr/>
              <p:nvPr/>
            </p:nvSpPr>
            <p:spPr>
              <a:xfrm>
                <a:off x="5786446" y="2546343"/>
                <a:ext cx="357190" cy="2071702"/>
              </a:xfrm>
              <a:prstGeom prst="round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500034" y="1874587"/>
              <a:ext cx="321471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Where is price? 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 or Stretching?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If in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range (MRI), where is it pointing?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Check if Crown at low? Check location of folding on Strange Attractor.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On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New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crown at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high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is that TP? Check TF + 1...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rot="5400000">
              <a:off x="6072992" y="1999446"/>
              <a:ext cx="571504" cy="1588"/>
            </a:xfrm>
            <a:prstGeom prst="straightConnector1">
              <a:avLst/>
            </a:prstGeom>
            <a:ln w="28575">
              <a:solidFill>
                <a:schemeClr val="bg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/>
            <p:cNvSpPr/>
            <p:nvPr/>
          </p:nvSpPr>
          <p:spPr>
            <a:xfrm>
              <a:off x="6572264" y="1142984"/>
              <a:ext cx="1214446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 smtClean="0">
                  <a:latin typeface="Agency FB" pitchFamily="34" charset="0"/>
                </a:rPr>
                <a:t>Fluctuant Only Ignore Arrows or “trend” part </a:t>
              </a:r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778254" y="1928802"/>
              <a:ext cx="12939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 smtClean="0">
                  <a:latin typeface="Agency FB" pitchFamily="34" charset="0"/>
                </a:rPr>
                <a:t>Fractal Pattern</a:t>
              </a:r>
              <a:endParaRPr lang="en-GB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00034" y="1000108"/>
              <a:ext cx="581120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 smtClean="0">
                  <a:latin typeface="Agency FB" pitchFamily="34" charset="0"/>
                </a:rPr>
                <a:t>Note:</a:t>
              </a:r>
              <a:r>
                <a:rPr lang="en-GB" dirty="0" smtClean="0">
                  <a:latin typeface="Agency FB" pitchFamily="34" charset="0"/>
                </a:rPr>
                <a:t> For </a:t>
              </a:r>
              <a:r>
                <a:rPr lang="en-GB" b="1" dirty="0" smtClean="0">
                  <a:latin typeface="Agency FB" pitchFamily="34" charset="0"/>
                </a:rPr>
                <a:t>UP</a:t>
              </a:r>
              <a:r>
                <a:rPr lang="en-GB" dirty="0" smtClean="0">
                  <a:latin typeface="Agency FB" pitchFamily="34" charset="0"/>
                </a:rPr>
                <a:t> entry this </a:t>
              </a:r>
              <a:r>
                <a:rPr lang="en-GB" b="1" dirty="0" smtClean="0">
                  <a:latin typeface="Agency FB" pitchFamily="34" charset="0"/>
                </a:rPr>
                <a:t>cue</a:t>
              </a:r>
              <a:r>
                <a:rPr lang="en-GB" dirty="0" smtClean="0">
                  <a:latin typeface="Agency FB" pitchFamily="34" charset="0"/>
                </a:rPr>
                <a:t> is sufficient on its own and it is also the </a:t>
              </a:r>
              <a:r>
                <a:rPr lang="en-GB" b="1" dirty="0" smtClean="0">
                  <a:latin typeface="Agency FB" pitchFamily="34" charset="0"/>
                </a:rPr>
                <a:t>earliest </a:t>
              </a:r>
            </a:p>
            <a:p>
              <a:r>
                <a:rPr lang="en-GB" dirty="0" smtClean="0">
                  <a:latin typeface="Agency FB" pitchFamily="34" charset="0"/>
                </a:rPr>
                <a:t>of 3 options – all equally valid as standalone or combination CUES.</a:t>
              </a:r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71868" y="428604"/>
              <a:ext cx="12618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 smtClean="0">
                  <a:latin typeface="Agency FB" pitchFamily="34" charset="0"/>
                </a:rPr>
                <a:t>One</a:t>
              </a:r>
              <a:r>
                <a:rPr lang="en-GB" dirty="0" smtClean="0">
                  <a:latin typeface="Agency FB" pitchFamily="34" charset="0"/>
                </a:rPr>
                <a:t> or </a:t>
              </a:r>
              <a:r>
                <a:rPr lang="en-GB" b="1" dirty="0" smtClean="0">
                  <a:latin typeface="Agency FB" pitchFamily="34" charset="0"/>
                </a:rPr>
                <a:t>All</a:t>
              </a:r>
              <a:r>
                <a:rPr lang="en-GB" dirty="0" smtClean="0">
                  <a:latin typeface="Agency FB" pitchFamily="34" charset="0"/>
                </a:rPr>
                <a:t> of </a:t>
              </a:r>
              <a:r>
                <a:rPr lang="en-GB" b="1" dirty="0" smtClean="0">
                  <a:latin typeface="Agency FB" pitchFamily="34" charset="0"/>
                </a:rPr>
                <a:t>3</a:t>
              </a:r>
              <a:endParaRPr lang="en-GB" b="1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500826" y="5143512"/>
              <a:ext cx="207170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 smtClean="0">
                  <a:latin typeface="Agency FB" pitchFamily="34" charset="0"/>
                </a:rPr>
                <a:t>The Reverse is True for Down Entry</a:t>
              </a:r>
              <a:endParaRPr lang="en-GB" sz="2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535753" y="398814"/>
            <a:ext cx="8072494" cy="6060372"/>
            <a:chOff x="500034" y="428604"/>
            <a:chExt cx="8072494" cy="6060372"/>
          </a:xfrm>
        </p:grpSpPr>
        <p:sp>
          <p:nvSpPr>
            <p:cNvPr id="4" name="TextBox 3"/>
            <p:cNvSpPr txBox="1"/>
            <p:nvPr/>
          </p:nvSpPr>
          <p:spPr>
            <a:xfrm>
              <a:off x="500034" y="4857760"/>
              <a:ext cx="492922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id </a:t>
              </a:r>
              <a:r>
                <a:rPr lang="en-GB" sz="2000" dirty="0" smtClean="0">
                  <a:latin typeface="Agency FB" pitchFamily="34" charset="0"/>
                </a:rPr>
                <a:t>Cyclicality </a:t>
              </a:r>
              <a:r>
                <a:rPr lang="en-GB" sz="2000" dirty="0" smtClean="0">
                  <a:latin typeface="Agency FB" pitchFamily="34" charset="0"/>
                </a:rPr>
                <a:t>+VE 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(</a:t>
              </a:r>
              <a:r>
                <a:rPr lang="en-PH" sz="2000" b="1" dirty="0" smtClean="0">
                  <a:solidFill>
                    <a:srgbClr val="00B050"/>
                  </a:solidFill>
                  <a:latin typeface="Agency FB" pitchFamily="34" charset="0"/>
                  <a:cs typeface="Calibri"/>
                </a:rPr>
                <a:t>●n – 6n)</a:t>
              </a:r>
              <a:endParaRPr lang="en-GB" sz="2000" b="1" dirty="0" smtClean="0">
                <a:solidFill>
                  <a:srgbClr val="00B050"/>
                </a:solidFill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= 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Inverse On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Enter buy </a:t>
              </a:r>
              <a:endParaRPr lang="en-GB" sz="2000" dirty="0" smtClean="0"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Set Stop to Semaphore Low</a:t>
              </a:r>
              <a:endParaRPr lang="en-GB" sz="2000" dirty="0" smtClean="0"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Track progress by pattern (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Strange Attractor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)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00034" y="1874587"/>
              <a:ext cx="321471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Where is price? 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 or Stretching?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If in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range (MRI), where is it pointing?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Check if Crown is at low? Check location of folding on Strange Attractor.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On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New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crown at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high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is that TP? Check TF + 1...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5085829" y="1928802"/>
              <a:ext cx="9252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 smtClean="0">
                  <a:latin typeface="Agency FB" pitchFamily="34" charset="0"/>
                </a:rPr>
                <a:t>Cyclicality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00034" y="1000108"/>
              <a:ext cx="620714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 smtClean="0">
                  <a:latin typeface="Agency FB" pitchFamily="34" charset="0"/>
                </a:rPr>
                <a:t>Note:</a:t>
              </a:r>
              <a:r>
                <a:rPr lang="en-GB" dirty="0" smtClean="0">
                  <a:latin typeface="Agency FB" pitchFamily="34" charset="0"/>
                </a:rPr>
                <a:t> For </a:t>
              </a:r>
              <a:r>
                <a:rPr lang="en-GB" b="1" dirty="0" smtClean="0">
                  <a:latin typeface="Agency FB" pitchFamily="34" charset="0"/>
                </a:rPr>
                <a:t>UP</a:t>
              </a:r>
              <a:r>
                <a:rPr lang="en-GB" dirty="0" smtClean="0">
                  <a:latin typeface="Agency FB" pitchFamily="34" charset="0"/>
                </a:rPr>
                <a:t> entry this cue is sufficient on its own or in </a:t>
              </a:r>
              <a:r>
                <a:rPr lang="en-GB" dirty="0" err="1" smtClean="0">
                  <a:latin typeface="Agency FB" pitchFamily="34" charset="0"/>
                </a:rPr>
                <a:t>cobination</a:t>
              </a:r>
              <a:r>
                <a:rPr lang="en-GB" dirty="0" smtClean="0">
                  <a:latin typeface="Agency FB" pitchFamily="34" charset="0"/>
                </a:rPr>
                <a:t> with the other 2</a:t>
              </a:r>
              <a:endParaRPr lang="en-GB" b="1" dirty="0" smtClean="0">
                <a:latin typeface="Agency FB" pitchFamily="34" charset="0"/>
              </a:endParaRPr>
            </a:p>
            <a:p>
              <a:r>
                <a:rPr lang="en-GB" dirty="0" smtClean="0">
                  <a:latin typeface="Agency FB" pitchFamily="34" charset="0"/>
                </a:rPr>
                <a:t>options – all equally valid as standalone or combination CUES.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571868" y="428604"/>
              <a:ext cx="12618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 smtClean="0">
                  <a:latin typeface="Agency FB" pitchFamily="34" charset="0"/>
                </a:rPr>
                <a:t>One</a:t>
              </a:r>
              <a:r>
                <a:rPr lang="en-GB" dirty="0" smtClean="0">
                  <a:latin typeface="Agency FB" pitchFamily="34" charset="0"/>
                </a:rPr>
                <a:t> or </a:t>
              </a:r>
              <a:r>
                <a:rPr lang="en-GB" b="1" dirty="0" smtClean="0">
                  <a:latin typeface="Agency FB" pitchFamily="34" charset="0"/>
                </a:rPr>
                <a:t>All</a:t>
              </a:r>
              <a:r>
                <a:rPr lang="en-GB" dirty="0" smtClean="0">
                  <a:latin typeface="Agency FB" pitchFamily="34" charset="0"/>
                </a:rPr>
                <a:t> of </a:t>
              </a:r>
              <a:r>
                <a:rPr lang="en-GB" b="1" dirty="0" smtClean="0">
                  <a:latin typeface="Agency FB" pitchFamily="34" charset="0"/>
                </a:rPr>
                <a:t>3</a:t>
              </a:r>
              <a:endParaRPr lang="en-GB" b="1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500826" y="5143512"/>
              <a:ext cx="207170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 smtClean="0">
                  <a:latin typeface="Agency FB" pitchFamily="34" charset="0"/>
                </a:rPr>
                <a:t>The Reverse is True for Down Entry</a:t>
              </a:r>
              <a:endParaRPr lang="en-GB" sz="2400" b="1" dirty="0"/>
            </a:p>
          </p:txBody>
        </p:sp>
        <p:grpSp>
          <p:nvGrpSpPr>
            <p:cNvPr id="38" name="Group 37"/>
            <p:cNvGrpSpPr/>
            <p:nvPr/>
          </p:nvGrpSpPr>
          <p:grpSpPr>
            <a:xfrm>
              <a:off x="4500559" y="2428865"/>
              <a:ext cx="2095793" cy="2211062"/>
              <a:chOff x="4500559" y="2428865"/>
              <a:chExt cx="2095793" cy="2211062"/>
            </a:xfrm>
          </p:grpSpPr>
          <p:pic>
            <p:nvPicPr>
              <p:cNvPr id="1026" name="Picture 2" descr="C:\Users\Darkdoji\Desktop\A_Paper Trades\End Behaviours High\Peter Corrections\Gol;d Close\Point of Change Cyclicality.PN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500559" y="2428865"/>
                <a:ext cx="2095793" cy="2211062"/>
              </a:xfrm>
              <a:prstGeom prst="roundRect">
                <a:avLst/>
              </a:prstGeom>
              <a:noFill/>
            </p:spPr>
          </p:pic>
          <p:cxnSp>
            <p:nvCxnSpPr>
              <p:cNvPr id="36" name="Straight Arrow Connector 35"/>
              <p:cNvCxnSpPr/>
              <p:nvPr/>
            </p:nvCxnSpPr>
            <p:spPr>
              <a:xfrm rot="5400000" flipH="1" flipV="1">
                <a:off x="5107785" y="3606801"/>
                <a:ext cx="1357322" cy="1588"/>
              </a:xfrm>
              <a:prstGeom prst="straightConnector1">
                <a:avLst/>
              </a:prstGeom>
              <a:ln w="28575">
                <a:solidFill>
                  <a:schemeClr val="bg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35753" y="363095"/>
            <a:ext cx="8072494" cy="6131810"/>
            <a:chOff x="500034" y="428604"/>
            <a:chExt cx="8072494" cy="6131810"/>
          </a:xfrm>
        </p:grpSpPr>
        <p:pic>
          <p:nvPicPr>
            <p:cNvPr id="5122" name="Picture 2" descr="C:\Users\Darkdoji\Desktop\A_Paper Trades\End Behaviours High\Peter Corrections\Gol;d Close\Early Up2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000496" y="2500306"/>
              <a:ext cx="4105275" cy="2028825"/>
            </a:xfrm>
            <a:prstGeom prst="roundRect">
              <a:avLst/>
            </a:prstGeom>
            <a:noFill/>
          </p:spPr>
        </p:pic>
        <p:sp>
          <p:nvSpPr>
            <p:cNvPr id="3" name="TextBox 2"/>
            <p:cNvSpPr txBox="1"/>
            <p:nvPr/>
          </p:nvSpPr>
          <p:spPr>
            <a:xfrm>
              <a:off x="500034" y="4929198"/>
              <a:ext cx="492922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id </a:t>
              </a:r>
              <a:r>
                <a:rPr lang="en-GB" sz="2000" dirty="0" smtClean="0">
                  <a:latin typeface="Agency FB" pitchFamily="34" charset="0"/>
                </a:rPr>
                <a:t>KSO +VE@ KSO </a:t>
              </a:r>
              <a:r>
                <a:rPr lang="en-GB" sz="2000" b="1" dirty="0" smtClean="0">
                  <a:latin typeface="Agency FB" pitchFamily="34" charset="0"/>
                </a:rPr>
                <a:t>(-) 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(</a:t>
              </a:r>
              <a:r>
                <a:rPr lang="en-PH" sz="2000" b="1" dirty="0" smtClean="0">
                  <a:solidFill>
                    <a:srgbClr val="00B050"/>
                  </a:solidFill>
                  <a:latin typeface="Agency FB" pitchFamily="34" charset="0"/>
                  <a:cs typeface="Calibri"/>
                </a:rPr>
                <a:t>●n – 6n)</a:t>
              </a:r>
              <a:endParaRPr lang="en-GB" sz="2000" b="1" dirty="0" smtClean="0">
                <a:solidFill>
                  <a:srgbClr val="00B050"/>
                </a:solidFill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= 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Inverse On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Enter buy </a:t>
              </a:r>
              <a:endParaRPr lang="en-GB" sz="2000" dirty="0" smtClean="0"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Set Stop to Semaphore Low</a:t>
              </a:r>
              <a:endParaRPr lang="en-GB" sz="2000" dirty="0" smtClean="0"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Track progress by pattern (</a:t>
              </a:r>
              <a:r>
                <a:rPr lang="en-GB" sz="2000" b="1" dirty="0" smtClean="0">
                  <a:solidFill>
                    <a:srgbClr val="00B050"/>
                  </a:solidFill>
                  <a:latin typeface="Agency FB" pitchFamily="34" charset="0"/>
                </a:rPr>
                <a:t>Strange Attractor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)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500034" y="1874587"/>
              <a:ext cx="321471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Where is price? 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 or Stretching?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If in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range (MRI), where is it pointing?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Check if Crown is at low? Check location of folding on Strange Attractor.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On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New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crown at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high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is that TP? Check TF + 1...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5572132" y="2000240"/>
              <a:ext cx="4716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 smtClean="0">
                  <a:latin typeface="Agency FB" pitchFamily="34" charset="0"/>
                </a:rPr>
                <a:t>KSO</a:t>
              </a:r>
              <a:endParaRPr lang="en-GB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00034" y="1000108"/>
              <a:ext cx="592982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 smtClean="0">
                  <a:latin typeface="Agency FB" pitchFamily="34" charset="0"/>
                </a:rPr>
                <a:t>Note:</a:t>
              </a:r>
              <a:r>
                <a:rPr lang="en-GB" dirty="0" smtClean="0">
                  <a:latin typeface="Agency FB" pitchFamily="34" charset="0"/>
                </a:rPr>
                <a:t> For </a:t>
              </a:r>
              <a:r>
                <a:rPr lang="en-GB" b="1" dirty="0" smtClean="0">
                  <a:latin typeface="Agency FB" pitchFamily="34" charset="0"/>
                </a:rPr>
                <a:t>UP</a:t>
              </a:r>
              <a:r>
                <a:rPr lang="en-GB" dirty="0" smtClean="0">
                  <a:latin typeface="Agency FB" pitchFamily="34" charset="0"/>
                </a:rPr>
                <a:t> entry this cue is sufficient on its own or in </a:t>
              </a:r>
              <a:r>
                <a:rPr lang="en-GB" dirty="0" err="1" smtClean="0">
                  <a:latin typeface="Agency FB" pitchFamily="34" charset="0"/>
                </a:rPr>
                <a:t>cobination</a:t>
              </a:r>
              <a:r>
                <a:rPr lang="en-GB" dirty="0" smtClean="0">
                  <a:latin typeface="Agency FB" pitchFamily="34" charset="0"/>
                </a:rPr>
                <a:t> with other 2</a:t>
              </a:r>
              <a:endParaRPr lang="en-GB" b="1" dirty="0" smtClean="0">
                <a:latin typeface="Agency FB" pitchFamily="34" charset="0"/>
              </a:endParaRPr>
            </a:p>
            <a:p>
              <a:r>
                <a:rPr lang="en-GB" dirty="0" smtClean="0">
                  <a:latin typeface="Agency FB" pitchFamily="34" charset="0"/>
                </a:rPr>
                <a:t>options – all equally valid as standalone or combination CUES.</a:t>
              </a:r>
              <a:endParaRPr lang="en-GB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3571868" y="428604"/>
              <a:ext cx="12618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 smtClean="0">
                  <a:latin typeface="Agency FB" pitchFamily="34" charset="0"/>
                </a:rPr>
                <a:t>One</a:t>
              </a:r>
              <a:r>
                <a:rPr lang="en-GB" dirty="0" smtClean="0">
                  <a:latin typeface="Agency FB" pitchFamily="34" charset="0"/>
                </a:rPr>
                <a:t> or </a:t>
              </a:r>
              <a:r>
                <a:rPr lang="en-GB" b="1" dirty="0" smtClean="0">
                  <a:latin typeface="Agency FB" pitchFamily="34" charset="0"/>
                </a:rPr>
                <a:t>All</a:t>
              </a:r>
              <a:r>
                <a:rPr lang="en-GB" dirty="0" smtClean="0">
                  <a:latin typeface="Agency FB" pitchFamily="34" charset="0"/>
                </a:rPr>
                <a:t> of </a:t>
              </a:r>
              <a:r>
                <a:rPr lang="en-GB" b="1" dirty="0" smtClean="0">
                  <a:latin typeface="Agency FB" pitchFamily="34" charset="0"/>
                </a:rPr>
                <a:t>3</a:t>
              </a:r>
              <a:endParaRPr lang="en-GB" b="1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500826" y="5143512"/>
              <a:ext cx="2071702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b="1" dirty="0" smtClean="0">
                  <a:latin typeface="Agency FB" pitchFamily="34" charset="0"/>
                </a:rPr>
                <a:t>The Reverse is True for Down Entry</a:t>
              </a:r>
              <a:endParaRPr lang="en-GB" sz="2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78629" y="1102516"/>
            <a:ext cx="7786742" cy="4652968"/>
            <a:chOff x="428596" y="428604"/>
            <a:chExt cx="7786742" cy="4652968"/>
          </a:xfrm>
        </p:grpSpPr>
        <p:sp>
          <p:nvSpPr>
            <p:cNvPr id="3" name="TextBox 2"/>
            <p:cNvSpPr txBox="1"/>
            <p:nvPr/>
          </p:nvSpPr>
          <p:spPr>
            <a:xfrm>
              <a:off x="428596" y="1409060"/>
              <a:ext cx="3571900" cy="3477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latin typeface="Agency FB" pitchFamily="34" charset="0"/>
                </a:rPr>
                <a:t>The </a:t>
              </a:r>
              <a:r>
                <a:rPr lang="en-GB" sz="2000" b="1" dirty="0" smtClean="0">
                  <a:latin typeface="Agency FB" pitchFamily="34" charset="0"/>
                </a:rPr>
                <a:t>Screenface</a:t>
              </a:r>
              <a:r>
                <a:rPr lang="en-GB" sz="2000" dirty="0" smtClean="0">
                  <a:latin typeface="Agency FB" pitchFamily="34" charset="0"/>
                </a:rPr>
                <a:t> provides incredibly useful context specific information for any ongoing evolution</a:t>
              </a:r>
              <a:r>
                <a:rPr lang="en-GB" sz="2000" dirty="0" smtClean="0">
                  <a:latin typeface="Agency FB" pitchFamily="34" charset="0"/>
                </a:rPr>
                <a:t>.</a:t>
              </a:r>
              <a:endParaRPr lang="en-GB" sz="2000" dirty="0" smtClean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Use it. Learn what it is telling you by learning to rea</a:t>
              </a: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d it in context, e.g. see S as highlighted for information at some decision point. </a:t>
              </a:r>
              <a:endParaRPr lang="en-GB" sz="2000" dirty="0" smtClean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Change is from S – L – L+1.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sz="2000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The future depends on what happens now so the future adjusts to the present not the other way around.</a:t>
              </a:r>
              <a:endParaRPr lang="en-GB" sz="2000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3571868" y="428604"/>
              <a:ext cx="14093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 smtClean="0">
                  <a:latin typeface="Agency FB" pitchFamily="34" charset="0"/>
                </a:rPr>
                <a:t>The Screenface</a:t>
              </a:r>
              <a:endParaRPr lang="en-GB" b="1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4129113" y="1214422"/>
              <a:ext cx="4086225" cy="3867150"/>
              <a:chOff x="4129113" y="1214422"/>
              <a:chExt cx="4086225" cy="3867150"/>
            </a:xfrm>
          </p:grpSpPr>
          <p:pic>
            <p:nvPicPr>
              <p:cNvPr id="7170" name="Picture 2" descr="C:\Users\Darkdoji\Desktop\A_Paper Trades\End Behaviours High\Peter Corrections\Gol;d Close\Point of change screenface.PN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129113" y="1214422"/>
                <a:ext cx="4086225" cy="3867150"/>
              </a:xfrm>
              <a:prstGeom prst="rect">
                <a:avLst/>
              </a:prstGeom>
              <a:noFill/>
            </p:spPr>
          </p:pic>
          <p:sp>
            <p:nvSpPr>
              <p:cNvPr id="5" name="Oval 4"/>
              <p:cNvSpPr/>
              <p:nvPr/>
            </p:nvSpPr>
            <p:spPr>
              <a:xfrm>
                <a:off x="4189409" y="3529541"/>
                <a:ext cx="1643074" cy="1500198"/>
              </a:xfrm>
              <a:prstGeom prst="ellipse">
                <a:avLst/>
              </a:prstGeom>
              <a:solidFill>
                <a:schemeClr val="accent1">
                  <a:alpha val="17000"/>
                </a:schemeClr>
              </a:solidFill>
              <a:ln w="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 b="1" dirty="0">
                  <a:solidFill>
                    <a:srgbClr val="00B050"/>
                  </a:solidFill>
                  <a:latin typeface="Agency FB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2844" y="214290"/>
            <a:ext cx="8786874" cy="6460481"/>
            <a:chOff x="142844" y="214290"/>
            <a:chExt cx="8786874" cy="6460481"/>
          </a:xfrm>
        </p:grpSpPr>
        <p:pic>
          <p:nvPicPr>
            <p:cNvPr id="8194" name="Picture 2" descr="C:\Users\Darkdoji\Desktop\A_Paper Trades\End Behaviours High\Peter Corrections\Gol;d Close\Point of change Strange attractor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78779" y="642918"/>
              <a:ext cx="8115004" cy="3952474"/>
            </a:xfrm>
            <a:prstGeom prst="rect">
              <a:avLst/>
            </a:prstGeom>
            <a:noFill/>
          </p:spPr>
        </p:pic>
        <p:sp>
          <p:nvSpPr>
            <p:cNvPr id="3" name="TextBox 2"/>
            <p:cNvSpPr txBox="1"/>
            <p:nvPr/>
          </p:nvSpPr>
          <p:spPr>
            <a:xfrm>
              <a:off x="142844" y="4643446"/>
              <a:ext cx="8786874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>
                <a:buFont typeface="+mj-lt"/>
                <a:buAutoNum type="arabicPeriod"/>
              </a:pPr>
              <a:r>
                <a:rPr lang="en-GB" dirty="0" smtClean="0">
                  <a:latin typeface="Agency FB" pitchFamily="34" charset="0"/>
                </a:rPr>
                <a:t>Practice this </a:t>
              </a:r>
              <a:r>
                <a:rPr lang="en-GB" b="1" dirty="0" smtClean="0">
                  <a:latin typeface="Agency FB" pitchFamily="34" charset="0"/>
                </a:rPr>
                <a:t>i)</a:t>
              </a:r>
              <a:r>
                <a:rPr lang="en-GB" dirty="0" smtClean="0">
                  <a:latin typeface="Agency FB" pitchFamily="34" charset="0"/>
                </a:rPr>
                <a:t> find attractors across different TF’s </a:t>
              </a:r>
              <a:r>
                <a:rPr lang="en-GB" b="1" dirty="0" smtClean="0">
                  <a:latin typeface="Agency FB" pitchFamily="34" charset="0"/>
                </a:rPr>
                <a:t>ii)</a:t>
              </a:r>
              <a:r>
                <a:rPr lang="en-GB" dirty="0" smtClean="0">
                  <a:latin typeface="Agency FB" pitchFamily="34" charset="0"/>
                </a:rPr>
                <a:t> learn to identify the parts in each </a:t>
              </a:r>
              <a:r>
                <a:rPr lang="en-GB" b="1" dirty="0" smtClean="0">
                  <a:latin typeface="Agency FB" pitchFamily="34" charset="0"/>
                </a:rPr>
                <a:t>iii)</a:t>
              </a:r>
              <a:r>
                <a:rPr lang="en-GB" dirty="0" smtClean="0">
                  <a:latin typeface="Agency FB" pitchFamily="34" charset="0"/>
                </a:rPr>
                <a:t> Think what will be my action in the different parts? 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Price is either </a:t>
              </a:r>
              <a:r>
                <a:rPr lang="en-GB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Folding</a:t>
              </a: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or </a:t>
              </a:r>
              <a:r>
                <a:rPr lang="en-GB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Stretching</a:t>
              </a: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, and all happen on the attractor. The attractor combined with the MRI defines </a:t>
              </a:r>
              <a:r>
                <a:rPr lang="en-GB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trading space </a:t>
              </a: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and type of action. Makes it easy to know where you are and what to do, when. It is a dynamical concept – it lives in your mind and also charts from where you project trajectory and the actions to take.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Note that at the end of e.g., an M30 window attractor check H1 window to see if termini or continuation.</a:t>
              </a:r>
            </a:p>
            <a:p>
              <a:pPr marL="269875" indent="-269875">
                <a:buFont typeface="+mj-lt"/>
                <a:buAutoNum type="arabicPeriod"/>
              </a:pP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It is a key trading </a:t>
              </a:r>
              <a:r>
                <a:rPr lang="en-GB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tool</a:t>
              </a: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and that for the market </a:t>
              </a:r>
              <a:r>
                <a:rPr lang="en-GB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discovered</a:t>
              </a: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 by me. Use it to </a:t>
              </a:r>
              <a:r>
                <a:rPr lang="en-GB" b="1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profit</a:t>
              </a:r>
              <a:r>
                <a:rPr lang="en-GB" dirty="0" smtClean="0">
                  <a:solidFill>
                    <a:schemeClr val="bg2">
                      <a:lumMod val="25000"/>
                    </a:schemeClr>
                  </a:solidFill>
                  <a:latin typeface="Agency FB" pitchFamily="34" charset="0"/>
                </a:rPr>
                <a:t>.</a:t>
              </a:r>
              <a:endParaRPr lang="en-GB" dirty="0">
                <a:solidFill>
                  <a:schemeClr val="bg2">
                    <a:lumMod val="25000"/>
                  </a:schemeClr>
                </a:solidFill>
                <a:latin typeface="Agency FB" pitchFamily="34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3569510" y="214290"/>
              <a:ext cx="19335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 smtClean="0">
                  <a:latin typeface="Agency FB" pitchFamily="34" charset="0"/>
                </a:rPr>
                <a:t>The Strange Attractor</a:t>
              </a:r>
              <a:endParaRPr lang="en-GB" b="1" dirty="0"/>
            </a:p>
          </p:txBody>
        </p:sp>
        <p:sp>
          <p:nvSpPr>
            <p:cNvPr id="7" name="Freeform 6"/>
            <p:cNvSpPr/>
            <p:nvPr/>
          </p:nvSpPr>
          <p:spPr>
            <a:xfrm>
              <a:off x="1600200" y="463819"/>
              <a:ext cx="2980266" cy="3274214"/>
            </a:xfrm>
            <a:custGeom>
              <a:avLst/>
              <a:gdLst>
                <a:gd name="connsiteX0" fmla="*/ 217311 w 3258255"/>
                <a:gd name="connsiteY0" fmla="*/ 2857500 h 3508022"/>
                <a:gd name="connsiteX1" fmla="*/ 564444 w 3258255"/>
                <a:gd name="connsiteY1" fmla="*/ 3390900 h 3508022"/>
                <a:gd name="connsiteX2" fmla="*/ 1749777 w 3258255"/>
                <a:gd name="connsiteY2" fmla="*/ 2628900 h 3508022"/>
                <a:gd name="connsiteX3" fmla="*/ 2029177 w 3258255"/>
                <a:gd name="connsiteY3" fmla="*/ 2815167 h 3508022"/>
                <a:gd name="connsiteX4" fmla="*/ 3197577 w 3258255"/>
                <a:gd name="connsiteY4" fmla="*/ 546100 h 3508022"/>
                <a:gd name="connsiteX5" fmla="*/ 3197577 w 3258255"/>
                <a:gd name="connsiteY5" fmla="*/ 546100 h 3508022"/>
                <a:gd name="connsiteX6" fmla="*/ 2791177 w 3258255"/>
                <a:gd name="connsiteY6" fmla="*/ 419100 h 3508022"/>
                <a:gd name="connsiteX7" fmla="*/ 395111 w 3258255"/>
                <a:gd name="connsiteY7" fmla="*/ 3060700 h 3508022"/>
                <a:gd name="connsiteX8" fmla="*/ 420511 w 3258255"/>
                <a:gd name="connsiteY8" fmla="*/ 3103034 h 3508022"/>
                <a:gd name="connsiteX9" fmla="*/ 623711 w 3258255"/>
                <a:gd name="connsiteY9" fmla="*/ 3323167 h 3508022"/>
                <a:gd name="connsiteX0" fmla="*/ 0 w 2980266"/>
                <a:gd name="connsiteY0" fmla="*/ 2702714 h 3274214"/>
                <a:gd name="connsiteX1" fmla="*/ 347133 w 2980266"/>
                <a:gd name="connsiteY1" fmla="*/ 3236114 h 3274214"/>
                <a:gd name="connsiteX2" fmla="*/ 1532466 w 2980266"/>
                <a:gd name="connsiteY2" fmla="*/ 2474114 h 3274214"/>
                <a:gd name="connsiteX3" fmla="*/ 1811866 w 2980266"/>
                <a:gd name="connsiteY3" fmla="*/ 2660381 h 3274214"/>
                <a:gd name="connsiteX4" fmla="*/ 2980266 w 2980266"/>
                <a:gd name="connsiteY4" fmla="*/ 391314 h 3274214"/>
                <a:gd name="connsiteX5" fmla="*/ 2980266 w 2980266"/>
                <a:gd name="connsiteY5" fmla="*/ 391314 h 3274214"/>
                <a:gd name="connsiteX6" fmla="*/ 2573866 w 2980266"/>
                <a:gd name="connsiteY6" fmla="*/ 264314 h 3274214"/>
                <a:gd name="connsiteX7" fmla="*/ 677834 w 2980266"/>
                <a:gd name="connsiteY7" fmla="*/ 1977196 h 3274214"/>
                <a:gd name="connsiteX8" fmla="*/ 203200 w 2980266"/>
                <a:gd name="connsiteY8" fmla="*/ 2948248 h 3274214"/>
                <a:gd name="connsiteX9" fmla="*/ 406400 w 2980266"/>
                <a:gd name="connsiteY9" fmla="*/ 3168381 h 3274214"/>
                <a:gd name="connsiteX0" fmla="*/ 0 w 2980266"/>
                <a:gd name="connsiteY0" fmla="*/ 2702714 h 3274214"/>
                <a:gd name="connsiteX1" fmla="*/ 347133 w 2980266"/>
                <a:gd name="connsiteY1" fmla="*/ 3236114 h 3274214"/>
                <a:gd name="connsiteX2" fmla="*/ 1532466 w 2980266"/>
                <a:gd name="connsiteY2" fmla="*/ 2474114 h 3274214"/>
                <a:gd name="connsiteX3" fmla="*/ 1811866 w 2980266"/>
                <a:gd name="connsiteY3" fmla="*/ 2660381 h 3274214"/>
                <a:gd name="connsiteX4" fmla="*/ 2980266 w 2980266"/>
                <a:gd name="connsiteY4" fmla="*/ 391314 h 3274214"/>
                <a:gd name="connsiteX5" fmla="*/ 2980266 w 2980266"/>
                <a:gd name="connsiteY5" fmla="*/ 391314 h 3274214"/>
                <a:gd name="connsiteX6" fmla="*/ 2573866 w 2980266"/>
                <a:gd name="connsiteY6" fmla="*/ 264314 h 3274214"/>
                <a:gd name="connsiteX7" fmla="*/ 855132 w 2980266"/>
                <a:gd name="connsiteY7" fmla="*/ 1762914 h 3274214"/>
                <a:gd name="connsiteX8" fmla="*/ 677834 w 2980266"/>
                <a:gd name="connsiteY8" fmla="*/ 1977196 h 3274214"/>
                <a:gd name="connsiteX9" fmla="*/ 203200 w 2980266"/>
                <a:gd name="connsiteY9" fmla="*/ 2948248 h 3274214"/>
                <a:gd name="connsiteX10" fmla="*/ 406400 w 2980266"/>
                <a:gd name="connsiteY10" fmla="*/ 3168381 h 3274214"/>
                <a:gd name="connsiteX0" fmla="*/ 0 w 2980266"/>
                <a:gd name="connsiteY0" fmla="*/ 2702714 h 3274214"/>
                <a:gd name="connsiteX1" fmla="*/ 347133 w 2980266"/>
                <a:gd name="connsiteY1" fmla="*/ 3236114 h 3274214"/>
                <a:gd name="connsiteX2" fmla="*/ 1532466 w 2980266"/>
                <a:gd name="connsiteY2" fmla="*/ 2474114 h 3274214"/>
                <a:gd name="connsiteX3" fmla="*/ 1811866 w 2980266"/>
                <a:gd name="connsiteY3" fmla="*/ 2660381 h 3274214"/>
                <a:gd name="connsiteX4" fmla="*/ 2980266 w 2980266"/>
                <a:gd name="connsiteY4" fmla="*/ 391314 h 3274214"/>
                <a:gd name="connsiteX5" fmla="*/ 2980266 w 2980266"/>
                <a:gd name="connsiteY5" fmla="*/ 391314 h 3274214"/>
                <a:gd name="connsiteX6" fmla="*/ 2573866 w 2980266"/>
                <a:gd name="connsiteY6" fmla="*/ 264314 h 3274214"/>
                <a:gd name="connsiteX7" fmla="*/ 855132 w 2980266"/>
                <a:gd name="connsiteY7" fmla="*/ 1762914 h 3274214"/>
                <a:gd name="connsiteX8" fmla="*/ 677834 w 2980266"/>
                <a:gd name="connsiteY8" fmla="*/ 1977196 h 3274214"/>
                <a:gd name="connsiteX9" fmla="*/ 369853 w 2980266"/>
                <a:gd name="connsiteY9" fmla="*/ 2110048 h 3274214"/>
                <a:gd name="connsiteX10" fmla="*/ 203200 w 2980266"/>
                <a:gd name="connsiteY10" fmla="*/ 2948248 h 3274214"/>
                <a:gd name="connsiteX11" fmla="*/ 406400 w 2980266"/>
                <a:gd name="connsiteY11" fmla="*/ 3168381 h 3274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980266" h="3274214">
                  <a:moveTo>
                    <a:pt x="0" y="2702714"/>
                  </a:moveTo>
                  <a:cubicBezTo>
                    <a:pt x="45861" y="2988464"/>
                    <a:pt x="91722" y="3274214"/>
                    <a:pt x="347133" y="3236114"/>
                  </a:cubicBezTo>
                  <a:cubicBezTo>
                    <a:pt x="602544" y="3198014"/>
                    <a:pt x="1288344" y="2570070"/>
                    <a:pt x="1532466" y="2474114"/>
                  </a:cubicBezTo>
                  <a:cubicBezTo>
                    <a:pt x="1776588" y="2378158"/>
                    <a:pt x="1570566" y="3007514"/>
                    <a:pt x="1811866" y="2660381"/>
                  </a:cubicBezTo>
                  <a:cubicBezTo>
                    <a:pt x="2053166" y="2313248"/>
                    <a:pt x="2980266" y="391314"/>
                    <a:pt x="2980266" y="391314"/>
                  </a:cubicBezTo>
                  <a:lnTo>
                    <a:pt x="2980266" y="391314"/>
                  </a:lnTo>
                  <a:cubicBezTo>
                    <a:pt x="2912533" y="370147"/>
                    <a:pt x="2957605" y="0"/>
                    <a:pt x="2573866" y="264314"/>
                  </a:cubicBezTo>
                  <a:cubicBezTo>
                    <a:pt x="2219677" y="492914"/>
                    <a:pt x="1171137" y="1477434"/>
                    <a:pt x="855132" y="1762914"/>
                  </a:cubicBezTo>
                  <a:cubicBezTo>
                    <a:pt x="539127" y="2048394"/>
                    <a:pt x="758714" y="1919340"/>
                    <a:pt x="677834" y="1977196"/>
                  </a:cubicBezTo>
                  <a:cubicBezTo>
                    <a:pt x="596954" y="2035052"/>
                    <a:pt x="448959" y="1948206"/>
                    <a:pt x="369853" y="2110048"/>
                  </a:cubicBezTo>
                  <a:cubicBezTo>
                    <a:pt x="290747" y="2271890"/>
                    <a:pt x="197109" y="2771859"/>
                    <a:pt x="203200" y="2948248"/>
                  </a:cubicBezTo>
                  <a:cubicBezTo>
                    <a:pt x="209291" y="3124637"/>
                    <a:pt x="321733" y="3148626"/>
                    <a:pt x="406400" y="3168381"/>
                  </a:cubicBezTo>
                </a:path>
              </a:pathLst>
            </a:custGeom>
            <a:solidFill>
              <a:schemeClr val="bg2">
                <a:lumMod val="75000"/>
                <a:alpha val="36000"/>
              </a:schemeClr>
            </a:solidFill>
            <a:ln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</TotalTime>
  <Words>916</Words>
  <Application>Microsoft Office PowerPoint</Application>
  <PresentationFormat>On-screen Show (4:3)</PresentationFormat>
  <Paragraphs>61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66</cp:revision>
  <dcterms:created xsi:type="dcterms:W3CDTF">2023-04-11T06:31:11Z</dcterms:created>
  <dcterms:modified xsi:type="dcterms:W3CDTF">2023-04-11T23:05:19Z</dcterms:modified>
</cp:coreProperties>
</file>