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 showGuides="1">
      <p:cViewPr varScale="1">
        <p:scale>
          <a:sx n="113" d="100"/>
          <a:sy n="113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09C80-FDA2-4235-9CC7-D9E2BC33F1DD}" type="datetimeFigureOut">
              <a:rPr lang="en-US" smtClean="0"/>
              <a:t>8/15/2023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6DE7B-0B72-4C19-8931-FCE3F8EDDEA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7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/>
          <p:nvPr/>
        </p:nvGrpSpPr>
        <p:grpSpPr>
          <a:xfrm>
            <a:off x="428596" y="214290"/>
            <a:ext cx="8342171" cy="6432809"/>
            <a:chOff x="282479" y="214290"/>
            <a:chExt cx="8342171" cy="6432809"/>
          </a:xfrm>
        </p:grpSpPr>
        <p:grpSp>
          <p:nvGrpSpPr>
            <p:cNvPr id="9" name="Group 19"/>
            <p:cNvGrpSpPr/>
            <p:nvPr/>
          </p:nvGrpSpPr>
          <p:grpSpPr>
            <a:xfrm>
              <a:off x="282479" y="214290"/>
              <a:ext cx="8342171" cy="6432809"/>
              <a:chOff x="282479" y="214290"/>
              <a:chExt cx="8342171" cy="6432809"/>
            </a:xfrm>
          </p:grpSpPr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19351" y="1643050"/>
                <a:ext cx="8105299" cy="39690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3" name="Down Arrow 2"/>
              <p:cNvSpPr/>
              <p:nvPr/>
            </p:nvSpPr>
            <p:spPr>
              <a:xfrm>
                <a:off x="500034" y="1214422"/>
                <a:ext cx="285752" cy="357190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" name="Down Arrow 3"/>
              <p:cNvSpPr/>
              <p:nvPr/>
            </p:nvSpPr>
            <p:spPr>
              <a:xfrm>
                <a:off x="1571604" y="1428736"/>
                <a:ext cx="285752" cy="357190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" name="Down Arrow 4"/>
              <p:cNvSpPr/>
              <p:nvPr/>
            </p:nvSpPr>
            <p:spPr>
              <a:xfrm>
                <a:off x="2063203" y="1785926"/>
                <a:ext cx="285752" cy="357190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" name="Down Arrow 5"/>
              <p:cNvSpPr/>
              <p:nvPr/>
            </p:nvSpPr>
            <p:spPr>
              <a:xfrm>
                <a:off x="2928926" y="2357430"/>
                <a:ext cx="285752" cy="357190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3929058" y="642918"/>
                <a:ext cx="442915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en-GB" sz="1600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  <a:cs typeface="Calibri"/>
                  </a:rPr>
                  <a:t>Seed</a:t>
                </a:r>
                <a:r>
                  <a:rPr lang="en-GB" sz="1600" b="1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  <a:cs typeface="Calibri"/>
                  </a:rPr>
                  <a:t> Crown </a:t>
                </a:r>
                <a:r>
                  <a:rPr lang="en-GB" sz="1600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  <a:cs typeface="Calibri"/>
                  </a:rPr>
                  <a:t>and each </a:t>
                </a:r>
                <a:r>
                  <a:rPr lang="en-GB" sz="1600" b="1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  <a:cs typeface="Calibri"/>
                  </a:rPr>
                  <a:t>blackhead </a:t>
                </a:r>
                <a:r>
                  <a:rPr lang="en-GB" sz="1600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  <a:cs typeface="Calibri"/>
                  </a:rPr>
                  <a:t>Pinpoints</a:t>
                </a:r>
                <a:endParaRPr lang="en-GB" sz="1600" dirty="0" smtClean="0">
                  <a:solidFill>
                    <a:schemeClr val="accent2">
                      <a:lumMod val="50000"/>
                    </a:schemeClr>
                  </a:solidFill>
                  <a:latin typeface="Agency FB" pitchFamily="34" charset="0"/>
                </a:endParaRPr>
              </a:p>
              <a:p>
                <a:pPr marL="342900" indent="-342900">
                  <a:buFont typeface="+mj-lt"/>
                  <a:buAutoNum type="arabicPeriod"/>
                </a:pPr>
                <a:r>
                  <a:rPr lang="en-GB" sz="1600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</a:rPr>
                  <a:t>Hold to Cash Point (a low region in space)</a:t>
                </a:r>
                <a:endParaRPr lang="en-GB" sz="1600" dirty="0" smtClean="0">
                  <a:solidFill>
                    <a:schemeClr val="accent2">
                      <a:lumMod val="50000"/>
                    </a:schemeClr>
                  </a:solidFill>
                  <a:latin typeface="Agency FB" pitchFamily="34" charset="0"/>
                </a:endParaRPr>
              </a:p>
              <a:p>
                <a:pPr marL="342900" indent="-342900">
                  <a:buFont typeface="+mj-lt"/>
                  <a:buAutoNum type="arabicPeriod"/>
                </a:pPr>
                <a:r>
                  <a:rPr lang="en-GB" sz="1600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</a:rPr>
                  <a:t>Cash Entry Set @ Cash point</a:t>
                </a: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4143372" y="4071942"/>
                <a:ext cx="571504" cy="428628"/>
              </a:xfrm>
              <a:prstGeom prst="ellipse">
                <a:avLst/>
              </a:prstGeom>
              <a:solidFill>
                <a:srgbClr val="92D050">
                  <a:alpha val="36000"/>
                </a:srgbClr>
              </a:solidFill>
              <a:ln w="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349950" y="571480"/>
                <a:ext cx="115768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b="1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  <a:cs typeface="Calibri"/>
                  </a:rPr>
                  <a:t>Seed Points </a:t>
                </a:r>
                <a:endParaRPr lang="en-GB" dirty="0"/>
              </a:p>
            </p:txBody>
          </p:sp>
          <p:sp>
            <p:nvSpPr>
              <p:cNvPr id="12" name="Right Brace 11"/>
              <p:cNvSpPr/>
              <p:nvPr/>
            </p:nvSpPr>
            <p:spPr>
              <a:xfrm rot="16200000">
                <a:off x="1821637" y="-250057"/>
                <a:ext cx="214314" cy="2571768"/>
              </a:xfrm>
              <a:prstGeom prst="rightBrace">
                <a:avLst/>
              </a:prstGeom>
              <a:ln>
                <a:solidFill>
                  <a:schemeClr val="bg2">
                    <a:lumMod val="1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3" name="Group 14"/>
              <p:cNvGrpSpPr/>
              <p:nvPr/>
            </p:nvGrpSpPr>
            <p:grpSpPr>
              <a:xfrm>
                <a:off x="4213222" y="4429132"/>
                <a:ext cx="715968" cy="1571636"/>
                <a:chOff x="4213222" y="4429132"/>
                <a:chExt cx="715968" cy="1571636"/>
              </a:xfrm>
            </p:grpSpPr>
            <p:cxnSp>
              <p:nvCxnSpPr>
                <p:cNvPr id="10" name="Straight Arrow Connector 9"/>
                <p:cNvCxnSpPr/>
                <p:nvPr/>
              </p:nvCxnSpPr>
              <p:spPr>
                <a:xfrm rot="5400000" flipH="1" flipV="1">
                  <a:off x="3428198" y="5214156"/>
                  <a:ext cx="1571636" cy="1588"/>
                </a:xfrm>
                <a:prstGeom prst="straightConnector1">
                  <a:avLst/>
                </a:prstGeom>
                <a:ln w="25400">
                  <a:solidFill>
                    <a:srgbClr val="FFC00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3"/>
                <p:cNvCxnSpPr/>
                <p:nvPr/>
              </p:nvCxnSpPr>
              <p:spPr>
                <a:xfrm>
                  <a:off x="4214810" y="5998386"/>
                  <a:ext cx="714380" cy="1588"/>
                </a:xfrm>
                <a:prstGeom prst="line">
                  <a:avLst/>
                </a:prstGeom>
                <a:ln w="25400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6" name="Oval 15"/>
              <p:cNvSpPr/>
              <p:nvPr/>
            </p:nvSpPr>
            <p:spPr>
              <a:xfrm>
                <a:off x="4929190" y="5500702"/>
                <a:ext cx="1000132" cy="1000132"/>
              </a:xfrm>
              <a:prstGeom prst="ellipse">
                <a:avLst/>
              </a:prstGeom>
              <a:solidFill>
                <a:srgbClr val="92D050">
                  <a:alpha val="36000"/>
                </a:srgbClr>
              </a:solidFill>
              <a:ln w="0">
                <a:solidFill>
                  <a:schemeClr val="bg2">
                    <a:lumMod val="9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smtClean="0">
                    <a:solidFill>
                      <a:srgbClr val="7030A0"/>
                    </a:solidFill>
                  </a:rPr>
                  <a:t>Cash Point</a:t>
                </a:r>
              </a:p>
              <a:p>
                <a:pPr algn="ctr"/>
                <a:r>
                  <a:rPr lang="en-GB" dirty="0" smtClean="0">
                    <a:solidFill>
                      <a:srgbClr val="7030A0"/>
                    </a:solidFill>
                  </a:rPr>
                  <a:t>Area</a:t>
                </a:r>
                <a:endParaRPr lang="en-GB" dirty="0">
                  <a:solidFill>
                    <a:srgbClr val="7030A0"/>
                  </a:solidFill>
                </a:endParaRP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3414311" y="214290"/>
                <a:ext cx="281038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b="1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  <a:cs typeface="Calibri"/>
                  </a:rPr>
                  <a:t>Retail Strategy: One Side Seeding</a:t>
                </a:r>
                <a:endParaRPr lang="en-GB" dirty="0"/>
              </a:p>
            </p:txBody>
          </p:sp>
          <p:cxnSp>
            <p:nvCxnSpPr>
              <p:cNvPr id="18" name="Straight Arrow Connector 17"/>
              <p:cNvCxnSpPr/>
              <p:nvPr/>
            </p:nvCxnSpPr>
            <p:spPr>
              <a:xfrm rot="5400000" flipH="1" flipV="1">
                <a:off x="1026295" y="5642784"/>
                <a:ext cx="1571636" cy="1588"/>
              </a:xfrm>
              <a:prstGeom prst="straightConnector1">
                <a:avLst/>
              </a:prstGeom>
              <a:ln w="25400">
                <a:solidFill>
                  <a:srgbClr val="FFC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Rectangle 18"/>
              <p:cNvSpPr/>
              <p:nvPr/>
            </p:nvSpPr>
            <p:spPr>
              <a:xfrm>
                <a:off x="1785918" y="5857892"/>
                <a:ext cx="1978427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</a:rPr>
                  <a:t>Market intent on opening</a:t>
                </a:r>
              </a:p>
              <a:p>
                <a:r>
                  <a:rPr lang="en-GB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</a:rPr>
                  <a:t> this Closed space?</a:t>
                </a:r>
                <a:endParaRPr lang="en-GB" dirty="0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5926082" y="6000768"/>
                <a:ext cx="2620986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i="1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</a:rPr>
                  <a:t>Guaranteed by “Spot Trend” </a:t>
                </a:r>
              </a:p>
              <a:p>
                <a:r>
                  <a:rPr lang="en-GB" i="1" dirty="0" smtClean="0">
                    <a:solidFill>
                      <a:schemeClr val="accent2">
                        <a:lumMod val="50000"/>
                      </a:schemeClr>
                    </a:solidFill>
                    <a:latin typeface="Agency FB" pitchFamily="34" charset="0"/>
                  </a:rPr>
                  <a:t>Command ---&gt; See History</a:t>
                </a:r>
                <a:endParaRPr lang="en-GB" i="1" dirty="0"/>
              </a:p>
            </p:txBody>
          </p:sp>
          <p:sp>
            <p:nvSpPr>
              <p:cNvPr id="24" name="Right Brace 23"/>
              <p:cNvSpPr/>
              <p:nvPr/>
            </p:nvSpPr>
            <p:spPr>
              <a:xfrm rot="18028394" flipH="1">
                <a:off x="1961272" y="1735262"/>
                <a:ext cx="500066" cy="3857652"/>
              </a:xfrm>
              <a:prstGeom prst="rightBrac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Right Brace 22"/>
              <p:cNvSpPr/>
              <p:nvPr/>
            </p:nvSpPr>
            <p:spPr>
              <a:xfrm rot="7326464" flipH="1">
                <a:off x="2727849" y="191749"/>
                <a:ext cx="500066" cy="3857652"/>
              </a:xfrm>
              <a:prstGeom prst="rightBrac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1428728" y="3866381"/>
              <a:ext cx="128588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b="1" dirty="0" smtClean="0">
                  <a:solidFill>
                    <a:schemeClr val="bg1"/>
                  </a:solidFill>
                </a:rPr>
                <a:t>Risk – Free Space</a:t>
              </a:r>
              <a:endParaRPr lang="en-GB" sz="12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57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1</cp:revision>
  <dcterms:created xsi:type="dcterms:W3CDTF">2023-08-15T19:47:17Z</dcterms:created>
  <dcterms:modified xsi:type="dcterms:W3CDTF">2023-08-15T19:52:49Z</dcterms:modified>
</cp:coreProperties>
</file>