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56"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showGuides="1">
      <p:cViewPr varScale="1">
        <p:scale>
          <a:sx n="113" d="100"/>
          <a:sy n="113" d="100"/>
        </p:scale>
        <p:origin x="-150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2074ABF-2274-4BE0-8CF4-673F95F9E740}" type="datetimeFigureOut">
              <a:rPr lang="en-US" smtClean="0"/>
              <a:t>8/17/2023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BE200F-8314-46F8-9FB4-C4402BBFDD14}"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2074ABF-2274-4BE0-8CF4-673F95F9E740}" type="datetimeFigureOut">
              <a:rPr lang="en-US" smtClean="0"/>
              <a:t>8/17/2023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BE200F-8314-46F8-9FB4-C4402BBFDD14}"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074ABF-2274-4BE0-8CF4-673F95F9E740}" type="datetimeFigureOut">
              <a:rPr lang="en-US" smtClean="0"/>
              <a:t>8/17/2023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BE200F-8314-46F8-9FB4-C4402BBFDD14}"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2074ABF-2274-4BE0-8CF4-673F95F9E740}" type="datetimeFigureOut">
              <a:rPr lang="en-US" smtClean="0"/>
              <a:t>8/17/2023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BE200F-8314-46F8-9FB4-C4402BBFDD14}"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2074ABF-2274-4BE0-8CF4-673F95F9E740}" type="datetimeFigureOut">
              <a:rPr lang="en-US" smtClean="0"/>
              <a:t>8/17/2023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BE200F-8314-46F8-9FB4-C4402BBFDD14}"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2074ABF-2274-4BE0-8CF4-673F95F9E740}" type="datetimeFigureOut">
              <a:rPr lang="en-US" smtClean="0"/>
              <a:t>8/17/2023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9BE200F-8314-46F8-9FB4-C4402BBFDD14}"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074ABF-2274-4BE0-8CF4-673F95F9E740}" type="datetimeFigureOut">
              <a:rPr lang="en-US" smtClean="0"/>
              <a:t>8/17/2023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9BE200F-8314-46F8-9FB4-C4402BBFDD14}"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074ABF-2274-4BE0-8CF4-673F95F9E740}" type="datetimeFigureOut">
              <a:rPr lang="en-US" smtClean="0"/>
              <a:t>8/17/2023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BE200F-8314-46F8-9FB4-C4402BBFDD14}"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074ABF-2274-4BE0-8CF4-673F95F9E740}" type="datetimeFigureOut">
              <a:rPr lang="en-US" smtClean="0"/>
              <a:t>8/17/2023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BE200F-8314-46F8-9FB4-C4402BBFDD14}"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2074ABF-2274-4BE0-8CF4-673F95F9E740}" type="datetimeFigureOut">
              <a:rPr lang="en-US" smtClean="0"/>
              <a:t>8/17/2023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BE200F-8314-46F8-9FB4-C4402BBFDD14}"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2074ABF-2274-4BE0-8CF4-673F95F9E740}" type="datetimeFigureOut">
              <a:rPr lang="en-US" smtClean="0"/>
              <a:t>8/17/2023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BE200F-8314-46F8-9FB4-C4402BBFDD14}"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75000"/>
            <a:alpha val="47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074ABF-2274-4BE0-8CF4-673F95F9E740}" type="datetimeFigureOut">
              <a:rPr lang="en-US" smtClean="0"/>
              <a:t>8/17/2023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BE200F-8314-46F8-9FB4-C4402BBFDD14}"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428596" y="337873"/>
            <a:ext cx="8286808" cy="5823277"/>
            <a:chOff x="428596" y="366690"/>
            <a:chExt cx="8286808" cy="5823277"/>
          </a:xfrm>
        </p:grpSpPr>
        <p:sp>
          <p:nvSpPr>
            <p:cNvPr id="2" name="TextBox 1"/>
            <p:cNvSpPr txBox="1"/>
            <p:nvPr/>
          </p:nvSpPr>
          <p:spPr>
            <a:xfrm>
              <a:off x="428596" y="834655"/>
              <a:ext cx="8286808" cy="5355312"/>
            </a:xfrm>
            <a:prstGeom prst="rect">
              <a:avLst/>
            </a:prstGeom>
            <a:noFill/>
          </p:spPr>
          <p:txBody>
            <a:bodyPr wrap="square" rtlCol="0">
              <a:spAutoFit/>
            </a:bodyPr>
            <a:lstStyle/>
            <a:p>
              <a:pPr marL="342900" indent="-342900">
                <a:buFont typeface="+mj-lt"/>
                <a:buAutoNum type="arabicPeriod"/>
              </a:pPr>
              <a:r>
                <a:rPr lang="en-GB" dirty="0" smtClean="0">
                  <a:latin typeface="Agency FB" pitchFamily="34" charset="0"/>
                </a:rPr>
                <a:t>In Orbit the Tool, trade planning is easy and necessary. Because of this, planning parameters are made explicit using by using Parameters =Orbit Commands. </a:t>
              </a:r>
            </a:p>
            <a:p>
              <a:pPr marL="342900" indent="-342900">
                <a:buFont typeface="+mj-lt"/>
                <a:buAutoNum type="arabicPeriod"/>
              </a:pPr>
              <a:r>
                <a:rPr lang="en-GB" dirty="0" smtClean="0">
                  <a:latin typeface="Agency FB" pitchFamily="34" charset="0"/>
                </a:rPr>
                <a:t>These are therefore simple to understand and use, and with practice a permanent trading edge.</a:t>
              </a:r>
              <a:endParaRPr lang="en-GB" dirty="0" smtClean="0">
                <a:latin typeface="Agency FB" pitchFamily="34" charset="0"/>
              </a:endParaRPr>
            </a:p>
            <a:p>
              <a:pPr marL="342900" indent="-342900">
                <a:buFont typeface="+mj-lt"/>
                <a:buAutoNum type="arabicPeriod"/>
              </a:pPr>
              <a:r>
                <a:rPr lang="en-GB" dirty="0" smtClean="0">
                  <a:latin typeface="Agency FB" pitchFamily="34" charset="0"/>
                </a:rPr>
                <a:t>To understand the basis for such parameters (why and how they work), a User mus</a:t>
              </a:r>
              <a:r>
                <a:rPr lang="en-GB" dirty="0" smtClean="0">
                  <a:latin typeface="Agency FB" pitchFamily="34" charset="0"/>
                </a:rPr>
                <a:t>t complete and understand the set of Orbit Books. It is from the knowledge of Orbit Logic that we will gain </a:t>
              </a:r>
              <a:r>
                <a:rPr lang="en-GB" b="1" dirty="0" smtClean="0">
                  <a:latin typeface="Agency FB" pitchFamily="34" charset="0"/>
                </a:rPr>
                <a:t>confidence</a:t>
              </a:r>
              <a:r>
                <a:rPr lang="en-GB" dirty="0" smtClean="0">
                  <a:latin typeface="Agency FB" pitchFamily="34" charset="0"/>
                </a:rPr>
                <a:t>.</a:t>
              </a:r>
              <a:endParaRPr lang="en-GB" dirty="0" smtClean="0">
                <a:latin typeface="Agency FB" pitchFamily="34" charset="0"/>
              </a:endParaRPr>
            </a:p>
            <a:p>
              <a:pPr marL="342900" indent="-342900">
                <a:buFont typeface="+mj-lt"/>
                <a:buAutoNum type="arabicPeriod"/>
              </a:pPr>
              <a:r>
                <a:rPr lang="en-GB" dirty="0" smtClean="0">
                  <a:latin typeface="Agency FB" pitchFamily="34" charset="0"/>
                </a:rPr>
                <a:t>The reason for 2 is therefore simple. the parameters follow a logic and the books explain all one needs to know about that since in fact the commands </a:t>
              </a:r>
              <a:r>
                <a:rPr lang="en-GB" dirty="0" smtClean="0">
                  <a:latin typeface="Agency FB" pitchFamily="34" charset="0"/>
                </a:rPr>
                <a:t>used to analyse, read, interpret and trade markets is </a:t>
              </a:r>
              <a:r>
                <a:rPr lang="en-GB" dirty="0" smtClean="0">
                  <a:latin typeface="Agency FB" pitchFamily="34" charset="0"/>
                </a:rPr>
                <a:t>justified in the LOGIC-</a:t>
              </a:r>
              <a:r>
                <a:rPr lang="en-GB" dirty="0" smtClean="0">
                  <a:latin typeface="Agency FB" pitchFamily="34" charset="0"/>
                </a:rPr>
                <a:t>---&gt; </a:t>
              </a:r>
              <a:r>
                <a:rPr lang="en-GB" b="1" dirty="0" smtClean="0">
                  <a:latin typeface="Agency FB" pitchFamily="34" charset="0"/>
                </a:rPr>
                <a:t>Orbit Logic.</a:t>
              </a:r>
            </a:p>
            <a:p>
              <a:pPr marL="342900" indent="-342900">
                <a:buFont typeface="+mj-lt"/>
                <a:buAutoNum type="arabicPeriod"/>
              </a:pPr>
              <a:endParaRPr lang="en-GB" dirty="0" smtClean="0">
                <a:latin typeface="Agency FB" pitchFamily="34" charset="0"/>
              </a:endParaRPr>
            </a:p>
            <a:p>
              <a:pPr marL="342900" indent="-342900"/>
              <a:r>
                <a:rPr lang="en-GB" dirty="0" smtClean="0">
                  <a:latin typeface="Agency FB" pitchFamily="34" charset="0"/>
                </a:rPr>
                <a:t>Best wishes,</a:t>
              </a:r>
            </a:p>
            <a:p>
              <a:pPr marL="342900" indent="-342900"/>
              <a:r>
                <a:rPr lang="en-GB" dirty="0" smtClean="0">
                  <a:latin typeface="Agency FB" pitchFamily="34" charset="0"/>
                </a:rPr>
                <a:t>S</a:t>
              </a:r>
            </a:p>
            <a:p>
              <a:pPr marL="342900" indent="-342900"/>
              <a:endParaRPr lang="en-GB" dirty="0" smtClean="0">
                <a:latin typeface="Agency FB" pitchFamily="34" charset="0"/>
              </a:endParaRPr>
            </a:p>
            <a:p>
              <a:pPr marL="271463" indent="-271463"/>
              <a:r>
                <a:rPr lang="en-GB" dirty="0" smtClean="0">
                  <a:latin typeface="Agency FB" pitchFamily="34" charset="0"/>
                </a:rPr>
                <a:t>PS: Orbit the Tool is not “technical” trading it is chaotic trading or Deterministic trading. Do not mix them up as they are based on different premise 300 million light years apart (est.) So for experienced and profitable “technical” traders you want to decide to learn to Deterministic Trading or simply keep to your “technical” know how. In mathematics “technical” trading falls under stochastic models of the market, Which are very different from a Deterministic. So do not waste your time choose one and stick to it. Stochastic Models are speculative (guesses – sometimes they work, other times (most of the time), they do not). A deterministic model works all the time. Please see planning parameters for deterministic trading below.</a:t>
              </a:r>
              <a:endParaRPr lang="en-GB" dirty="0">
                <a:latin typeface="Agency FB" pitchFamily="34" charset="0"/>
              </a:endParaRPr>
            </a:p>
          </p:txBody>
        </p:sp>
        <p:sp>
          <p:nvSpPr>
            <p:cNvPr id="3" name="TextBox 2"/>
            <p:cNvSpPr txBox="1"/>
            <p:nvPr/>
          </p:nvSpPr>
          <p:spPr>
            <a:xfrm>
              <a:off x="1509690" y="366690"/>
              <a:ext cx="5429288" cy="461665"/>
            </a:xfrm>
            <a:prstGeom prst="rect">
              <a:avLst/>
            </a:prstGeom>
            <a:noFill/>
          </p:spPr>
          <p:txBody>
            <a:bodyPr wrap="square" rtlCol="0">
              <a:spAutoFit/>
            </a:bodyPr>
            <a:lstStyle/>
            <a:p>
              <a:r>
                <a:rPr lang="en-GB" sz="2400" b="1" dirty="0" smtClean="0">
                  <a:latin typeface="Agency FB" pitchFamily="34" charset="0"/>
                </a:rPr>
                <a:t>Planning and Control of Trades</a:t>
              </a:r>
              <a:endParaRPr lang="en-GB" sz="2400" b="1" dirty="0">
                <a:latin typeface="Agency FB" pitchFamily="34" charset="0"/>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9"/>
          <p:cNvGrpSpPr/>
          <p:nvPr/>
        </p:nvGrpSpPr>
        <p:grpSpPr>
          <a:xfrm>
            <a:off x="563005" y="360271"/>
            <a:ext cx="8295275" cy="6252661"/>
            <a:chOff x="571472" y="145957"/>
            <a:chExt cx="8295275" cy="6252661"/>
          </a:xfrm>
        </p:grpSpPr>
        <p:grpSp>
          <p:nvGrpSpPr>
            <p:cNvPr id="3" name="Group 17"/>
            <p:cNvGrpSpPr>
              <a:grpSpLocks noChangeAspect="1"/>
            </p:cNvGrpSpPr>
            <p:nvPr/>
          </p:nvGrpSpPr>
          <p:grpSpPr>
            <a:xfrm>
              <a:off x="963426" y="1447270"/>
              <a:ext cx="7217148" cy="3585267"/>
              <a:chOff x="963426" y="1447270"/>
              <a:chExt cx="7217148" cy="3585267"/>
            </a:xfrm>
          </p:grpSpPr>
          <p:grpSp>
            <p:nvGrpSpPr>
              <p:cNvPr id="4" name="Group 14"/>
              <p:cNvGrpSpPr/>
              <p:nvPr/>
            </p:nvGrpSpPr>
            <p:grpSpPr>
              <a:xfrm>
                <a:off x="963426" y="1447270"/>
                <a:ext cx="7217148" cy="3585267"/>
                <a:chOff x="963426" y="1447270"/>
                <a:chExt cx="7217148" cy="3585267"/>
              </a:xfrm>
            </p:grpSpPr>
            <p:grpSp>
              <p:nvGrpSpPr>
                <p:cNvPr id="5" name="Group 7"/>
                <p:cNvGrpSpPr/>
                <p:nvPr/>
              </p:nvGrpSpPr>
              <p:grpSpPr>
                <a:xfrm>
                  <a:off x="963426" y="1500174"/>
                  <a:ext cx="7217148" cy="3532363"/>
                  <a:chOff x="963426" y="1500174"/>
                  <a:chExt cx="7217148" cy="3532363"/>
                </a:xfrm>
              </p:grpSpPr>
              <p:pic>
                <p:nvPicPr>
                  <p:cNvPr id="9" name="Picture 2" descr="C:\Users\Darkdoji\Documents\Alpari docs\Trader Fabio.PNG"/>
                  <p:cNvPicPr>
                    <a:picLocks noChangeAspect="1" noChangeArrowheads="1"/>
                  </p:cNvPicPr>
                  <p:nvPr/>
                </p:nvPicPr>
                <p:blipFill>
                  <a:blip r:embed="rId2"/>
                  <a:srcRect/>
                  <a:stretch>
                    <a:fillRect/>
                  </a:stretch>
                </p:blipFill>
                <p:spPr bwMode="auto">
                  <a:xfrm>
                    <a:off x="963426" y="1500174"/>
                    <a:ext cx="7217148" cy="3532363"/>
                  </a:xfrm>
                  <a:prstGeom prst="rect">
                    <a:avLst/>
                  </a:prstGeom>
                  <a:noFill/>
                </p:spPr>
              </p:pic>
              <p:sp>
                <p:nvSpPr>
                  <p:cNvPr id="10" name="Up Arrow 9"/>
                  <p:cNvSpPr>
                    <a:spLocks noChangeAspect="1"/>
                  </p:cNvSpPr>
                  <p:nvPr/>
                </p:nvSpPr>
                <p:spPr>
                  <a:xfrm flipV="1">
                    <a:off x="3357554" y="1571612"/>
                    <a:ext cx="278034" cy="278034"/>
                  </a:xfrm>
                  <a:prstGeom prst="upArrow">
                    <a:avLst/>
                  </a:prstGeom>
                  <a:gradFill>
                    <a:gsLst>
                      <a:gs pos="0">
                        <a:srgbClr val="FFF200"/>
                      </a:gs>
                      <a:gs pos="45000">
                        <a:srgbClr val="FF7A00"/>
                      </a:gs>
                      <a:gs pos="70000">
                        <a:srgbClr val="FF0300"/>
                      </a:gs>
                      <a:gs pos="100000">
                        <a:srgbClr val="4D0808"/>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Up Arrow 10"/>
                  <p:cNvSpPr>
                    <a:spLocks noChangeAspect="1"/>
                  </p:cNvSpPr>
                  <p:nvPr/>
                </p:nvSpPr>
                <p:spPr>
                  <a:xfrm>
                    <a:off x="2071670" y="3714752"/>
                    <a:ext cx="278034" cy="278034"/>
                  </a:xfrm>
                  <a:prstGeom prst="upArrow">
                    <a:avLst/>
                  </a:prstGeom>
                  <a:gradFill>
                    <a:gsLst>
                      <a:gs pos="0">
                        <a:srgbClr val="DDEBCF"/>
                      </a:gs>
                      <a:gs pos="50000">
                        <a:srgbClr val="9CB86E"/>
                      </a:gs>
                      <a:gs pos="100000">
                        <a:srgbClr val="156B13"/>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 name="TextBox 11"/>
                <p:cNvSpPr txBox="1"/>
                <p:nvPr/>
              </p:nvSpPr>
              <p:spPr>
                <a:xfrm>
                  <a:off x="2928926" y="1447270"/>
                  <a:ext cx="357190" cy="307777"/>
                </a:xfrm>
                <a:prstGeom prst="rect">
                  <a:avLst/>
                </a:prstGeom>
                <a:noFill/>
              </p:spPr>
              <p:txBody>
                <a:bodyPr wrap="square" rtlCol="0">
                  <a:spAutoFit/>
                </a:bodyPr>
                <a:lstStyle/>
                <a:p>
                  <a:r>
                    <a:rPr lang="en-GB" sz="1400" b="1" dirty="0" smtClean="0">
                      <a:solidFill>
                        <a:schemeClr val="bg1"/>
                      </a:solidFill>
                    </a:rPr>
                    <a:t>B</a:t>
                  </a:r>
                  <a:endParaRPr lang="en-GB" sz="1400" b="1" dirty="0">
                    <a:solidFill>
                      <a:schemeClr val="bg1"/>
                    </a:solidFill>
                  </a:endParaRPr>
                </a:p>
              </p:txBody>
            </p:sp>
            <p:sp>
              <p:nvSpPr>
                <p:cNvPr id="13" name="TextBox 12"/>
                <p:cNvSpPr txBox="1"/>
                <p:nvPr/>
              </p:nvSpPr>
              <p:spPr>
                <a:xfrm>
                  <a:off x="3929058" y="3121223"/>
                  <a:ext cx="357190" cy="307777"/>
                </a:xfrm>
                <a:prstGeom prst="rect">
                  <a:avLst/>
                </a:prstGeom>
                <a:noFill/>
              </p:spPr>
              <p:txBody>
                <a:bodyPr wrap="square" rtlCol="0">
                  <a:spAutoFit/>
                </a:bodyPr>
                <a:lstStyle/>
                <a:p>
                  <a:pPr algn="ctr"/>
                  <a:r>
                    <a:rPr lang="en-GB" sz="1400" b="1" dirty="0" smtClean="0">
                      <a:solidFill>
                        <a:schemeClr val="bg1"/>
                      </a:solidFill>
                    </a:rPr>
                    <a:t>C</a:t>
                  </a:r>
                  <a:endParaRPr lang="en-GB" sz="1400" b="1" dirty="0">
                    <a:solidFill>
                      <a:schemeClr val="bg1"/>
                    </a:solidFill>
                  </a:endParaRPr>
                </a:p>
              </p:txBody>
            </p:sp>
            <p:sp>
              <p:nvSpPr>
                <p:cNvPr id="14" name="TextBox 13"/>
                <p:cNvSpPr txBox="1"/>
                <p:nvPr/>
              </p:nvSpPr>
              <p:spPr>
                <a:xfrm>
                  <a:off x="1500166" y="3714752"/>
                  <a:ext cx="357190" cy="307777"/>
                </a:xfrm>
                <a:prstGeom prst="rect">
                  <a:avLst/>
                </a:prstGeom>
                <a:noFill/>
              </p:spPr>
              <p:txBody>
                <a:bodyPr wrap="square" rtlCol="0">
                  <a:spAutoFit/>
                </a:bodyPr>
                <a:lstStyle/>
                <a:p>
                  <a:pPr algn="ctr"/>
                  <a:r>
                    <a:rPr lang="en-GB" sz="1400" b="1" dirty="0" smtClean="0">
                      <a:solidFill>
                        <a:schemeClr val="bg1"/>
                      </a:solidFill>
                    </a:rPr>
                    <a:t>A</a:t>
                  </a:r>
                  <a:endParaRPr lang="en-GB" sz="1400" b="1" dirty="0">
                    <a:solidFill>
                      <a:schemeClr val="bg1"/>
                    </a:solidFill>
                  </a:endParaRPr>
                </a:p>
              </p:txBody>
            </p:sp>
          </p:grpSp>
          <p:sp>
            <p:nvSpPr>
              <p:cNvPr id="16" name="Left-Right Arrow 15"/>
              <p:cNvSpPr>
                <a:spLocks noChangeAspect="1"/>
              </p:cNvSpPr>
              <p:nvPr/>
            </p:nvSpPr>
            <p:spPr>
              <a:xfrm>
                <a:off x="4261276" y="3307314"/>
                <a:ext cx="453600" cy="302400"/>
              </a:xfrm>
              <a:prstGeom prst="leftRightArrow">
                <a:avLst/>
              </a:prstGeom>
              <a:gradFill>
                <a:gsLst>
                  <a:gs pos="0">
                    <a:srgbClr val="FFF200"/>
                  </a:gs>
                  <a:gs pos="45000">
                    <a:srgbClr val="FF7A00"/>
                  </a:gs>
                  <a:gs pos="70000">
                    <a:srgbClr val="FF0300"/>
                  </a:gs>
                  <a:gs pos="100000">
                    <a:srgbClr val="4D0808"/>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9" name="TextBox 18"/>
            <p:cNvSpPr txBox="1"/>
            <p:nvPr/>
          </p:nvSpPr>
          <p:spPr>
            <a:xfrm>
              <a:off x="3143240" y="2857496"/>
              <a:ext cx="785818" cy="307777"/>
            </a:xfrm>
            <a:prstGeom prst="rect">
              <a:avLst/>
            </a:prstGeom>
            <a:noFill/>
          </p:spPr>
          <p:txBody>
            <a:bodyPr wrap="square" rtlCol="0">
              <a:spAutoFit/>
            </a:bodyPr>
            <a:lstStyle/>
            <a:p>
              <a:pPr algn="ctr"/>
              <a:r>
                <a:rPr lang="en-GB" sz="1400" b="1" dirty="0" smtClean="0">
                  <a:solidFill>
                    <a:schemeClr val="bg1"/>
                  </a:solidFill>
                  <a:latin typeface="Agency FB" pitchFamily="34" charset="0"/>
                </a:rPr>
                <a:t>Space BC</a:t>
              </a:r>
              <a:endParaRPr lang="en-GB" sz="1400" b="1" dirty="0">
                <a:solidFill>
                  <a:schemeClr val="bg1"/>
                </a:solidFill>
                <a:latin typeface="Agency FB" pitchFamily="34" charset="0"/>
              </a:endParaRPr>
            </a:p>
          </p:txBody>
        </p:sp>
        <p:sp>
          <p:nvSpPr>
            <p:cNvPr id="20" name="TextBox 19"/>
            <p:cNvSpPr txBox="1"/>
            <p:nvPr/>
          </p:nvSpPr>
          <p:spPr>
            <a:xfrm>
              <a:off x="857223" y="5075179"/>
              <a:ext cx="4651937" cy="1323439"/>
            </a:xfrm>
            <a:prstGeom prst="rect">
              <a:avLst/>
            </a:prstGeom>
            <a:noFill/>
          </p:spPr>
          <p:txBody>
            <a:bodyPr wrap="square" rtlCol="0">
              <a:spAutoFit/>
            </a:bodyPr>
            <a:lstStyle/>
            <a:p>
              <a:pPr marL="342900" indent="-342900">
                <a:buFont typeface="+mj-lt"/>
                <a:buAutoNum type="arabicPeriod"/>
              </a:pPr>
              <a:r>
                <a:rPr lang="el-GR" sz="1600" b="1" dirty="0" smtClean="0">
                  <a:solidFill>
                    <a:schemeClr val="accent2">
                      <a:lumMod val="50000"/>
                    </a:schemeClr>
                  </a:solidFill>
                  <a:cs typeface="Calibri"/>
                </a:rPr>
                <a:t>δ </a:t>
              </a:r>
              <a:r>
                <a:rPr lang="en-GB" sz="1600" dirty="0" smtClean="0">
                  <a:solidFill>
                    <a:schemeClr val="accent2">
                      <a:lumMod val="50000"/>
                    </a:schemeClr>
                  </a:solidFill>
                  <a:latin typeface="Agency FB" pitchFamily="34" charset="0"/>
                </a:rPr>
                <a:t>Cyclicality + </a:t>
              </a:r>
              <a:r>
                <a:rPr lang="el-GR" sz="1600" b="1" dirty="0" smtClean="0">
                  <a:solidFill>
                    <a:schemeClr val="accent2">
                      <a:lumMod val="50000"/>
                    </a:schemeClr>
                  </a:solidFill>
                  <a:cs typeface="Calibri"/>
                </a:rPr>
                <a:t>δ</a:t>
              </a:r>
              <a:r>
                <a:rPr lang="en-GB" sz="1600" b="1" dirty="0" smtClean="0">
                  <a:solidFill>
                    <a:schemeClr val="accent2">
                      <a:lumMod val="50000"/>
                    </a:schemeClr>
                  </a:solidFill>
                  <a:cs typeface="Calibri"/>
                </a:rPr>
                <a:t> TT</a:t>
              </a:r>
              <a:r>
                <a:rPr lang="el-GR" sz="1600" b="1" dirty="0" smtClean="0">
                  <a:solidFill>
                    <a:schemeClr val="accent2">
                      <a:lumMod val="50000"/>
                    </a:schemeClr>
                  </a:solidFill>
                  <a:cs typeface="Calibri"/>
                </a:rPr>
                <a:t> </a:t>
              </a:r>
              <a:r>
                <a:rPr lang="en-GB" sz="1600" dirty="0" smtClean="0">
                  <a:solidFill>
                    <a:schemeClr val="accent2">
                      <a:lumMod val="50000"/>
                    </a:schemeClr>
                  </a:solidFill>
                  <a:latin typeface="Agency FB" pitchFamily="34" charset="0"/>
                </a:rPr>
                <a:t>=  </a:t>
              </a:r>
              <a:r>
                <a:rPr lang="en-GB" sz="1600" dirty="0" smtClean="0">
                  <a:solidFill>
                    <a:schemeClr val="accent2">
                      <a:lumMod val="50000"/>
                    </a:schemeClr>
                  </a:solidFill>
                  <a:latin typeface="Agency FB" pitchFamily="34" charset="0"/>
                </a:rPr>
                <a:t>{Spot Trend} </a:t>
              </a:r>
              <a:r>
                <a:rPr lang="en-GB" sz="1600" dirty="0" smtClean="0">
                  <a:solidFill>
                    <a:schemeClr val="accent2">
                      <a:lumMod val="50000"/>
                    </a:schemeClr>
                  </a:solidFill>
                  <a:latin typeface="Agency FB" pitchFamily="34" charset="0"/>
                </a:rPr>
                <a:t>= </a:t>
              </a:r>
              <a:r>
                <a:rPr lang="en-GB" sz="1600" dirty="0" smtClean="0">
                  <a:solidFill>
                    <a:schemeClr val="accent2">
                      <a:lumMod val="50000"/>
                    </a:schemeClr>
                  </a:solidFill>
                  <a:latin typeface="Agency FB" pitchFamily="34" charset="0"/>
                </a:rPr>
                <a:t>{Diagonal} </a:t>
              </a:r>
              <a:r>
                <a:rPr lang="en-GB" sz="1600" dirty="0" smtClean="0">
                  <a:solidFill>
                    <a:schemeClr val="accent2">
                      <a:lumMod val="50000"/>
                    </a:schemeClr>
                  </a:solidFill>
                  <a:latin typeface="Agency FB" pitchFamily="34" charset="0"/>
                </a:rPr>
                <a:t>(Phaselock)</a:t>
              </a:r>
            </a:p>
            <a:p>
              <a:pPr marL="342900" indent="-342900">
                <a:buFont typeface="+mj-lt"/>
                <a:buAutoNum type="arabicPeriod"/>
              </a:pPr>
              <a:r>
                <a:rPr lang="en-GB" sz="1600" dirty="0" smtClean="0">
                  <a:solidFill>
                    <a:schemeClr val="accent2">
                      <a:lumMod val="50000"/>
                    </a:schemeClr>
                  </a:solidFill>
                  <a:latin typeface="Agency FB" pitchFamily="34" charset="0"/>
                </a:rPr>
                <a:t>Pullback </a:t>
              </a:r>
              <a:r>
                <a:rPr lang="en-GB" sz="1600" dirty="0" smtClean="0">
                  <a:solidFill>
                    <a:schemeClr val="accent2">
                      <a:lumMod val="50000"/>
                    </a:schemeClr>
                  </a:solidFill>
                  <a:latin typeface="Agency FB" pitchFamily="34" charset="0"/>
                </a:rPr>
                <a:t>= </a:t>
              </a:r>
              <a:r>
                <a:rPr lang="el-GR" sz="1600" b="1" dirty="0" smtClean="0">
                  <a:solidFill>
                    <a:schemeClr val="accent2">
                      <a:lumMod val="50000"/>
                    </a:schemeClr>
                  </a:solidFill>
                  <a:cs typeface="Calibri"/>
                </a:rPr>
                <a:t>δ </a:t>
              </a:r>
              <a:r>
                <a:rPr lang="en-GB" sz="1600" dirty="0" smtClean="0">
                  <a:solidFill>
                    <a:schemeClr val="accent2">
                      <a:lumMod val="50000"/>
                    </a:schemeClr>
                  </a:solidFill>
                  <a:latin typeface="Agency FB" pitchFamily="34" charset="0"/>
                </a:rPr>
                <a:t>Fluctuant On</a:t>
              </a:r>
            </a:p>
            <a:p>
              <a:pPr marL="342900" indent="-342900">
                <a:buFont typeface="+mj-lt"/>
                <a:buAutoNum type="arabicPeriod"/>
              </a:pPr>
              <a:r>
                <a:rPr lang="en-GB" sz="1600" dirty="0" smtClean="0">
                  <a:solidFill>
                    <a:schemeClr val="accent2">
                      <a:lumMod val="50000"/>
                    </a:schemeClr>
                  </a:solidFill>
                  <a:latin typeface="Agency FB" pitchFamily="34" charset="0"/>
                </a:rPr>
                <a:t>Strategy = Buy Lows/Sell Highs or Hold (AB)</a:t>
              </a:r>
            </a:p>
            <a:p>
              <a:pPr marL="342900" indent="-342900">
                <a:buFont typeface="+mj-lt"/>
                <a:buAutoNum type="arabicPeriod"/>
              </a:pPr>
              <a:r>
                <a:rPr lang="en-GB" sz="1600" dirty="0" smtClean="0">
                  <a:solidFill>
                    <a:schemeClr val="accent2">
                      <a:lumMod val="50000"/>
                    </a:schemeClr>
                  </a:solidFill>
                  <a:latin typeface="Agency FB" pitchFamily="34" charset="0"/>
                </a:rPr>
                <a:t>Stop &lt; A (</a:t>
              </a:r>
              <a:r>
                <a:rPr lang="en-GB" sz="1600" dirty="0" smtClean="0">
                  <a:solidFill>
                    <a:schemeClr val="accent2">
                      <a:lumMod val="50000"/>
                    </a:schemeClr>
                  </a:solidFill>
                  <a:latin typeface="Agency FB" pitchFamily="34" charset="0"/>
                </a:rPr>
                <a:t>Risk- Free </a:t>
              </a:r>
              <a:r>
                <a:rPr lang="en-GB" sz="1600" dirty="0" smtClean="0">
                  <a:solidFill>
                    <a:schemeClr val="accent2">
                      <a:lumMod val="50000"/>
                    </a:schemeClr>
                  </a:solidFill>
                  <a:latin typeface="Agency FB" pitchFamily="34" charset="0"/>
                </a:rPr>
                <a:t>Space </a:t>
              </a:r>
              <a:r>
                <a:rPr lang="en-GB" sz="1600" dirty="0" smtClean="0">
                  <a:solidFill>
                    <a:schemeClr val="accent2">
                      <a:lumMod val="50000"/>
                    </a:schemeClr>
                  </a:solidFill>
                  <a:latin typeface="Agency FB" pitchFamily="34" charset="0"/>
                </a:rPr>
                <a:t>=</a:t>
              </a:r>
              <a:r>
                <a:rPr lang="en-GB" sz="1600" dirty="0" smtClean="0">
                  <a:solidFill>
                    <a:schemeClr val="accent2">
                      <a:lumMod val="50000"/>
                    </a:schemeClr>
                  </a:solidFill>
                  <a:latin typeface="Agency FB" pitchFamily="34" charset="0"/>
                </a:rPr>
                <a:t> AB)</a:t>
              </a:r>
              <a:endParaRPr lang="en-GB" sz="1600" dirty="0" smtClean="0">
                <a:solidFill>
                  <a:schemeClr val="accent2">
                    <a:lumMod val="50000"/>
                  </a:schemeClr>
                </a:solidFill>
                <a:latin typeface="Agency FB" pitchFamily="34" charset="0"/>
              </a:endParaRPr>
            </a:p>
            <a:p>
              <a:pPr marL="342900" indent="-342900">
                <a:buFont typeface="+mj-lt"/>
                <a:buAutoNum type="arabicPeriod"/>
              </a:pPr>
              <a:r>
                <a:rPr lang="en-GB" sz="1600" dirty="0" smtClean="0">
                  <a:solidFill>
                    <a:schemeClr val="accent2">
                      <a:lumMod val="50000"/>
                    </a:schemeClr>
                  </a:solidFill>
                  <a:latin typeface="Agency FB" pitchFamily="34" charset="0"/>
                </a:rPr>
                <a:t>TP = B (FLE) </a:t>
              </a:r>
            </a:p>
          </p:txBody>
        </p:sp>
        <p:sp>
          <p:nvSpPr>
            <p:cNvPr id="21" name="TextBox 20"/>
            <p:cNvSpPr txBox="1"/>
            <p:nvPr/>
          </p:nvSpPr>
          <p:spPr>
            <a:xfrm>
              <a:off x="1571604" y="2000240"/>
              <a:ext cx="785818" cy="307777"/>
            </a:xfrm>
            <a:prstGeom prst="rect">
              <a:avLst/>
            </a:prstGeom>
            <a:noFill/>
          </p:spPr>
          <p:txBody>
            <a:bodyPr wrap="square" rtlCol="0">
              <a:spAutoFit/>
            </a:bodyPr>
            <a:lstStyle/>
            <a:p>
              <a:pPr algn="ctr"/>
              <a:r>
                <a:rPr lang="en-GB" sz="1400" b="1" dirty="0" smtClean="0">
                  <a:solidFill>
                    <a:schemeClr val="bg1"/>
                  </a:solidFill>
                  <a:latin typeface="Agency FB" pitchFamily="34" charset="0"/>
                </a:rPr>
                <a:t>Space AB</a:t>
              </a:r>
              <a:endParaRPr lang="en-GB" sz="1400" b="1" dirty="0">
                <a:solidFill>
                  <a:schemeClr val="bg1"/>
                </a:solidFill>
                <a:latin typeface="Agency FB" pitchFamily="34" charset="0"/>
              </a:endParaRPr>
            </a:p>
          </p:txBody>
        </p:sp>
        <p:cxnSp>
          <p:nvCxnSpPr>
            <p:cNvPr id="24" name="Straight Arrow Connector 23"/>
            <p:cNvCxnSpPr/>
            <p:nvPr/>
          </p:nvCxnSpPr>
          <p:spPr>
            <a:xfrm rot="16200000" flipH="1">
              <a:off x="1921947" y="2386302"/>
              <a:ext cx="478041" cy="321471"/>
            </a:xfrm>
            <a:prstGeom prst="straightConnector1">
              <a:avLst/>
            </a:prstGeom>
            <a:ln w="12700">
              <a:solidFill>
                <a:schemeClr val="bg1"/>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V="1">
              <a:off x="3286116" y="2643182"/>
              <a:ext cx="347666" cy="245863"/>
            </a:xfrm>
            <a:prstGeom prst="straightConnector1">
              <a:avLst/>
            </a:prstGeom>
            <a:ln w="12700">
              <a:solidFill>
                <a:schemeClr val="bg1"/>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1" name="Up Arrow 30"/>
            <p:cNvSpPr>
              <a:spLocks noChangeAspect="1"/>
            </p:cNvSpPr>
            <p:nvPr/>
          </p:nvSpPr>
          <p:spPr>
            <a:xfrm>
              <a:off x="571472" y="5579858"/>
              <a:ext cx="278034" cy="278034"/>
            </a:xfrm>
            <a:prstGeom prst="upArrow">
              <a:avLst/>
            </a:prstGeom>
            <a:gradFill>
              <a:gsLst>
                <a:gs pos="0">
                  <a:srgbClr val="DDEBCF"/>
                </a:gs>
                <a:gs pos="50000">
                  <a:srgbClr val="9CB86E"/>
                </a:gs>
                <a:gs pos="100000">
                  <a:srgbClr val="156B13"/>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p:cNvSpPr txBox="1"/>
            <p:nvPr/>
          </p:nvSpPr>
          <p:spPr>
            <a:xfrm>
              <a:off x="3508897" y="145957"/>
              <a:ext cx="4635003" cy="1323439"/>
            </a:xfrm>
            <a:prstGeom prst="rect">
              <a:avLst/>
            </a:prstGeom>
            <a:noFill/>
          </p:spPr>
          <p:txBody>
            <a:bodyPr wrap="square" rtlCol="0">
              <a:spAutoFit/>
            </a:bodyPr>
            <a:lstStyle/>
            <a:p>
              <a:pPr marL="342900" indent="-342900">
                <a:buFont typeface="+mj-lt"/>
                <a:buAutoNum type="arabicPeriod"/>
              </a:pPr>
              <a:r>
                <a:rPr lang="el-GR" sz="1600" b="1" dirty="0" smtClean="0">
                  <a:solidFill>
                    <a:schemeClr val="accent2">
                      <a:lumMod val="50000"/>
                    </a:schemeClr>
                  </a:solidFill>
                  <a:cs typeface="Calibri"/>
                </a:rPr>
                <a:t>δ </a:t>
              </a:r>
              <a:r>
                <a:rPr lang="en-GB" sz="1600" dirty="0" smtClean="0">
                  <a:solidFill>
                    <a:schemeClr val="accent2">
                      <a:lumMod val="50000"/>
                    </a:schemeClr>
                  </a:solidFill>
                  <a:latin typeface="Agency FB" pitchFamily="34" charset="0"/>
                </a:rPr>
                <a:t>Cyclicality + </a:t>
              </a:r>
              <a:r>
                <a:rPr lang="el-GR" sz="1600" b="1" dirty="0" smtClean="0">
                  <a:solidFill>
                    <a:schemeClr val="accent2">
                      <a:lumMod val="50000"/>
                    </a:schemeClr>
                  </a:solidFill>
                  <a:cs typeface="Calibri"/>
                </a:rPr>
                <a:t>δ</a:t>
              </a:r>
              <a:r>
                <a:rPr lang="en-GB" sz="1600" b="1" dirty="0" smtClean="0">
                  <a:solidFill>
                    <a:schemeClr val="accent2">
                      <a:lumMod val="50000"/>
                    </a:schemeClr>
                  </a:solidFill>
                  <a:cs typeface="Calibri"/>
                </a:rPr>
                <a:t> TT</a:t>
              </a:r>
              <a:r>
                <a:rPr lang="el-GR" sz="1600" b="1" dirty="0" smtClean="0">
                  <a:solidFill>
                    <a:schemeClr val="accent2">
                      <a:lumMod val="50000"/>
                    </a:schemeClr>
                  </a:solidFill>
                  <a:cs typeface="Calibri"/>
                </a:rPr>
                <a:t> </a:t>
              </a:r>
              <a:r>
                <a:rPr lang="en-GB" sz="1600" dirty="0" smtClean="0">
                  <a:solidFill>
                    <a:schemeClr val="accent2">
                      <a:lumMod val="50000"/>
                    </a:schemeClr>
                  </a:solidFill>
                  <a:latin typeface="Agency FB" pitchFamily="34" charset="0"/>
                </a:rPr>
                <a:t>=  {</a:t>
              </a:r>
              <a:r>
                <a:rPr lang="en-GB" sz="1600" dirty="0" smtClean="0">
                  <a:solidFill>
                    <a:schemeClr val="accent2">
                      <a:lumMod val="50000"/>
                    </a:schemeClr>
                  </a:solidFill>
                  <a:latin typeface="Agency FB" pitchFamily="34" charset="0"/>
                </a:rPr>
                <a:t>Spot Trend} = {Diagonal} </a:t>
              </a:r>
              <a:r>
                <a:rPr lang="en-GB" sz="1600" dirty="0" smtClean="0">
                  <a:solidFill>
                    <a:schemeClr val="accent2">
                      <a:lumMod val="50000"/>
                    </a:schemeClr>
                  </a:solidFill>
                  <a:latin typeface="Agency FB" pitchFamily="34" charset="0"/>
                </a:rPr>
                <a:t>(Phaselock)</a:t>
              </a:r>
            </a:p>
            <a:p>
              <a:pPr marL="342900" indent="-342900">
                <a:buFont typeface="+mj-lt"/>
                <a:buAutoNum type="arabicPeriod"/>
              </a:pPr>
              <a:r>
                <a:rPr lang="en-GB" sz="1600" dirty="0" smtClean="0">
                  <a:solidFill>
                    <a:schemeClr val="accent2">
                      <a:lumMod val="50000"/>
                    </a:schemeClr>
                  </a:solidFill>
                  <a:latin typeface="Agency FB" pitchFamily="34" charset="0"/>
                </a:rPr>
                <a:t>Pullback = </a:t>
              </a:r>
              <a:r>
                <a:rPr lang="el-GR" sz="1600" b="1" dirty="0" smtClean="0">
                  <a:solidFill>
                    <a:schemeClr val="accent2">
                      <a:lumMod val="50000"/>
                    </a:schemeClr>
                  </a:solidFill>
                  <a:cs typeface="Calibri"/>
                </a:rPr>
                <a:t>δ </a:t>
              </a:r>
              <a:r>
                <a:rPr lang="en-GB" sz="1600" dirty="0" smtClean="0">
                  <a:solidFill>
                    <a:schemeClr val="accent2">
                      <a:lumMod val="50000"/>
                    </a:schemeClr>
                  </a:solidFill>
                  <a:latin typeface="Agency FB" pitchFamily="34" charset="0"/>
                </a:rPr>
                <a:t>Fluctuant On</a:t>
              </a:r>
            </a:p>
            <a:p>
              <a:pPr marL="342900" indent="-342900">
                <a:buFont typeface="+mj-lt"/>
                <a:buAutoNum type="arabicPeriod"/>
              </a:pPr>
              <a:r>
                <a:rPr lang="en-GB" sz="1600" dirty="0" smtClean="0">
                  <a:solidFill>
                    <a:schemeClr val="accent2">
                      <a:lumMod val="50000"/>
                    </a:schemeClr>
                  </a:solidFill>
                  <a:latin typeface="Agency FB" pitchFamily="34" charset="0"/>
                </a:rPr>
                <a:t>Strategy = Sell Highs/Buy Lows or Hold (BC)</a:t>
              </a:r>
            </a:p>
            <a:p>
              <a:pPr marL="342900" indent="-342900">
                <a:buFont typeface="+mj-lt"/>
                <a:buAutoNum type="arabicPeriod"/>
              </a:pPr>
              <a:r>
                <a:rPr lang="en-GB" sz="1600" dirty="0" smtClean="0">
                  <a:solidFill>
                    <a:schemeClr val="accent2">
                      <a:lumMod val="50000"/>
                    </a:schemeClr>
                  </a:solidFill>
                  <a:latin typeface="Agency FB" pitchFamily="34" charset="0"/>
                </a:rPr>
                <a:t>Stop &gt; B (Risk-Free Space </a:t>
              </a:r>
              <a:r>
                <a:rPr lang="en-GB" sz="1600" dirty="0" smtClean="0">
                  <a:solidFill>
                    <a:schemeClr val="accent2">
                      <a:lumMod val="50000"/>
                    </a:schemeClr>
                  </a:solidFill>
                  <a:latin typeface="Agency FB" pitchFamily="34" charset="0"/>
                </a:rPr>
                <a:t>= BC)</a:t>
              </a:r>
              <a:endParaRPr lang="en-GB" sz="1600" dirty="0" smtClean="0">
                <a:solidFill>
                  <a:schemeClr val="accent2">
                    <a:lumMod val="50000"/>
                  </a:schemeClr>
                </a:solidFill>
                <a:latin typeface="Agency FB" pitchFamily="34" charset="0"/>
              </a:endParaRPr>
            </a:p>
            <a:p>
              <a:pPr marL="342900" indent="-342900">
                <a:buFont typeface="+mj-lt"/>
                <a:buAutoNum type="arabicPeriod"/>
              </a:pPr>
              <a:r>
                <a:rPr lang="en-GB" sz="1600" dirty="0" smtClean="0">
                  <a:solidFill>
                    <a:schemeClr val="accent2">
                      <a:lumMod val="50000"/>
                    </a:schemeClr>
                  </a:solidFill>
                  <a:latin typeface="Agency FB" pitchFamily="34" charset="0"/>
                </a:rPr>
                <a:t>TP = C (FLE) </a:t>
              </a:r>
            </a:p>
          </p:txBody>
        </p:sp>
        <p:sp>
          <p:nvSpPr>
            <p:cNvPr id="34" name="Up Arrow 33"/>
            <p:cNvSpPr>
              <a:spLocks noChangeAspect="1"/>
            </p:cNvSpPr>
            <p:nvPr/>
          </p:nvSpPr>
          <p:spPr>
            <a:xfrm flipV="1">
              <a:off x="3223145" y="642918"/>
              <a:ext cx="278034" cy="278034"/>
            </a:xfrm>
            <a:prstGeom prst="upArrow">
              <a:avLst/>
            </a:prstGeom>
            <a:gradFill>
              <a:gsLst>
                <a:gs pos="0">
                  <a:srgbClr val="FFF200"/>
                </a:gs>
                <a:gs pos="45000">
                  <a:srgbClr val="FF7A00"/>
                </a:gs>
                <a:gs pos="70000">
                  <a:srgbClr val="FF0300"/>
                </a:gs>
                <a:gs pos="100000">
                  <a:srgbClr val="4D0808"/>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ight Brace 34"/>
            <p:cNvSpPr/>
            <p:nvPr/>
          </p:nvSpPr>
          <p:spPr>
            <a:xfrm>
              <a:off x="5294847" y="5126578"/>
              <a:ext cx="285752" cy="1214446"/>
            </a:xfrm>
            <a:prstGeom prst="rightBrace">
              <a:avLst/>
            </a:prstGeom>
            <a:ln>
              <a:solidFill>
                <a:schemeClr val="accent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6" name="Rectangle 35"/>
            <p:cNvSpPr/>
            <p:nvPr/>
          </p:nvSpPr>
          <p:spPr>
            <a:xfrm>
              <a:off x="5562365" y="5572140"/>
              <a:ext cx="375424" cy="369332"/>
            </a:xfrm>
            <a:prstGeom prst="rect">
              <a:avLst/>
            </a:prstGeom>
          </p:spPr>
          <p:txBody>
            <a:bodyPr wrap="none">
              <a:spAutoFit/>
            </a:bodyPr>
            <a:lstStyle/>
            <a:p>
              <a:r>
                <a:rPr lang="en-GB" dirty="0" smtClean="0">
                  <a:solidFill>
                    <a:schemeClr val="accent2">
                      <a:lumMod val="50000"/>
                    </a:schemeClr>
                  </a:solidFill>
                  <a:latin typeface="Agency FB" pitchFamily="34" charset="0"/>
                </a:rPr>
                <a:t>AB</a:t>
              </a:r>
              <a:endParaRPr lang="en-GB" dirty="0"/>
            </a:p>
          </p:txBody>
        </p:sp>
        <p:sp>
          <p:nvSpPr>
            <p:cNvPr id="38" name="Left-Right Arrow 37"/>
            <p:cNvSpPr>
              <a:spLocks noChangeAspect="1"/>
            </p:cNvSpPr>
            <p:nvPr/>
          </p:nvSpPr>
          <p:spPr>
            <a:xfrm>
              <a:off x="6009227" y="5572140"/>
              <a:ext cx="453600" cy="302400"/>
            </a:xfrm>
            <a:prstGeom prst="leftRightArrow">
              <a:avLst/>
            </a:prstGeom>
            <a:gradFill>
              <a:gsLst>
                <a:gs pos="0">
                  <a:srgbClr val="FFF200"/>
                </a:gs>
                <a:gs pos="45000">
                  <a:srgbClr val="FF7A00"/>
                </a:gs>
                <a:gs pos="70000">
                  <a:srgbClr val="FF0300"/>
                </a:gs>
                <a:gs pos="100000">
                  <a:srgbClr val="4D0808"/>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ight Brace 38"/>
            <p:cNvSpPr/>
            <p:nvPr/>
          </p:nvSpPr>
          <p:spPr>
            <a:xfrm flipH="1">
              <a:off x="6509293" y="5118111"/>
              <a:ext cx="285752" cy="1214446"/>
            </a:xfrm>
            <a:prstGeom prst="rightBrace">
              <a:avLst/>
            </a:prstGeom>
            <a:ln>
              <a:solidFill>
                <a:schemeClr val="accent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0" name="Rectangle 39"/>
            <p:cNvSpPr/>
            <p:nvPr/>
          </p:nvSpPr>
          <p:spPr>
            <a:xfrm>
              <a:off x="6655676" y="5551504"/>
              <a:ext cx="2068195" cy="369332"/>
            </a:xfrm>
            <a:prstGeom prst="rect">
              <a:avLst/>
            </a:prstGeom>
          </p:spPr>
          <p:txBody>
            <a:bodyPr wrap="none">
              <a:spAutoFit/>
            </a:bodyPr>
            <a:lstStyle/>
            <a:p>
              <a:pPr marL="342900" indent="-342900"/>
              <a:r>
                <a:rPr lang="en-GB" dirty="0" smtClean="0">
                  <a:solidFill>
                    <a:schemeClr val="accent2">
                      <a:lumMod val="50000"/>
                    </a:schemeClr>
                  </a:solidFill>
                  <a:latin typeface="Agency FB" pitchFamily="34" charset="0"/>
                </a:rPr>
                <a:t>Active Down (Trade/Hold)</a:t>
              </a:r>
            </a:p>
          </p:txBody>
        </p:sp>
        <p:sp>
          <p:nvSpPr>
            <p:cNvPr id="25" name="TextBox 24"/>
            <p:cNvSpPr txBox="1"/>
            <p:nvPr/>
          </p:nvSpPr>
          <p:spPr>
            <a:xfrm>
              <a:off x="4429124" y="2500306"/>
              <a:ext cx="714380" cy="246221"/>
            </a:xfrm>
            <a:prstGeom prst="rect">
              <a:avLst/>
            </a:prstGeom>
            <a:noFill/>
          </p:spPr>
          <p:txBody>
            <a:bodyPr wrap="square" rtlCol="0">
              <a:spAutoFit/>
            </a:bodyPr>
            <a:lstStyle/>
            <a:p>
              <a:r>
                <a:rPr lang="en-GB" sz="1000" b="1" dirty="0" smtClean="0">
                  <a:solidFill>
                    <a:schemeClr val="bg1"/>
                  </a:solidFill>
                  <a:latin typeface="Agency FB" pitchFamily="34" charset="0"/>
                </a:rPr>
                <a:t>New Week</a:t>
              </a:r>
              <a:endParaRPr lang="en-GB" sz="1000" b="1" dirty="0">
                <a:solidFill>
                  <a:schemeClr val="bg1"/>
                </a:solidFill>
                <a:latin typeface="Agency FB" pitchFamily="34" charset="0"/>
              </a:endParaRPr>
            </a:p>
          </p:txBody>
        </p:sp>
        <p:sp>
          <p:nvSpPr>
            <p:cNvPr id="26" name="TextBox 25"/>
            <p:cNvSpPr txBox="1"/>
            <p:nvPr/>
          </p:nvSpPr>
          <p:spPr>
            <a:xfrm>
              <a:off x="571472" y="428604"/>
              <a:ext cx="2714644" cy="830997"/>
            </a:xfrm>
            <a:prstGeom prst="rect">
              <a:avLst/>
            </a:prstGeom>
            <a:noFill/>
          </p:spPr>
          <p:txBody>
            <a:bodyPr wrap="square" rtlCol="0">
              <a:spAutoFit/>
            </a:bodyPr>
            <a:lstStyle/>
            <a:p>
              <a:r>
                <a:rPr lang="en-GB" sz="2400" b="1" dirty="0" smtClean="0">
                  <a:latin typeface="Agency FB" pitchFamily="34" charset="0"/>
                </a:rPr>
                <a:t>The Space Plan () For </a:t>
              </a:r>
              <a:r>
                <a:rPr lang="en-GB" sz="2400" b="1" dirty="0" smtClean="0">
                  <a:latin typeface="Agency FB" pitchFamily="34" charset="0"/>
                </a:rPr>
                <a:t>a new </a:t>
              </a:r>
              <a:r>
                <a:rPr lang="en-GB" sz="2400" b="1" dirty="0" smtClean="0">
                  <a:latin typeface="Agency FB" pitchFamily="34" charset="0"/>
                </a:rPr>
                <a:t>week.</a:t>
              </a:r>
              <a:endParaRPr lang="en-GB" sz="2400" b="1" dirty="0">
                <a:latin typeface="Agency FB" pitchFamily="34" charset="0"/>
              </a:endParaRPr>
            </a:p>
          </p:txBody>
        </p:sp>
        <p:sp>
          <p:nvSpPr>
            <p:cNvPr id="29" name="Right Brace 28"/>
            <p:cNvSpPr/>
            <p:nvPr/>
          </p:nvSpPr>
          <p:spPr>
            <a:xfrm>
              <a:off x="8580995" y="5143512"/>
              <a:ext cx="285752" cy="1214446"/>
            </a:xfrm>
            <a:prstGeom prst="rightBrace">
              <a:avLst/>
            </a:prstGeom>
            <a:ln>
              <a:solidFill>
                <a:schemeClr val="accent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33" name="Right Brace 32"/>
          <p:cNvSpPr/>
          <p:nvPr/>
        </p:nvSpPr>
        <p:spPr>
          <a:xfrm>
            <a:off x="8072462" y="357166"/>
            <a:ext cx="285752" cy="1214446"/>
          </a:xfrm>
          <a:prstGeom prst="rightBrace">
            <a:avLst/>
          </a:prstGeom>
          <a:ln>
            <a:solidFill>
              <a:schemeClr val="accent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7" name="Rectangle 36"/>
          <p:cNvSpPr/>
          <p:nvPr/>
        </p:nvSpPr>
        <p:spPr>
          <a:xfrm>
            <a:off x="8358214" y="785794"/>
            <a:ext cx="380232" cy="369332"/>
          </a:xfrm>
          <a:prstGeom prst="rect">
            <a:avLst/>
          </a:prstGeom>
        </p:spPr>
        <p:txBody>
          <a:bodyPr wrap="none">
            <a:spAutoFit/>
          </a:bodyPr>
          <a:lstStyle/>
          <a:p>
            <a:r>
              <a:rPr lang="en-GB" dirty="0" smtClean="0">
                <a:solidFill>
                  <a:schemeClr val="accent2">
                    <a:lumMod val="50000"/>
                  </a:schemeClr>
                </a:solidFill>
                <a:latin typeface="Agency FB" pitchFamily="34" charset="0"/>
              </a:rPr>
              <a:t>BC</a:t>
            </a: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5"/>
          <p:cNvGrpSpPr/>
          <p:nvPr/>
        </p:nvGrpSpPr>
        <p:grpSpPr>
          <a:xfrm>
            <a:off x="1428728" y="571480"/>
            <a:ext cx="7143800" cy="2746835"/>
            <a:chOff x="1285852" y="214290"/>
            <a:chExt cx="6337915" cy="2746835"/>
          </a:xfrm>
        </p:grpSpPr>
        <p:sp>
          <p:nvSpPr>
            <p:cNvPr id="2" name="TextBox 1"/>
            <p:cNvSpPr txBox="1"/>
            <p:nvPr/>
          </p:nvSpPr>
          <p:spPr>
            <a:xfrm>
              <a:off x="1285852" y="714356"/>
              <a:ext cx="6337915" cy="2246769"/>
            </a:xfrm>
            <a:prstGeom prst="rect">
              <a:avLst/>
            </a:prstGeom>
            <a:noFill/>
          </p:spPr>
          <p:txBody>
            <a:bodyPr wrap="square" rtlCol="0">
              <a:spAutoFit/>
            </a:bodyPr>
            <a:lstStyle/>
            <a:p>
              <a:pPr marL="342900" indent="-342900">
                <a:buFont typeface="+mj-lt"/>
                <a:buAutoNum type="arabicPeriod"/>
              </a:pPr>
              <a:r>
                <a:rPr lang="en-GB" sz="2000" b="1" dirty="0" smtClean="0">
                  <a:solidFill>
                    <a:srgbClr val="7030A0"/>
                  </a:solidFill>
                  <a:latin typeface="Agency FB" pitchFamily="34" charset="0"/>
                  <a:cs typeface="Calibri"/>
                </a:rPr>
                <a:t>Page 12 </a:t>
              </a:r>
              <a:r>
                <a:rPr lang="en-GB" sz="2000" dirty="0" smtClean="0">
                  <a:solidFill>
                    <a:srgbClr val="7030A0"/>
                  </a:solidFill>
                  <a:latin typeface="Agency FB" pitchFamily="34" charset="0"/>
                  <a:cs typeface="Calibri"/>
                </a:rPr>
                <a:t>says </a:t>
              </a:r>
              <a:r>
                <a:rPr lang="en-GB" sz="2000" b="1" dirty="0" smtClean="0">
                  <a:solidFill>
                    <a:srgbClr val="7030A0"/>
                  </a:solidFill>
                  <a:latin typeface="Agency FB" pitchFamily="34" charset="0"/>
                  <a:cs typeface="Calibri"/>
                </a:rPr>
                <a:t>on</a:t>
              </a:r>
              <a:r>
                <a:rPr lang="en-GB" sz="2000" dirty="0" smtClean="0">
                  <a:solidFill>
                    <a:srgbClr val="7030A0"/>
                  </a:solidFill>
                  <a:latin typeface="Agency FB" pitchFamily="34" charset="0"/>
                  <a:cs typeface="Calibri"/>
                </a:rPr>
                <a:t> command </a:t>
              </a:r>
              <a:r>
                <a:rPr lang="en-GB" sz="2000" b="1" dirty="0" smtClean="0">
                  <a:solidFill>
                    <a:srgbClr val="7030A0"/>
                  </a:solidFill>
                  <a:latin typeface="Agency FB" pitchFamily="34" charset="0"/>
                  <a:cs typeface="Calibri"/>
                </a:rPr>
                <a:t>Spot Trend Command {</a:t>
              </a:r>
              <a:r>
                <a:rPr lang="el-GR" sz="2000" b="1" dirty="0" smtClean="0">
                  <a:solidFill>
                    <a:schemeClr val="accent2">
                      <a:lumMod val="50000"/>
                    </a:schemeClr>
                  </a:solidFill>
                  <a:cs typeface="Calibri"/>
                </a:rPr>
                <a:t>δ </a:t>
              </a:r>
              <a:r>
                <a:rPr lang="en-GB" sz="2000" dirty="0" smtClean="0">
                  <a:solidFill>
                    <a:schemeClr val="accent2">
                      <a:lumMod val="50000"/>
                    </a:schemeClr>
                  </a:solidFill>
                  <a:latin typeface="Agency FB" pitchFamily="34" charset="0"/>
                </a:rPr>
                <a:t>Cyclicality + </a:t>
              </a:r>
              <a:r>
                <a:rPr lang="el-GR" sz="2000" b="1" dirty="0" smtClean="0">
                  <a:solidFill>
                    <a:schemeClr val="accent2">
                      <a:lumMod val="50000"/>
                    </a:schemeClr>
                  </a:solidFill>
                  <a:cs typeface="Calibri"/>
                </a:rPr>
                <a:t>δ</a:t>
              </a:r>
              <a:r>
                <a:rPr lang="en-GB" sz="2000" b="1" dirty="0" smtClean="0">
                  <a:solidFill>
                    <a:schemeClr val="accent2">
                      <a:lumMod val="50000"/>
                    </a:schemeClr>
                  </a:solidFill>
                  <a:cs typeface="Calibri"/>
                </a:rPr>
                <a:t> TT</a:t>
              </a:r>
              <a:r>
                <a:rPr lang="el-GR" sz="2000" b="1" dirty="0" smtClean="0">
                  <a:solidFill>
                    <a:schemeClr val="accent2">
                      <a:lumMod val="50000"/>
                    </a:schemeClr>
                  </a:solidFill>
                  <a:cs typeface="Calibri"/>
                </a:rPr>
                <a:t> </a:t>
              </a:r>
              <a:r>
                <a:rPr lang="en-GB" sz="2000" dirty="0" smtClean="0">
                  <a:solidFill>
                    <a:schemeClr val="accent2">
                      <a:lumMod val="50000"/>
                    </a:schemeClr>
                  </a:solidFill>
                  <a:latin typeface="Agency FB" pitchFamily="34" charset="0"/>
                </a:rPr>
                <a:t>=  </a:t>
              </a:r>
              <a:r>
                <a:rPr lang="en-GB" sz="2000" dirty="0" smtClean="0">
                  <a:solidFill>
                    <a:schemeClr val="accent2">
                      <a:lumMod val="50000"/>
                    </a:schemeClr>
                  </a:solidFill>
                  <a:latin typeface="Agency FB" pitchFamily="34" charset="0"/>
                </a:rPr>
                <a:t>{Spot Trend} </a:t>
              </a:r>
              <a:r>
                <a:rPr lang="en-GB" sz="2000" dirty="0" smtClean="0">
                  <a:solidFill>
                    <a:schemeClr val="accent2">
                      <a:lumMod val="50000"/>
                    </a:schemeClr>
                  </a:solidFill>
                  <a:latin typeface="Agency FB" pitchFamily="34" charset="0"/>
                </a:rPr>
                <a:t>= </a:t>
              </a:r>
              <a:r>
                <a:rPr lang="en-GB" sz="2000" dirty="0" smtClean="0">
                  <a:solidFill>
                    <a:schemeClr val="accent2">
                      <a:lumMod val="50000"/>
                    </a:schemeClr>
                  </a:solidFill>
                  <a:latin typeface="Agency FB" pitchFamily="34" charset="0"/>
                </a:rPr>
                <a:t>{Diagonal} </a:t>
              </a:r>
              <a:r>
                <a:rPr lang="en-GB" sz="2000" dirty="0" smtClean="0">
                  <a:solidFill>
                    <a:schemeClr val="accent2">
                      <a:lumMod val="50000"/>
                    </a:schemeClr>
                  </a:solidFill>
                  <a:latin typeface="Agency FB" pitchFamily="34" charset="0"/>
                </a:rPr>
                <a:t>(Phaselock</a:t>
              </a:r>
              <a:r>
                <a:rPr lang="en-GB" sz="2000" dirty="0" smtClean="0">
                  <a:solidFill>
                    <a:schemeClr val="accent2">
                      <a:lumMod val="50000"/>
                    </a:schemeClr>
                  </a:solidFill>
                  <a:latin typeface="Agency FB" pitchFamily="34" charset="0"/>
                </a:rPr>
                <a:t>)}</a:t>
              </a:r>
              <a:endParaRPr lang="en-GB" sz="2000" dirty="0" smtClean="0">
                <a:solidFill>
                  <a:schemeClr val="accent2">
                    <a:lumMod val="50000"/>
                  </a:schemeClr>
                </a:solidFill>
                <a:latin typeface="Agency FB" pitchFamily="34" charset="0"/>
              </a:endParaRPr>
            </a:p>
            <a:p>
              <a:pPr marL="342900" indent="-342900">
                <a:buFont typeface="+mj-lt"/>
                <a:buAutoNum type="arabicPeriod"/>
              </a:pPr>
              <a:r>
                <a:rPr lang="en-GB" sz="2000" dirty="0" smtClean="0">
                  <a:solidFill>
                    <a:srgbClr val="7030A0"/>
                  </a:solidFill>
                  <a:latin typeface="Agency FB" pitchFamily="34" charset="0"/>
                  <a:cs typeface="Calibri"/>
                </a:rPr>
                <a:t>When S</a:t>
              </a:r>
              <a:r>
                <a:rPr lang="en-GB" sz="2000" dirty="0" smtClean="0">
                  <a:solidFill>
                    <a:srgbClr val="7030A0"/>
                  </a:solidFill>
                  <a:latin typeface="Agency FB" pitchFamily="34" charset="0"/>
                  <a:cs typeface="Calibri"/>
                </a:rPr>
                <a:t>pace </a:t>
              </a:r>
              <a:r>
                <a:rPr lang="en-GB" sz="2000" dirty="0" smtClean="0">
                  <a:solidFill>
                    <a:srgbClr val="7030A0"/>
                  </a:solidFill>
                  <a:latin typeface="Agency FB" pitchFamily="34" charset="0"/>
                  <a:cs typeface="Calibri"/>
                </a:rPr>
                <a:t>AB is </a:t>
              </a:r>
              <a:r>
                <a:rPr lang="en-GB" sz="2000" b="1" dirty="0" smtClean="0">
                  <a:solidFill>
                    <a:srgbClr val="7030A0"/>
                  </a:solidFill>
                  <a:latin typeface="Agency FB" pitchFamily="34" charset="0"/>
                  <a:cs typeface="Calibri"/>
                </a:rPr>
                <a:t>phaselocked</a:t>
              </a:r>
              <a:r>
                <a:rPr lang="en-GB" sz="2000" dirty="0" smtClean="0">
                  <a:solidFill>
                    <a:srgbClr val="7030A0"/>
                  </a:solidFill>
                  <a:latin typeface="Agency FB" pitchFamily="34" charset="0"/>
                  <a:cs typeface="Calibri"/>
                </a:rPr>
                <a:t> </a:t>
              </a:r>
              <a:r>
                <a:rPr lang="en-GB" sz="2000" dirty="0" smtClean="0">
                  <a:solidFill>
                    <a:srgbClr val="7030A0"/>
                  </a:solidFill>
                  <a:latin typeface="Agency FB" pitchFamily="34" charset="0"/>
                  <a:cs typeface="Calibri"/>
                </a:rPr>
                <a:t>then, </a:t>
              </a:r>
              <a:r>
                <a:rPr lang="en-GB" sz="2000" dirty="0" smtClean="0">
                  <a:solidFill>
                    <a:srgbClr val="7030A0"/>
                  </a:solidFill>
                  <a:latin typeface="Agency FB" pitchFamily="34" charset="0"/>
                  <a:cs typeface="Calibri"/>
                </a:rPr>
                <a:t>A ---&gt; B </a:t>
              </a:r>
              <a:r>
                <a:rPr lang="en-GB" sz="2000" dirty="0" smtClean="0">
                  <a:solidFill>
                    <a:srgbClr val="7030A0"/>
                  </a:solidFill>
                  <a:latin typeface="Agency FB" pitchFamily="34" charset="0"/>
                  <a:cs typeface="Calibri"/>
                </a:rPr>
                <a:t>Correct 100/100 Times </a:t>
              </a:r>
              <a:endParaRPr lang="en-GB" sz="2000" dirty="0" smtClean="0">
                <a:solidFill>
                  <a:srgbClr val="7030A0"/>
                </a:solidFill>
                <a:latin typeface="Agency FB" pitchFamily="34" charset="0"/>
              </a:endParaRPr>
            </a:p>
            <a:p>
              <a:pPr marL="342900" indent="-342900">
                <a:buFont typeface="+mj-lt"/>
                <a:buAutoNum type="arabicPeriod"/>
              </a:pPr>
              <a:r>
                <a:rPr lang="en-GB" sz="2000" dirty="0" smtClean="0">
                  <a:solidFill>
                    <a:srgbClr val="7030A0"/>
                  </a:solidFill>
                  <a:latin typeface="Agency FB" pitchFamily="34" charset="0"/>
                </a:rPr>
                <a:t>That the User has 2 control signals in space AB (Commands 1 and 2)</a:t>
              </a:r>
            </a:p>
            <a:p>
              <a:pPr marL="342900" indent="-342900">
                <a:buFont typeface="+mj-lt"/>
                <a:buAutoNum type="arabicPeriod"/>
              </a:pPr>
              <a:r>
                <a:rPr lang="en-GB" sz="2000" dirty="0" smtClean="0">
                  <a:solidFill>
                    <a:srgbClr val="7030A0"/>
                  </a:solidFill>
                  <a:latin typeface="Agency FB" pitchFamily="34" charset="0"/>
                </a:rPr>
                <a:t>That the User may deploy </a:t>
              </a:r>
              <a:r>
                <a:rPr lang="en-GB" sz="2000" dirty="0" smtClean="0">
                  <a:solidFill>
                    <a:srgbClr val="7030A0"/>
                  </a:solidFill>
                  <a:latin typeface="Agency FB" pitchFamily="34" charset="0"/>
                </a:rPr>
                <a:t>any of the elements </a:t>
              </a:r>
              <a:r>
                <a:rPr lang="en-GB" sz="2000" dirty="0" smtClean="0">
                  <a:solidFill>
                    <a:srgbClr val="7030A0"/>
                  </a:solidFill>
                  <a:latin typeface="Agency FB" pitchFamily="34" charset="0"/>
                </a:rPr>
                <a:t>in 3 as </a:t>
              </a:r>
              <a:r>
                <a:rPr lang="en-GB" sz="2000" b="1" dirty="0" smtClean="0">
                  <a:solidFill>
                    <a:srgbClr val="7030A0"/>
                  </a:solidFill>
                  <a:latin typeface="Agency FB" pitchFamily="34" charset="0"/>
                </a:rPr>
                <a:t>strategy</a:t>
              </a:r>
              <a:r>
                <a:rPr lang="en-GB" sz="2000" dirty="0" smtClean="0">
                  <a:solidFill>
                    <a:srgbClr val="7030A0"/>
                  </a:solidFill>
                  <a:latin typeface="Agency FB" pitchFamily="34" charset="0"/>
                </a:rPr>
                <a:t> over this space.</a:t>
              </a:r>
            </a:p>
            <a:p>
              <a:pPr marL="342900" indent="-342900">
                <a:buFont typeface="+mj-lt"/>
                <a:buAutoNum type="arabicPeriod"/>
              </a:pPr>
              <a:r>
                <a:rPr lang="en-GB" sz="2000" dirty="0" smtClean="0">
                  <a:solidFill>
                    <a:srgbClr val="7030A0"/>
                  </a:solidFill>
                  <a:latin typeface="Agency FB" pitchFamily="34" charset="0"/>
                </a:rPr>
                <a:t>That the User sets </a:t>
              </a:r>
              <a:r>
                <a:rPr lang="en-GB" sz="2000" b="1" dirty="0" smtClean="0">
                  <a:solidFill>
                    <a:srgbClr val="7030A0"/>
                  </a:solidFill>
                  <a:latin typeface="Agency FB" pitchFamily="34" charset="0"/>
                </a:rPr>
                <a:t>Stop</a:t>
              </a:r>
              <a:r>
                <a:rPr lang="en-GB" sz="2000" dirty="0" smtClean="0">
                  <a:solidFill>
                    <a:srgbClr val="7030A0"/>
                  </a:solidFill>
                  <a:latin typeface="Agency FB" pitchFamily="34" charset="0"/>
                </a:rPr>
                <a:t> &lt;  A (Risk-Free </a:t>
              </a:r>
              <a:r>
                <a:rPr lang="en-GB" sz="2000" dirty="0" smtClean="0">
                  <a:solidFill>
                    <a:srgbClr val="7030A0"/>
                  </a:solidFill>
                  <a:latin typeface="Agency FB" pitchFamily="34" charset="0"/>
                </a:rPr>
                <a:t>Space = AB)</a:t>
              </a:r>
              <a:endParaRPr lang="en-GB" sz="2000" dirty="0" smtClean="0">
                <a:solidFill>
                  <a:srgbClr val="7030A0"/>
                </a:solidFill>
                <a:latin typeface="Agency FB" pitchFamily="34" charset="0"/>
              </a:endParaRPr>
            </a:p>
            <a:p>
              <a:pPr marL="342900" indent="-342900">
                <a:buFont typeface="+mj-lt"/>
                <a:buAutoNum type="arabicPeriod"/>
              </a:pPr>
              <a:r>
                <a:rPr lang="en-GB" sz="2000" dirty="0" smtClean="0">
                  <a:solidFill>
                    <a:srgbClr val="7030A0"/>
                  </a:solidFill>
                  <a:latin typeface="Agency FB" pitchFamily="34" charset="0"/>
                </a:rPr>
                <a:t>That the User TP’s all trades cyclic trend side  = B (FLE) </a:t>
              </a:r>
            </a:p>
          </p:txBody>
        </p:sp>
        <p:sp>
          <p:nvSpPr>
            <p:cNvPr id="3" name="TextBox 2"/>
            <p:cNvSpPr txBox="1"/>
            <p:nvPr/>
          </p:nvSpPr>
          <p:spPr>
            <a:xfrm>
              <a:off x="1357290" y="214290"/>
              <a:ext cx="5429288" cy="461665"/>
            </a:xfrm>
            <a:prstGeom prst="rect">
              <a:avLst/>
            </a:prstGeom>
            <a:noFill/>
          </p:spPr>
          <p:txBody>
            <a:bodyPr wrap="square" rtlCol="0">
              <a:spAutoFit/>
            </a:bodyPr>
            <a:lstStyle/>
            <a:p>
              <a:r>
                <a:rPr lang="en-GB" sz="2400" b="1" dirty="0" smtClean="0">
                  <a:latin typeface="Agency FB" pitchFamily="34" charset="0"/>
                </a:rPr>
                <a:t>Referencing the Orbit Logic – Page 12</a:t>
              </a:r>
              <a:endParaRPr lang="en-GB" sz="2400" b="1" dirty="0">
                <a:latin typeface="Agency FB" pitchFamily="34" charset="0"/>
              </a:endParaRPr>
            </a:p>
          </p:txBody>
        </p:sp>
      </p:grpSp>
      <p:sp>
        <p:nvSpPr>
          <p:cNvPr id="7" name="TextBox 6"/>
          <p:cNvSpPr txBox="1"/>
          <p:nvPr/>
        </p:nvSpPr>
        <p:spPr>
          <a:xfrm>
            <a:off x="1428728" y="3825437"/>
            <a:ext cx="6286544" cy="2554545"/>
          </a:xfrm>
          <a:prstGeom prst="rect">
            <a:avLst/>
          </a:prstGeom>
          <a:noFill/>
        </p:spPr>
        <p:txBody>
          <a:bodyPr wrap="square" rtlCol="0">
            <a:spAutoFit/>
          </a:bodyPr>
          <a:lstStyle/>
          <a:p>
            <a:pPr marL="342900" indent="-342900">
              <a:buFont typeface="+mj-lt"/>
              <a:buAutoNum type="arabicPeriod"/>
            </a:pPr>
            <a:r>
              <a:rPr lang="en-GB" sz="2000" b="1" dirty="0" smtClean="0">
                <a:solidFill>
                  <a:srgbClr val="7030A0"/>
                </a:solidFill>
                <a:latin typeface="Agency FB" pitchFamily="34" charset="0"/>
                <a:cs typeface="Calibri"/>
              </a:rPr>
              <a:t>Page 12 </a:t>
            </a:r>
            <a:r>
              <a:rPr lang="en-GB" sz="2000" dirty="0" smtClean="0">
                <a:solidFill>
                  <a:srgbClr val="7030A0"/>
                </a:solidFill>
                <a:latin typeface="Agency FB" pitchFamily="34" charset="0"/>
                <a:cs typeface="Calibri"/>
              </a:rPr>
              <a:t>says </a:t>
            </a:r>
            <a:r>
              <a:rPr lang="en-GB" sz="2000" b="1" dirty="0" smtClean="0">
                <a:solidFill>
                  <a:srgbClr val="7030A0"/>
                </a:solidFill>
                <a:latin typeface="Agency FB" pitchFamily="34" charset="0"/>
                <a:cs typeface="Calibri"/>
              </a:rPr>
              <a:t>on</a:t>
            </a:r>
            <a:r>
              <a:rPr lang="en-GB" sz="2000" dirty="0" smtClean="0">
                <a:solidFill>
                  <a:srgbClr val="7030A0"/>
                </a:solidFill>
                <a:latin typeface="Agency FB" pitchFamily="34" charset="0"/>
                <a:cs typeface="Calibri"/>
              </a:rPr>
              <a:t> command </a:t>
            </a:r>
            <a:r>
              <a:rPr lang="en-GB" sz="2000" b="1" dirty="0" smtClean="0">
                <a:solidFill>
                  <a:srgbClr val="7030A0"/>
                </a:solidFill>
                <a:latin typeface="Agency FB" pitchFamily="34" charset="0"/>
                <a:cs typeface="Calibri"/>
              </a:rPr>
              <a:t>Spot Trend Command {</a:t>
            </a:r>
            <a:r>
              <a:rPr lang="el-GR" sz="2000" b="1" dirty="0" smtClean="0">
                <a:solidFill>
                  <a:schemeClr val="accent2">
                    <a:lumMod val="50000"/>
                  </a:schemeClr>
                </a:solidFill>
                <a:cs typeface="Calibri"/>
              </a:rPr>
              <a:t>δ </a:t>
            </a:r>
            <a:r>
              <a:rPr lang="en-GB" sz="2000" dirty="0" smtClean="0">
                <a:solidFill>
                  <a:schemeClr val="accent2">
                    <a:lumMod val="50000"/>
                  </a:schemeClr>
                </a:solidFill>
                <a:latin typeface="Agency FB" pitchFamily="34" charset="0"/>
              </a:rPr>
              <a:t>Cyclicality + </a:t>
            </a:r>
            <a:r>
              <a:rPr lang="el-GR" sz="2000" b="1" dirty="0" smtClean="0">
                <a:solidFill>
                  <a:schemeClr val="accent2">
                    <a:lumMod val="50000"/>
                  </a:schemeClr>
                </a:solidFill>
                <a:cs typeface="Calibri"/>
              </a:rPr>
              <a:t>δ</a:t>
            </a:r>
            <a:r>
              <a:rPr lang="en-GB" sz="2000" b="1" dirty="0" smtClean="0">
                <a:solidFill>
                  <a:schemeClr val="accent2">
                    <a:lumMod val="50000"/>
                  </a:schemeClr>
                </a:solidFill>
                <a:cs typeface="Calibri"/>
              </a:rPr>
              <a:t> TT</a:t>
            </a:r>
            <a:r>
              <a:rPr lang="el-GR" sz="2000" b="1" dirty="0" smtClean="0">
                <a:solidFill>
                  <a:schemeClr val="accent2">
                    <a:lumMod val="50000"/>
                  </a:schemeClr>
                </a:solidFill>
                <a:cs typeface="Calibri"/>
              </a:rPr>
              <a:t> </a:t>
            </a:r>
            <a:r>
              <a:rPr lang="en-GB" sz="2000" dirty="0" smtClean="0">
                <a:solidFill>
                  <a:schemeClr val="accent2">
                    <a:lumMod val="50000"/>
                  </a:schemeClr>
                </a:solidFill>
                <a:latin typeface="Agency FB" pitchFamily="34" charset="0"/>
              </a:rPr>
              <a:t>=  </a:t>
            </a:r>
            <a:r>
              <a:rPr lang="en-GB" sz="2000" dirty="0" smtClean="0">
                <a:solidFill>
                  <a:schemeClr val="accent2">
                    <a:lumMod val="50000"/>
                  </a:schemeClr>
                </a:solidFill>
                <a:latin typeface="Agency FB" pitchFamily="34" charset="0"/>
              </a:rPr>
              <a:t>{Spot Trend} </a:t>
            </a:r>
            <a:r>
              <a:rPr lang="en-GB" sz="2000" dirty="0" smtClean="0">
                <a:solidFill>
                  <a:schemeClr val="accent2">
                    <a:lumMod val="50000"/>
                  </a:schemeClr>
                </a:solidFill>
                <a:latin typeface="Agency FB" pitchFamily="34" charset="0"/>
              </a:rPr>
              <a:t>= </a:t>
            </a:r>
            <a:r>
              <a:rPr lang="en-GB" sz="2000" dirty="0" smtClean="0">
                <a:solidFill>
                  <a:schemeClr val="accent2">
                    <a:lumMod val="50000"/>
                  </a:schemeClr>
                </a:solidFill>
                <a:latin typeface="Agency FB" pitchFamily="34" charset="0"/>
              </a:rPr>
              <a:t>{Diagonal} </a:t>
            </a:r>
            <a:r>
              <a:rPr lang="en-GB" sz="2000" dirty="0" smtClean="0">
                <a:solidFill>
                  <a:schemeClr val="accent2">
                    <a:lumMod val="50000"/>
                  </a:schemeClr>
                </a:solidFill>
                <a:latin typeface="Agency FB" pitchFamily="34" charset="0"/>
              </a:rPr>
              <a:t>(Phaselock)}</a:t>
            </a:r>
          </a:p>
          <a:p>
            <a:pPr marL="342900" indent="-342900">
              <a:buFont typeface="+mj-lt"/>
              <a:buAutoNum type="arabicPeriod"/>
            </a:pPr>
            <a:r>
              <a:rPr lang="en-GB" sz="2000" dirty="0" smtClean="0">
                <a:solidFill>
                  <a:srgbClr val="7030A0"/>
                </a:solidFill>
                <a:latin typeface="Agency FB" pitchFamily="34" charset="0"/>
                <a:cs typeface="Calibri"/>
              </a:rPr>
              <a:t>When Space </a:t>
            </a:r>
            <a:r>
              <a:rPr lang="en-GB" sz="2000" dirty="0" smtClean="0">
                <a:solidFill>
                  <a:srgbClr val="7030A0"/>
                </a:solidFill>
                <a:latin typeface="Agency FB" pitchFamily="34" charset="0"/>
                <a:cs typeface="Calibri"/>
              </a:rPr>
              <a:t>BC </a:t>
            </a:r>
            <a:r>
              <a:rPr lang="en-GB" sz="2000" dirty="0" smtClean="0">
                <a:solidFill>
                  <a:srgbClr val="7030A0"/>
                </a:solidFill>
                <a:latin typeface="Agency FB" pitchFamily="34" charset="0"/>
                <a:cs typeface="Calibri"/>
              </a:rPr>
              <a:t>is </a:t>
            </a:r>
            <a:r>
              <a:rPr lang="en-GB" sz="2000" b="1" dirty="0" smtClean="0">
                <a:solidFill>
                  <a:srgbClr val="7030A0"/>
                </a:solidFill>
                <a:latin typeface="Agency FB" pitchFamily="34" charset="0"/>
                <a:cs typeface="Calibri"/>
              </a:rPr>
              <a:t>phaselocked</a:t>
            </a:r>
            <a:r>
              <a:rPr lang="en-GB" sz="2000" dirty="0" smtClean="0">
                <a:solidFill>
                  <a:srgbClr val="7030A0"/>
                </a:solidFill>
                <a:latin typeface="Agency FB" pitchFamily="34" charset="0"/>
                <a:cs typeface="Calibri"/>
              </a:rPr>
              <a:t> then, </a:t>
            </a:r>
            <a:r>
              <a:rPr lang="en-GB" sz="2000" dirty="0" smtClean="0">
                <a:solidFill>
                  <a:srgbClr val="7030A0"/>
                </a:solidFill>
                <a:latin typeface="Agency FB" pitchFamily="34" charset="0"/>
                <a:cs typeface="Calibri"/>
              </a:rPr>
              <a:t>B </a:t>
            </a:r>
            <a:r>
              <a:rPr lang="en-GB" sz="2000" dirty="0" smtClean="0">
                <a:solidFill>
                  <a:srgbClr val="7030A0"/>
                </a:solidFill>
                <a:latin typeface="Agency FB" pitchFamily="34" charset="0"/>
                <a:cs typeface="Calibri"/>
              </a:rPr>
              <a:t>---&gt; </a:t>
            </a:r>
            <a:r>
              <a:rPr lang="en-GB" sz="2000" dirty="0" smtClean="0">
                <a:solidFill>
                  <a:srgbClr val="7030A0"/>
                </a:solidFill>
                <a:latin typeface="Agency FB" pitchFamily="34" charset="0"/>
                <a:cs typeface="Calibri"/>
              </a:rPr>
              <a:t>C </a:t>
            </a:r>
            <a:r>
              <a:rPr lang="en-GB" sz="2000" dirty="0" smtClean="0">
                <a:solidFill>
                  <a:srgbClr val="7030A0"/>
                </a:solidFill>
                <a:latin typeface="Agency FB" pitchFamily="34" charset="0"/>
                <a:cs typeface="Calibri"/>
              </a:rPr>
              <a:t>Correct 100/100 Times </a:t>
            </a:r>
            <a:endParaRPr lang="en-GB" sz="2000" dirty="0" smtClean="0">
              <a:solidFill>
                <a:srgbClr val="7030A0"/>
              </a:solidFill>
              <a:latin typeface="Agency FB" pitchFamily="34" charset="0"/>
            </a:endParaRPr>
          </a:p>
          <a:p>
            <a:pPr marL="342900" indent="-342900">
              <a:buFont typeface="+mj-lt"/>
              <a:buAutoNum type="arabicPeriod"/>
            </a:pPr>
            <a:r>
              <a:rPr lang="en-GB" sz="2000" dirty="0" smtClean="0">
                <a:solidFill>
                  <a:srgbClr val="7030A0"/>
                </a:solidFill>
                <a:latin typeface="Agency FB" pitchFamily="34" charset="0"/>
              </a:rPr>
              <a:t>That the User has 2 control signals in space </a:t>
            </a:r>
            <a:r>
              <a:rPr lang="en-GB" sz="2000" dirty="0" smtClean="0">
                <a:solidFill>
                  <a:srgbClr val="7030A0"/>
                </a:solidFill>
                <a:latin typeface="Agency FB" pitchFamily="34" charset="0"/>
              </a:rPr>
              <a:t>BC </a:t>
            </a:r>
            <a:r>
              <a:rPr lang="en-GB" sz="2000" dirty="0" smtClean="0">
                <a:solidFill>
                  <a:srgbClr val="7030A0"/>
                </a:solidFill>
                <a:latin typeface="Agency FB" pitchFamily="34" charset="0"/>
              </a:rPr>
              <a:t>(Commands 1 and 2)</a:t>
            </a:r>
          </a:p>
          <a:p>
            <a:pPr marL="342900" indent="-342900">
              <a:buFont typeface="+mj-lt"/>
              <a:buAutoNum type="arabicPeriod"/>
            </a:pPr>
            <a:r>
              <a:rPr lang="en-GB" sz="2000" dirty="0" smtClean="0">
                <a:solidFill>
                  <a:srgbClr val="7030A0"/>
                </a:solidFill>
                <a:latin typeface="Agency FB" pitchFamily="34" charset="0"/>
              </a:rPr>
              <a:t>That the User may deploy any of the elements in 3 as </a:t>
            </a:r>
            <a:r>
              <a:rPr lang="en-GB" sz="2000" b="1" dirty="0" smtClean="0">
                <a:solidFill>
                  <a:srgbClr val="7030A0"/>
                </a:solidFill>
                <a:latin typeface="Agency FB" pitchFamily="34" charset="0"/>
              </a:rPr>
              <a:t>strategy</a:t>
            </a:r>
            <a:r>
              <a:rPr lang="en-GB" sz="2000" dirty="0" smtClean="0">
                <a:solidFill>
                  <a:srgbClr val="7030A0"/>
                </a:solidFill>
                <a:latin typeface="Agency FB" pitchFamily="34" charset="0"/>
              </a:rPr>
              <a:t> over this space.</a:t>
            </a:r>
          </a:p>
          <a:p>
            <a:pPr marL="342900" indent="-342900">
              <a:buFont typeface="+mj-lt"/>
              <a:buAutoNum type="arabicPeriod"/>
            </a:pPr>
            <a:r>
              <a:rPr lang="en-GB" sz="2000" dirty="0" smtClean="0">
                <a:solidFill>
                  <a:srgbClr val="7030A0"/>
                </a:solidFill>
                <a:latin typeface="Agency FB" pitchFamily="34" charset="0"/>
              </a:rPr>
              <a:t>That the User sets </a:t>
            </a:r>
            <a:r>
              <a:rPr lang="en-GB" sz="2000" b="1" dirty="0" smtClean="0">
                <a:solidFill>
                  <a:srgbClr val="7030A0"/>
                </a:solidFill>
                <a:latin typeface="Agency FB" pitchFamily="34" charset="0"/>
              </a:rPr>
              <a:t>Stop</a:t>
            </a:r>
            <a:r>
              <a:rPr lang="en-GB" sz="2000" dirty="0" smtClean="0">
                <a:solidFill>
                  <a:srgbClr val="7030A0"/>
                </a:solidFill>
                <a:latin typeface="Agency FB" pitchFamily="34" charset="0"/>
              </a:rPr>
              <a:t> </a:t>
            </a:r>
            <a:r>
              <a:rPr lang="en-GB" sz="2000" dirty="0" smtClean="0">
                <a:solidFill>
                  <a:srgbClr val="7030A0"/>
                </a:solidFill>
                <a:latin typeface="Agency FB" pitchFamily="34" charset="0"/>
              </a:rPr>
              <a:t>&gt; B </a:t>
            </a:r>
            <a:r>
              <a:rPr lang="en-GB" sz="2000" dirty="0" smtClean="0">
                <a:solidFill>
                  <a:srgbClr val="7030A0"/>
                </a:solidFill>
                <a:latin typeface="Agency FB" pitchFamily="34" charset="0"/>
              </a:rPr>
              <a:t>(</a:t>
            </a:r>
            <a:r>
              <a:rPr lang="en-GB" sz="2000" dirty="0" smtClean="0">
                <a:solidFill>
                  <a:srgbClr val="7030A0"/>
                </a:solidFill>
                <a:latin typeface="Agency FB" pitchFamily="34" charset="0"/>
              </a:rPr>
              <a:t>Risk- Free Space = BC)</a:t>
            </a:r>
            <a:endParaRPr lang="en-GB" sz="2000" dirty="0" smtClean="0">
              <a:solidFill>
                <a:srgbClr val="7030A0"/>
              </a:solidFill>
              <a:latin typeface="Agency FB" pitchFamily="34" charset="0"/>
            </a:endParaRPr>
          </a:p>
          <a:p>
            <a:pPr marL="342900" indent="-342900">
              <a:buFont typeface="+mj-lt"/>
              <a:buAutoNum type="arabicPeriod"/>
            </a:pPr>
            <a:r>
              <a:rPr lang="en-GB" sz="2000" dirty="0" smtClean="0">
                <a:solidFill>
                  <a:srgbClr val="7030A0"/>
                </a:solidFill>
                <a:latin typeface="Agency FB" pitchFamily="34" charset="0"/>
              </a:rPr>
              <a:t>That the User TP’s all trades cyclic trend side  = </a:t>
            </a:r>
            <a:r>
              <a:rPr lang="en-GB" sz="2000" dirty="0" smtClean="0">
                <a:solidFill>
                  <a:srgbClr val="7030A0"/>
                </a:solidFill>
                <a:latin typeface="Agency FB" pitchFamily="34" charset="0"/>
              </a:rPr>
              <a:t>C (FLE</a:t>
            </a:r>
            <a:r>
              <a:rPr lang="en-GB" sz="2000" dirty="0" smtClean="0">
                <a:solidFill>
                  <a:srgbClr val="7030A0"/>
                </a:solidFill>
                <a:latin typeface="Agency FB" pitchFamily="34" charset="0"/>
              </a:rPr>
              <a:t>)</a:t>
            </a:r>
            <a:endParaRPr lang="en-GB" sz="2000" dirty="0" smtClean="0">
              <a:solidFill>
                <a:srgbClr val="7030A0"/>
              </a:solidFill>
              <a:latin typeface="Agency FB"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3"/>
          <p:cNvGrpSpPr/>
          <p:nvPr/>
        </p:nvGrpSpPr>
        <p:grpSpPr>
          <a:xfrm>
            <a:off x="885301" y="642918"/>
            <a:ext cx="7544351" cy="5655744"/>
            <a:chOff x="885301" y="642918"/>
            <a:chExt cx="7544351" cy="5655744"/>
          </a:xfrm>
        </p:grpSpPr>
        <p:sp>
          <p:nvSpPr>
            <p:cNvPr id="16" name="TextBox 15"/>
            <p:cNvSpPr txBox="1"/>
            <p:nvPr/>
          </p:nvSpPr>
          <p:spPr>
            <a:xfrm>
              <a:off x="5357818" y="642918"/>
              <a:ext cx="3071834" cy="707886"/>
            </a:xfrm>
            <a:prstGeom prst="rect">
              <a:avLst/>
            </a:prstGeom>
            <a:noFill/>
          </p:spPr>
          <p:txBody>
            <a:bodyPr wrap="square" rtlCol="0">
              <a:spAutoFit/>
            </a:bodyPr>
            <a:lstStyle/>
            <a:p>
              <a:pPr marL="342900" indent="-342900">
                <a:buFont typeface="+mj-lt"/>
                <a:buAutoNum type="arabicPeriod"/>
              </a:pPr>
              <a:r>
                <a:rPr lang="en-GB" sz="2000" b="1" dirty="0" smtClean="0">
                  <a:solidFill>
                    <a:schemeClr val="accent2">
                      <a:lumMod val="50000"/>
                    </a:schemeClr>
                  </a:solidFill>
                  <a:latin typeface="Agency FB" pitchFamily="34" charset="0"/>
                  <a:cs typeface="Calibri"/>
                </a:rPr>
                <a:t>Type of trade = Scalp</a:t>
              </a:r>
              <a:endParaRPr lang="en-GB" sz="2000" dirty="0" smtClean="0">
                <a:solidFill>
                  <a:schemeClr val="accent2">
                    <a:lumMod val="50000"/>
                  </a:schemeClr>
                </a:solidFill>
                <a:latin typeface="Agency FB" pitchFamily="34" charset="0"/>
              </a:endParaRPr>
            </a:p>
            <a:p>
              <a:pPr marL="342900" indent="-342900">
                <a:buFont typeface="+mj-lt"/>
                <a:buAutoNum type="arabicPeriod"/>
              </a:pPr>
              <a:r>
                <a:rPr lang="en-GB" sz="2000" dirty="0" smtClean="0">
                  <a:solidFill>
                    <a:schemeClr val="accent2">
                      <a:lumMod val="50000"/>
                    </a:schemeClr>
                  </a:solidFill>
                  <a:latin typeface="Agency FB" pitchFamily="34" charset="0"/>
                </a:rPr>
                <a:t>Return </a:t>
              </a:r>
              <a:r>
                <a:rPr lang="en-GB" sz="2000" b="1" dirty="0" smtClean="0">
                  <a:solidFill>
                    <a:schemeClr val="accent2">
                      <a:lumMod val="50000"/>
                    </a:schemeClr>
                  </a:solidFill>
                  <a:latin typeface="Agency FB" pitchFamily="34" charset="0"/>
                </a:rPr>
                <a:t>$42.50 </a:t>
              </a:r>
              <a:r>
                <a:rPr lang="en-GB" sz="2000" dirty="0" smtClean="0">
                  <a:solidFill>
                    <a:schemeClr val="accent2">
                      <a:lumMod val="50000"/>
                    </a:schemeClr>
                  </a:solidFill>
                  <a:latin typeface="Agency FB" pitchFamily="34" charset="0"/>
                </a:rPr>
                <a:t>Net of charges</a:t>
              </a:r>
            </a:p>
          </p:txBody>
        </p:sp>
        <p:sp>
          <p:nvSpPr>
            <p:cNvPr id="21" name="Rectangle 20"/>
            <p:cNvSpPr/>
            <p:nvPr/>
          </p:nvSpPr>
          <p:spPr>
            <a:xfrm>
              <a:off x="1357290" y="785794"/>
              <a:ext cx="1438214" cy="369332"/>
            </a:xfrm>
            <a:prstGeom prst="rect">
              <a:avLst/>
            </a:prstGeom>
          </p:spPr>
          <p:txBody>
            <a:bodyPr wrap="none">
              <a:spAutoFit/>
            </a:bodyPr>
            <a:lstStyle/>
            <a:p>
              <a:r>
                <a:rPr lang="en-GB" b="1" dirty="0" smtClean="0">
                  <a:latin typeface="Agency FB" pitchFamily="34" charset="0"/>
                </a:rPr>
                <a:t>Example Trade </a:t>
              </a:r>
              <a:r>
                <a:rPr lang="en-GB" b="1" dirty="0" smtClean="0">
                  <a:latin typeface="Agency FB" pitchFamily="34" charset="0"/>
                </a:rPr>
                <a:t>1</a:t>
              </a:r>
              <a:endParaRPr lang="en-GB" dirty="0"/>
            </a:p>
          </p:txBody>
        </p:sp>
        <p:grpSp>
          <p:nvGrpSpPr>
            <p:cNvPr id="8" name="Group 22"/>
            <p:cNvGrpSpPr/>
            <p:nvPr/>
          </p:nvGrpSpPr>
          <p:grpSpPr>
            <a:xfrm>
              <a:off x="885301" y="772204"/>
              <a:ext cx="7373399" cy="5044040"/>
              <a:chOff x="885301" y="772204"/>
              <a:chExt cx="7373399" cy="5044040"/>
            </a:xfrm>
          </p:grpSpPr>
          <p:grpSp>
            <p:nvGrpSpPr>
              <p:cNvPr id="9" name="Group 19"/>
              <p:cNvGrpSpPr/>
              <p:nvPr/>
            </p:nvGrpSpPr>
            <p:grpSpPr>
              <a:xfrm>
                <a:off x="885301" y="772204"/>
                <a:ext cx="7373399" cy="4465324"/>
                <a:chOff x="885301" y="772204"/>
                <a:chExt cx="7373399" cy="4465324"/>
              </a:xfrm>
            </p:grpSpPr>
            <p:grpSp>
              <p:nvGrpSpPr>
                <p:cNvPr id="10" name="Group 18"/>
                <p:cNvGrpSpPr/>
                <p:nvPr/>
              </p:nvGrpSpPr>
              <p:grpSpPr>
                <a:xfrm>
                  <a:off x="885301" y="772204"/>
                  <a:ext cx="7373399" cy="4465324"/>
                  <a:chOff x="885301" y="772204"/>
                  <a:chExt cx="7373399" cy="4465324"/>
                </a:xfrm>
              </p:grpSpPr>
              <p:grpSp>
                <p:nvGrpSpPr>
                  <p:cNvPr id="11" name="Group 13"/>
                  <p:cNvGrpSpPr/>
                  <p:nvPr/>
                </p:nvGrpSpPr>
                <p:grpSpPr>
                  <a:xfrm>
                    <a:off x="885301" y="772204"/>
                    <a:ext cx="7373399" cy="4465324"/>
                    <a:chOff x="1054604" y="772204"/>
                    <a:chExt cx="7373399" cy="4465324"/>
                  </a:xfrm>
                </p:grpSpPr>
                <p:grpSp>
                  <p:nvGrpSpPr>
                    <p:cNvPr id="13" name="Group 7"/>
                    <p:cNvGrpSpPr/>
                    <p:nvPr/>
                  </p:nvGrpSpPr>
                  <p:grpSpPr>
                    <a:xfrm>
                      <a:off x="1061422" y="1594539"/>
                      <a:ext cx="7366581" cy="214314"/>
                      <a:chOff x="1061422" y="1594539"/>
                      <a:chExt cx="7366581" cy="214314"/>
                    </a:xfrm>
                  </p:grpSpPr>
                  <p:sp>
                    <p:nvSpPr>
                      <p:cNvPr id="4" name="Half Frame 3"/>
                      <p:cNvSpPr/>
                      <p:nvPr/>
                    </p:nvSpPr>
                    <p:spPr>
                      <a:xfrm>
                        <a:off x="1061422" y="1594539"/>
                        <a:ext cx="357190" cy="214314"/>
                      </a:xfrm>
                      <a:prstGeom prst="halfFrame">
                        <a:avLst/>
                      </a:prstGeom>
                      <a:gradFill>
                        <a:gsLst>
                          <a:gs pos="0">
                            <a:srgbClr val="FFEFD1"/>
                          </a:gs>
                          <a:gs pos="64999">
                            <a:srgbClr val="F0EBD5"/>
                          </a:gs>
                          <a:gs pos="100000">
                            <a:srgbClr val="D1C39F"/>
                          </a:gs>
                        </a:gsLst>
                        <a:lin ang="5400000" scaled="0"/>
                      </a:gradFill>
                      <a:ln>
                        <a:gradFill>
                          <a:gsLst>
                            <a:gs pos="0">
                              <a:srgbClr val="FFEFD1"/>
                            </a:gs>
                            <a:gs pos="64999">
                              <a:srgbClr val="F0EBD5"/>
                            </a:gs>
                            <a:gs pos="100000">
                              <a:srgbClr val="D1C39F"/>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 name="Half Frame 4"/>
                      <p:cNvSpPr/>
                      <p:nvPr/>
                    </p:nvSpPr>
                    <p:spPr>
                      <a:xfrm flipH="1">
                        <a:off x="8070813" y="1594539"/>
                        <a:ext cx="357190" cy="214314"/>
                      </a:xfrm>
                      <a:prstGeom prst="halfFrame">
                        <a:avLst/>
                      </a:prstGeom>
                      <a:gradFill>
                        <a:gsLst>
                          <a:gs pos="0">
                            <a:srgbClr val="FFEFD1"/>
                          </a:gs>
                          <a:gs pos="64999">
                            <a:srgbClr val="F0EBD5"/>
                          </a:gs>
                          <a:gs pos="100000">
                            <a:srgbClr val="D1C39F"/>
                          </a:gs>
                        </a:gsLst>
                        <a:lin ang="5400000" scaled="0"/>
                      </a:gradFill>
                      <a:ln>
                        <a:gradFill>
                          <a:gsLst>
                            <a:gs pos="0">
                              <a:srgbClr val="FFEFD1"/>
                            </a:gs>
                            <a:gs pos="64999">
                              <a:srgbClr val="F0EBD5"/>
                            </a:gs>
                            <a:gs pos="100000">
                              <a:srgbClr val="D1C39F"/>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6" name="Half Frame 5"/>
                    <p:cNvSpPr/>
                    <p:nvPr/>
                  </p:nvSpPr>
                  <p:spPr>
                    <a:xfrm flipV="1">
                      <a:off x="1054604" y="5023214"/>
                      <a:ext cx="357190" cy="214314"/>
                    </a:xfrm>
                    <a:prstGeom prst="halfFrame">
                      <a:avLst/>
                    </a:prstGeom>
                    <a:gradFill>
                      <a:gsLst>
                        <a:gs pos="0">
                          <a:srgbClr val="FFEFD1"/>
                        </a:gs>
                        <a:gs pos="64999">
                          <a:srgbClr val="F0EBD5"/>
                        </a:gs>
                        <a:gs pos="100000">
                          <a:srgbClr val="D1C39F"/>
                        </a:gs>
                      </a:gsLst>
                      <a:lin ang="5400000" scaled="0"/>
                    </a:gradFill>
                    <a:ln>
                      <a:gradFill>
                        <a:gsLst>
                          <a:gs pos="0">
                            <a:srgbClr val="FFEFD1"/>
                          </a:gs>
                          <a:gs pos="64999">
                            <a:srgbClr val="F0EBD5"/>
                          </a:gs>
                          <a:gs pos="100000">
                            <a:srgbClr val="D1C39F"/>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 name="Half Frame 6"/>
                    <p:cNvSpPr/>
                    <p:nvPr/>
                  </p:nvSpPr>
                  <p:spPr>
                    <a:xfrm flipH="1" flipV="1">
                      <a:off x="8047061" y="5023214"/>
                      <a:ext cx="357190" cy="214314"/>
                    </a:xfrm>
                    <a:prstGeom prst="halfFrame">
                      <a:avLst/>
                    </a:prstGeom>
                    <a:gradFill>
                      <a:gsLst>
                        <a:gs pos="0">
                          <a:srgbClr val="FFEFD1"/>
                        </a:gs>
                        <a:gs pos="64999">
                          <a:srgbClr val="F0EBD5"/>
                        </a:gs>
                        <a:gs pos="100000">
                          <a:srgbClr val="D1C39F"/>
                        </a:gs>
                      </a:gsLst>
                      <a:lin ang="5400000" scaled="0"/>
                    </a:gradFill>
                    <a:ln>
                      <a:gradFill>
                        <a:gsLst>
                          <a:gs pos="0">
                            <a:srgbClr val="FFEFD1"/>
                          </a:gs>
                          <a:gs pos="64999">
                            <a:srgbClr val="F0EBD5"/>
                          </a:gs>
                          <a:gs pos="100000">
                            <a:srgbClr val="D1C39F"/>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14" name="Group 12"/>
                    <p:cNvGrpSpPr/>
                    <p:nvPr/>
                  </p:nvGrpSpPr>
                  <p:grpSpPr>
                    <a:xfrm>
                      <a:off x="1142976" y="772204"/>
                      <a:ext cx="7198095" cy="4430598"/>
                      <a:chOff x="1142976" y="772204"/>
                      <a:chExt cx="7198095" cy="4430598"/>
                    </a:xfrm>
                  </p:grpSpPr>
                  <p:grpSp>
                    <p:nvGrpSpPr>
                      <p:cNvPr id="18" name="Group 8"/>
                      <p:cNvGrpSpPr/>
                      <p:nvPr/>
                    </p:nvGrpSpPr>
                    <p:grpSpPr>
                      <a:xfrm>
                        <a:off x="1142976" y="772204"/>
                        <a:ext cx="7198095" cy="4430598"/>
                        <a:chOff x="1142976" y="772204"/>
                        <a:chExt cx="7198095" cy="4430598"/>
                      </a:xfrm>
                    </p:grpSpPr>
                    <p:pic>
                      <p:nvPicPr>
                        <p:cNvPr id="2050" name="Picture 2" descr="C:\Users\Darkdoji\Documents\Alpari docs\Edge.PNG"/>
                        <p:cNvPicPr>
                          <a:picLocks noChangeAspect="1" noChangeArrowheads="1"/>
                        </p:cNvPicPr>
                        <p:nvPr/>
                      </p:nvPicPr>
                      <p:blipFill>
                        <a:blip r:embed="rId2"/>
                        <a:srcRect/>
                        <a:stretch>
                          <a:fillRect/>
                        </a:stretch>
                      </p:blipFill>
                      <p:spPr bwMode="auto">
                        <a:xfrm>
                          <a:off x="1142976" y="1655197"/>
                          <a:ext cx="7198095" cy="3547605"/>
                        </a:xfrm>
                        <a:prstGeom prst="rect">
                          <a:avLst/>
                        </a:prstGeom>
                        <a:noFill/>
                      </p:spPr>
                    </p:pic>
                    <p:sp>
                      <p:nvSpPr>
                        <p:cNvPr id="3" name="Arc 2"/>
                        <p:cNvSpPr>
                          <a:spLocks noChangeAspect="1"/>
                        </p:cNvSpPr>
                        <p:nvPr/>
                      </p:nvSpPr>
                      <p:spPr>
                        <a:xfrm rot="17343848">
                          <a:off x="3238364" y="888618"/>
                          <a:ext cx="2561105" cy="2328277"/>
                        </a:xfrm>
                        <a:prstGeom prst="arc">
                          <a:avLst>
                            <a:gd name="adj1" fmla="val 16200000"/>
                            <a:gd name="adj2" fmla="val 7278615"/>
                          </a:avLst>
                        </a:prstGeom>
                        <a:solidFill>
                          <a:schemeClr val="accent1"/>
                        </a:solidFill>
                        <a:ln w="381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12" name="Rounded Rectangle 11"/>
                      <p:cNvSpPr/>
                      <p:nvPr/>
                    </p:nvSpPr>
                    <p:spPr>
                      <a:xfrm>
                        <a:off x="4161726" y="1285860"/>
                        <a:ext cx="714380" cy="357190"/>
                      </a:xfrm>
                      <a:prstGeom prst="roundRec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latin typeface="Agency FB" pitchFamily="34" charset="0"/>
                          </a:rPr>
                          <a:t>BC</a:t>
                        </a:r>
                        <a:endParaRPr lang="en-GB" b="1" dirty="0">
                          <a:latin typeface="Agency FB" pitchFamily="34" charset="0"/>
                        </a:endParaRPr>
                      </a:p>
                    </p:txBody>
                  </p:sp>
                </p:grpSp>
              </p:grpSp>
              <p:sp>
                <p:nvSpPr>
                  <p:cNvPr id="15" name="Oval 14"/>
                  <p:cNvSpPr/>
                  <p:nvPr/>
                </p:nvSpPr>
                <p:spPr>
                  <a:xfrm>
                    <a:off x="4101037" y="2991905"/>
                    <a:ext cx="642942" cy="714380"/>
                  </a:xfrm>
                  <a:prstGeom prst="ellipse">
                    <a:avLst/>
                  </a:prstGeom>
                  <a:solidFill>
                    <a:schemeClr val="accent1">
                      <a:alpha val="28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TextBox 16"/>
                <p:cNvSpPr txBox="1"/>
                <p:nvPr/>
              </p:nvSpPr>
              <p:spPr>
                <a:xfrm>
                  <a:off x="3286116" y="3357562"/>
                  <a:ext cx="785818" cy="307777"/>
                </a:xfrm>
                <a:prstGeom prst="rect">
                  <a:avLst/>
                </a:prstGeom>
                <a:noFill/>
              </p:spPr>
              <p:txBody>
                <a:bodyPr wrap="square" rtlCol="0">
                  <a:spAutoFit/>
                </a:bodyPr>
                <a:lstStyle/>
                <a:p>
                  <a:pPr algn="r"/>
                  <a:r>
                    <a:rPr lang="en-GB" sz="1400" b="1" dirty="0" smtClean="0">
                      <a:solidFill>
                        <a:schemeClr val="bg1"/>
                      </a:solidFill>
                      <a:latin typeface="Agency FB" pitchFamily="34" charset="0"/>
                    </a:rPr>
                    <a:t>Today</a:t>
                  </a:r>
                  <a:endParaRPr lang="en-GB" sz="1400" b="1" dirty="0">
                    <a:solidFill>
                      <a:schemeClr val="bg1"/>
                    </a:solidFill>
                    <a:latin typeface="Agency FB" pitchFamily="34" charset="0"/>
                  </a:endParaRPr>
                </a:p>
              </p:txBody>
            </p:sp>
          </p:grpSp>
          <p:pic>
            <p:nvPicPr>
              <p:cNvPr id="22" name="Picture 3" descr="C:\Users\Darkdoji\Documents\Alpari docs\Profit strip.PNG"/>
              <p:cNvPicPr preferRelativeResize="0">
                <a:picLocks noChangeAspect="1" noChangeArrowheads="1"/>
              </p:cNvPicPr>
              <p:nvPr/>
            </p:nvPicPr>
            <p:blipFill>
              <a:blip r:embed="rId3"/>
              <a:srcRect/>
              <a:stretch>
                <a:fillRect/>
              </a:stretch>
            </p:blipFill>
            <p:spPr bwMode="auto">
              <a:xfrm>
                <a:off x="1033968" y="5383740"/>
                <a:ext cx="7072362" cy="432504"/>
              </a:xfrm>
              <a:prstGeom prst="rect">
                <a:avLst/>
              </a:prstGeom>
              <a:noFill/>
            </p:spPr>
          </p:pic>
        </p:grpSp>
        <p:sp>
          <p:nvSpPr>
            <p:cNvPr id="25" name="Rectangle 24"/>
            <p:cNvSpPr/>
            <p:nvPr/>
          </p:nvSpPr>
          <p:spPr>
            <a:xfrm>
              <a:off x="3829489" y="5929330"/>
              <a:ext cx="1443024" cy="369332"/>
            </a:xfrm>
            <a:prstGeom prst="rect">
              <a:avLst/>
            </a:prstGeom>
          </p:spPr>
          <p:txBody>
            <a:bodyPr wrap="none">
              <a:spAutoFit/>
            </a:bodyPr>
            <a:lstStyle/>
            <a:p>
              <a:r>
                <a:rPr lang="en-GB" b="1" dirty="0" smtClean="0">
                  <a:latin typeface="Agency FB" pitchFamily="34" charset="0"/>
                </a:rPr>
                <a:t>Strip Statement</a:t>
              </a:r>
              <a:endParaRPr lang="en-GB" dirty="0"/>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9"/>
          <p:cNvGrpSpPr/>
          <p:nvPr/>
        </p:nvGrpSpPr>
        <p:grpSpPr>
          <a:xfrm>
            <a:off x="428596" y="642918"/>
            <a:ext cx="8286808" cy="6012934"/>
            <a:chOff x="428596" y="642918"/>
            <a:chExt cx="8286808" cy="6012934"/>
          </a:xfrm>
        </p:grpSpPr>
        <p:sp>
          <p:nvSpPr>
            <p:cNvPr id="23" name="TextBox 22"/>
            <p:cNvSpPr txBox="1"/>
            <p:nvPr/>
          </p:nvSpPr>
          <p:spPr>
            <a:xfrm>
              <a:off x="5357818" y="642918"/>
              <a:ext cx="3071834" cy="707886"/>
            </a:xfrm>
            <a:prstGeom prst="rect">
              <a:avLst/>
            </a:prstGeom>
            <a:noFill/>
          </p:spPr>
          <p:txBody>
            <a:bodyPr wrap="square" rtlCol="0">
              <a:spAutoFit/>
            </a:bodyPr>
            <a:lstStyle/>
            <a:p>
              <a:pPr marL="342900" indent="-342900">
                <a:buFont typeface="+mj-lt"/>
                <a:buAutoNum type="arabicPeriod"/>
              </a:pPr>
              <a:r>
                <a:rPr lang="en-GB" sz="2000" b="1" dirty="0" smtClean="0">
                  <a:solidFill>
                    <a:schemeClr val="accent2">
                      <a:lumMod val="50000"/>
                    </a:schemeClr>
                  </a:solidFill>
                  <a:latin typeface="Agency FB" pitchFamily="34" charset="0"/>
                  <a:cs typeface="Calibri"/>
                </a:rPr>
                <a:t>Type of trade = Scalp</a:t>
              </a:r>
              <a:endParaRPr lang="en-GB" sz="2000" dirty="0" smtClean="0">
                <a:solidFill>
                  <a:schemeClr val="accent2">
                    <a:lumMod val="50000"/>
                  </a:schemeClr>
                </a:solidFill>
                <a:latin typeface="Agency FB" pitchFamily="34" charset="0"/>
              </a:endParaRPr>
            </a:p>
            <a:p>
              <a:pPr marL="342900" indent="-342900">
                <a:buFont typeface="+mj-lt"/>
                <a:buAutoNum type="arabicPeriod"/>
              </a:pPr>
              <a:r>
                <a:rPr lang="en-GB" sz="2000" dirty="0" smtClean="0">
                  <a:solidFill>
                    <a:schemeClr val="accent2">
                      <a:lumMod val="50000"/>
                    </a:schemeClr>
                  </a:solidFill>
                  <a:latin typeface="Agency FB" pitchFamily="34" charset="0"/>
                </a:rPr>
                <a:t>Return </a:t>
              </a:r>
              <a:r>
                <a:rPr lang="en-GB" sz="2000" b="1" dirty="0" smtClean="0">
                  <a:solidFill>
                    <a:schemeClr val="accent2">
                      <a:lumMod val="50000"/>
                    </a:schemeClr>
                  </a:solidFill>
                  <a:latin typeface="Agency FB" pitchFamily="34" charset="0"/>
                </a:rPr>
                <a:t>$130.50 </a:t>
              </a:r>
              <a:r>
                <a:rPr lang="en-GB" sz="2000" dirty="0" smtClean="0">
                  <a:solidFill>
                    <a:schemeClr val="accent2">
                      <a:lumMod val="50000"/>
                    </a:schemeClr>
                  </a:solidFill>
                  <a:latin typeface="Agency FB" pitchFamily="34" charset="0"/>
                </a:rPr>
                <a:t>Net of charges</a:t>
              </a:r>
            </a:p>
          </p:txBody>
        </p:sp>
        <p:sp>
          <p:nvSpPr>
            <p:cNvPr id="25" name="Rectangle 24"/>
            <p:cNvSpPr/>
            <p:nvPr/>
          </p:nvSpPr>
          <p:spPr>
            <a:xfrm>
              <a:off x="1357290" y="785794"/>
              <a:ext cx="1484702" cy="369332"/>
            </a:xfrm>
            <a:prstGeom prst="rect">
              <a:avLst/>
            </a:prstGeom>
          </p:spPr>
          <p:txBody>
            <a:bodyPr wrap="none">
              <a:spAutoFit/>
            </a:bodyPr>
            <a:lstStyle/>
            <a:p>
              <a:r>
                <a:rPr lang="en-GB" b="1" dirty="0" smtClean="0">
                  <a:latin typeface="Agency FB" pitchFamily="34" charset="0"/>
                </a:rPr>
                <a:t>Example Trade </a:t>
              </a:r>
              <a:r>
                <a:rPr lang="en-GB" b="1" dirty="0" smtClean="0">
                  <a:latin typeface="Agency FB" pitchFamily="34" charset="0"/>
                </a:rPr>
                <a:t>2</a:t>
              </a:r>
              <a:endParaRPr lang="en-GB" dirty="0"/>
            </a:p>
          </p:txBody>
        </p:sp>
        <p:grpSp>
          <p:nvGrpSpPr>
            <p:cNvPr id="3" name="Group 28"/>
            <p:cNvGrpSpPr/>
            <p:nvPr/>
          </p:nvGrpSpPr>
          <p:grpSpPr>
            <a:xfrm>
              <a:off x="428596" y="738609"/>
              <a:ext cx="8286808" cy="5476473"/>
              <a:chOff x="428596" y="738609"/>
              <a:chExt cx="8286808" cy="5476473"/>
            </a:xfrm>
          </p:grpSpPr>
          <p:grpSp>
            <p:nvGrpSpPr>
              <p:cNvPr id="4" name="Group 27"/>
              <p:cNvGrpSpPr/>
              <p:nvPr/>
            </p:nvGrpSpPr>
            <p:grpSpPr>
              <a:xfrm>
                <a:off x="428596" y="738609"/>
                <a:ext cx="8286808" cy="4901267"/>
                <a:chOff x="428596" y="738609"/>
                <a:chExt cx="8286808" cy="4901267"/>
              </a:xfrm>
            </p:grpSpPr>
            <p:grpSp>
              <p:nvGrpSpPr>
                <p:cNvPr id="5" name="Group 21"/>
                <p:cNvGrpSpPr/>
                <p:nvPr/>
              </p:nvGrpSpPr>
              <p:grpSpPr>
                <a:xfrm>
                  <a:off x="428596" y="738609"/>
                  <a:ext cx="8286808" cy="4901267"/>
                  <a:chOff x="428596" y="738609"/>
                  <a:chExt cx="8286808" cy="4901267"/>
                </a:xfrm>
              </p:grpSpPr>
              <p:grpSp>
                <p:nvGrpSpPr>
                  <p:cNvPr id="7" name="Group 10"/>
                  <p:cNvGrpSpPr/>
                  <p:nvPr/>
                </p:nvGrpSpPr>
                <p:grpSpPr>
                  <a:xfrm>
                    <a:off x="533788" y="738609"/>
                    <a:ext cx="8076423" cy="4789764"/>
                    <a:chOff x="533788" y="738609"/>
                    <a:chExt cx="8076423" cy="4789764"/>
                  </a:xfrm>
                </p:grpSpPr>
                <p:grpSp>
                  <p:nvGrpSpPr>
                    <p:cNvPr id="9" name="Group 8"/>
                    <p:cNvGrpSpPr/>
                    <p:nvPr/>
                  </p:nvGrpSpPr>
                  <p:grpSpPr>
                    <a:xfrm>
                      <a:off x="533788" y="738609"/>
                      <a:ext cx="8076423" cy="4789764"/>
                      <a:chOff x="533788" y="738609"/>
                      <a:chExt cx="8076423" cy="4789764"/>
                    </a:xfrm>
                  </p:grpSpPr>
                  <p:pic>
                    <p:nvPicPr>
                      <p:cNvPr id="1026" name="Picture 2" descr="C:\Users\Darkdoji\Documents\Alpari docs\edge2.PNG"/>
                      <p:cNvPicPr>
                        <a:picLocks noChangeAspect="1" noChangeArrowheads="1"/>
                      </p:cNvPicPr>
                      <p:nvPr/>
                    </p:nvPicPr>
                    <p:blipFill>
                      <a:blip r:embed="rId2"/>
                      <a:srcRect/>
                      <a:stretch>
                        <a:fillRect/>
                      </a:stretch>
                    </p:blipFill>
                    <p:spPr bwMode="auto">
                      <a:xfrm>
                        <a:off x="533788" y="1571612"/>
                        <a:ext cx="8076423" cy="3956761"/>
                      </a:xfrm>
                      <a:prstGeom prst="rect">
                        <a:avLst/>
                      </a:prstGeom>
                      <a:noFill/>
                    </p:spPr>
                  </p:pic>
                  <p:sp>
                    <p:nvSpPr>
                      <p:cNvPr id="6" name="Arc 5"/>
                      <p:cNvSpPr>
                        <a:spLocks noChangeAspect="1"/>
                      </p:cNvSpPr>
                      <p:nvPr/>
                    </p:nvSpPr>
                    <p:spPr>
                      <a:xfrm rot="17343848">
                        <a:off x="2881173" y="855023"/>
                        <a:ext cx="2561105" cy="2328277"/>
                      </a:xfrm>
                      <a:prstGeom prst="arc">
                        <a:avLst>
                          <a:gd name="adj1" fmla="val 16200000"/>
                          <a:gd name="adj2" fmla="val 7278615"/>
                        </a:avLst>
                      </a:prstGeom>
                      <a:solidFill>
                        <a:schemeClr val="accent1"/>
                      </a:solidFill>
                      <a:ln w="381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8" name="Rounded Rectangle 7"/>
                      <p:cNvSpPr/>
                      <p:nvPr/>
                    </p:nvSpPr>
                    <p:spPr>
                      <a:xfrm>
                        <a:off x="3804535" y="1214422"/>
                        <a:ext cx="714380" cy="357190"/>
                      </a:xfrm>
                      <a:prstGeom prst="roundRec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BC</a:t>
                        </a:r>
                        <a:endParaRPr lang="en-GB" dirty="0"/>
                      </a:p>
                    </p:txBody>
                  </p:sp>
                </p:grpSp>
                <p:sp>
                  <p:nvSpPr>
                    <p:cNvPr id="10" name="Oval 9"/>
                    <p:cNvSpPr/>
                    <p:nvPr/>
                  </p:nvSpPr>
                  <p:spPr>
                    <a:xfrm>
                      <a:off x="4067169" y="3109380"/>
                      <a:ext cx="642942" cy="714380"/>
                    </a:xfrm>
                    <a:prstGeom prst="ellipse">
                      <a:avLst/>
                    </a:prstGeom>
                    <a:solidFill>
                      <a:schemeClr val="accent1">
                        <a:alpha val="28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 name="Half Frame 17"/>
                  <p:cNvSpPr/>
                  <p:nvPr/>
                </p:nvSpPr>
                <p:spPr>
                  <a:xfrm>
                    <a:off x="462464" y="1462604"/>
                    <a:ext cx="357190" cy="214314"/>
                  </a:xfrm>
                  <a:prstGeom prst="halfFrame">
                    <a:avLst/>
                  </a:prstGeom>
                  <a:gradFill>
                    <a:gsLst>
                      <a:gs pos="0">
                        <a:srgbClr val="FFEFD1"/>
                      </a:gs>
                      <a:gs pos="64999">
                        <a:srgbClr val="F0EBD5"/>
                      </a:gs>
                      <a:gs pos="100000">
                        <a:srgbClr val="D1C39F"/>
                      </a:gs>
                    </a:gsLst>
                    <a:lin ang="5400000" scaled="0"/>
                  </a:gradFill>
                  <a:ln>
                    <a:gradFill>
                      <a:gsLst>
                        <a:gs pos="0">
                          <a:srgbClr val="FFEFD1"/>
                        </a:gs>
                        <a:gs pos="64999">
                          <a:srgbClr val="F0EBD5"/>
                        </a:gs>
                        <a:gs pos="100000">
                          <a:srgbClr val="D1C39F"/>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9" name="Half Frame 18"/>
                  <p:cNvSpPr/>
                  <p:nvPr/>
                </p:nvSpPr>
                <p:spPr>
                  <a:xfrm flipH="1">
                    <a:off x="8341280" y="1457839"/>
                    <a:ext cx="357190" cy="214314"/>
                  </a:xfrm>
                  <a:prstGeom prst="halfFrame">
                    <a:avLst/>
                  </a:prstGeom>
                  <a:gradFill>
                    <a:gsLst>
                      <a:gs pos="0">
                        <a:srgbClr val="FFEFD1"/>
                      </a:gs>
                      <a:gs pos="64999">
                        <a:srgbClr val="F0EBD5"/>
                      </a:gs>
                      <a:gs pos="100000">
                        <a:srgbClr val="D1C39F"/>
                      </a:gs>
                    </a:gsLst>
                    <a:lin ang="5400000" scaled="0"/>
                  </a:gradFill>
                  <a:ln>
                    <a:gradFill>
                      <a:gsLst>
                        <a:gs pos="0">
                          <a:srgbClr val="FFEFD1"/>
                        </a:gs>
                        <a:gs pos="64999">
                          <a:srgbClr val="F0EBD5"/>
                        </a:gs>
                        <a:gs pos="100000">
                          <a:srgbClr val="D1C39F"/>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0" name="Half Frame 19"/>
                  <p:cNvSpPr/>
                  <p:nvPr/>
                </p:nvSpPr>
                <p:spPr>
                  <a:xfrm flipV="1">
                    <a:off x="428596" y="5403863"/>
                    <a:ext cx="357190" cy="214314"/>
                  </a:xfrm>
                  <a:prstGeom prst="halfFrame">
                    <a:avLst/>
                  </a:prstGeom>
                  <a:gradFill>
                    <a:gsLst>
                      <a:gs pos="0">
                        <a:srgbClr val="FFEFD1"/>
                      </a:gs>
                      <a:gs pos="64999">
                        <a:srgbClr val="F0EBD5"/>
                      </a:gs>
                      <a:gs pos="100000">
                        <a:srgbClr val="D1C39F"/>
                      </a:gs>
                    </a:gsLst>
                    <a:lin ang="5400000" scaled="0"/>
                  </a:gradFill>
                  <a:ln>
                    <a:gradFill>
                      <a:gsLst>
                        <a:gs pos="0">
                          <a:srgbClr val="FFEFD1"/>
                        </a:gs>
                        <a:gs pos="64999">
                          <a:srgbClr val="F0EBD5"/>
                        </a:gs>
                        <a:gs pos="100000">
                          <a:srgbClr val="D1C39F"/>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1" name="Half Frame 20"/>
                  <p:cNvSpPr/>
                  <p:nvPr/>
                </p:nvSpPr>
                <p:spPr>
                  <a:xfrm flipH="1" flipV="1">
                    <a:off x="8358214" y="5425562"/>
                    <a:ext cx="357190" cy="214314"/>
                  </a:xfrm>
                  <a:prstGeom prst="halfFrame">
                    <a:avLst/>
                  </a:prstGeom>
                  <a:gradFill>
                    <a:gsLst>
                      <a:gs pos="0">
                        <a:srgbClr val="FFEFD1"/>
                      </a:gs>
                      <a:gs pos="64999">
                        <a:srgbClr val="F0EBD5"/>
                      </a:gs>
                      <a:gs pos="100000">
                        <a:srgbClr val="D1C39F"/>
                      </a:gs>
                    </a:gsLst>
                    <a:lin ang="5400000" scaled="0"/>
                  </a:gradFill>
                  <a:ln>
                    <a:gradFill>
                      <a:gsLst>
                        <a:gs pos="0">
                          <a:srgbClr val="FFEFD1"/>
                        </a:gs>
                        <a:gs pos="64999">
                          <a:srgbClr val="F0EBD5"/>
                        </a:gs>
                        <a:gs pos="100000">
                          <a:srgbClr val="D1C39F"/>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24" name="TextBox 23"/>
                <p:cNvSpPr txBox="1"/>
                <p:nvPr/>
              </p:nvSpPr>
              <p:spPr>
                <a:xfrm>
                  <a:off x="3214678" y="3500438"/>
                  <a:ext cx="785818" cy="307777"/>
                </a:xfrm>
                <a:prstGeom prst="rect">
                  <a:avLst/>
                </a:prstGeom>
                <a:noFill/>
              </p:spPr>
              <p:txBody>
                <a:bodyPr wrap="square" rtlCol="0">
                  <a:spAutoFit/>
                </a:bodyPr>
                <a:lstStyle/>
                <a:p>
                  <a:pPr algn="r"/>
                  <a:r>
                    <a:rPr lang="en-GB" sz="1400" b="1" dirty="0" smtClean="0">
                      <a:solidFill>
                        <a:schemeClr val="bg1"/>
                      </a:solidFill>
                      <a:latin typeface="Agency FB" pitchFamily="34" charset="0"/>
                    </a:rPr>
                    <a:t>Today</a:t>
                  </a:r>
                  <a:endParaRPr lang="en-GB" sz="1400" b="1" dirty="0">
                    <a:solidFill>
                      <a:schemeClr val="bg1"/>
                    </a:solidFill>
                    <a:latin typeface="Agency FB" pitchFamily="34" charset="0"/>
                  </a:endParaRPr>
                </a:p>
              </p:txBody>
            </p:sp>
          </p:grpSp>
          <p:pic>
            <p:nvPicPr>
              <p:cNvPr id="26" name="Picture 3" descr="C:\Users\Darkdoji\Documents\Alpari docs\Profit slip.PNG"/>
              <p:cNvPicPr preferRelativeResize="0">
                <a:picLocks noChangeAspect="1" noChangeArrowheads="1"/>
              </p:cNvPicPr>
              <p:nvPr/>
            </p:nvPicPr>
            <p:blipFill>
              <a:blip r:embed="rId3"/>
              <a:srcRect/>
              <a:stretch>
                <a:fillRect/>
              </a:stretch>
            </p:blipFill>
            <p:spPr bwMode="auto">
              <a:xfrm>
                <a:off x="1009561" y="5728746"/>
                <a:ext cx="7112678" cy="486336"/>
              </a:xfrm>
              <a:prstGeom prst="rect">
                <a:avLst/>
              </a:prstGeom>
              <a:noFill/>
            </p:spPr>
          </p:pic>
        </p:grpSp>
        <p:sp>
          <p:nvSpPr>
            <p:cNvPr id="31" name="Rectangle 30"/>
            <p:cNvSpPr/>
            <p:nvPr/>
          </p:nvSpPr>
          <p:spPr>
            <a:xfrm>
              <a:off x="3783001" y="6286520"/>
              <a:ext cx="1431941" cy="369332"/>
            </a:xfrm>
            <a:prstGeom prst="rect">
              <a:avLst/>
            </a:prstGeom>
          </p:spPr>
          <p:txBody>
            <a:bodyPr wrap="square">
              <a:spAutoFit/>
            </a:bodyPr>
            <a:lstStyle/>
            <a:p>
              <a:r>
                <a:rPr lang="en-GB" b="1" dirty="0" smtClean="0">
                  <a:latin typeface="Agency FB" pitchFamily="34" charset="0"/>
                </a:rPr>
                <a:t>Strip Statement</a:t>
              </a:r>
              <a:endParaRPr lang="en-GB" dirty="0"/>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Darkdoji\Desktop\A_Paper Trades\End Behaviours High\Peter Corrections\New Logo.png"/>
          <p:cNvPicPr>
            <a:picLocks noChangeAspect="1" noChangeArrowheads="1"/>
          </p:cNvPicPr>
          <p:nvPr/>
        </p:nvPicPr>
        <p:blipFill>
          <a:blip r:embed="rId2"/>
          <a:srcRect/>
          <a:stretch>
            <a:fillRect/>
          </a:stretch>
        </p:blipFill>
        <p:spPr bwMode="auto">
          <a:xfrm>
            <a:off x="1142976" y="1142984"/>
            <a:ext cx="693969" cy="612400"/>
          </a:xfrm>
          <a:prstGeom prst="rect">
            <a:avLst/>
          </a:prstGeom>
          <a:noFill/>
        </p:spPr>
      </p:pic>
      <p:sp>
        <p:nvSpPr>
          <p:cNvPr id="5" name="Rectangle 4"/>
          <p:cNvSpPr/>
          <p:nvPr/>
        </p:nvSpPr>
        <p:spPr>
          <a:xfrm>
            <a:off x="1180546" y="1752058"/>
            <a:ext cx="599844" cy="369332"/>
          </a:xfrm>
          <a:prstGeom prst="rect">
            <a:avLst/>
          </a:prstGeom>
        </p:spPr>
        <p:txBody>
          <a:bodyPr wrap="none">
            <a:spAutoFit/>
          </a:bodyPr>
          <a:lstStyle/>
          <a:p>
            <a:r>
              <a:rPr lang="en-GB" b="1" dirty="0" smtClean="0">
                <a:solidFill>
                  <a:srgbClr val="7030A0"/>
                </a:solidFill>
                <a:latin typeface="Agency FB" pitchFamily="34" charset="0"/>
              </a:rPr>
              <a:t>2023</a:t>
            </a:r>
            <a:endParaRPr lang="en-GB" b="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TotalTime>
  <Words>649</Words>
  <Application>Microsoft Office PowerPoint</Application>
  <PresentationFormat>On-screen Show (4:3)</PresentationFormat>
  <Paragraphs>56</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Slide 1</vt:lpstr>
      <vt:lpstr>Slide 2</vt:lpstr>
      <vt:lpstr>Slide 3</vt:lpstr>
      <vt:lpstr>Slide 4</vt:lpstr>
      <vt:lpstr>Slide 5</vt:lpstr>
      <vt:lpstr>Slide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Windows User</dc:creator>
  <cp:lastModifiedBy>Windows User</cp:lastModifiedBy>
  <cp:revision>2</cp:revision>
  <dcterms:created xsi:type="dcterms:W3CDTF">2023-08-17T18:02:22Z</dcterms:created>
  <dcterms:modified xsi:type="dcterms:W3CDTF">2023-08-17T18:09:36Z</dcterms:modified>
</cp:coreProperties>
</file>