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56"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AE4ECE-02A9-4EFB-AF1A-2D3744C43FBC}" type="datetimeFigureOut">
              <a:rPr lang="en-US" smtClean="0"/>
              <a:pPr/>
              <a:t>3/19/2023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AE4ECE-02A9-4EFB-AF1A-2D3744C43FBC}" type="datetimeFigureOut">
              <a:rPr lang="en-US" smtClean="0"/>
              <a:pPr/>
              <a:t>3/19/2023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AE4ECE-02A9-4EFB-AF1A-2D3744C43FBC}" type="datetimeFigureOut">
              <a:rPr lang="en-US" smtClean="0"/>
              <a:pPr/>
              <a:t>3/19/2023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AE4ECE-02A9-4EFB-AF1A-2D3744C43FBC}" type="datetimeFigureOut">
              <a:rPr lang="en-US" smtClean="0"/>
              <a:pPr/>
              <a:t>3/19/2023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AE4ECE-02A9-4EFB-AF1A-2D3744C43FBC}" type="datetimeFigureOut">
              <a:rPr lang="en-US" smtClean="0"/>
              <a:pPr/>
              <a:t>3/19/2023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AE4ECE-02A9-4EFB-AF1A-2D3744C43FBC}" type="datetimeFigureOut">
              <a:rPr lang="en-US" smtClean="0"/>
              <a:pPr/>
              <a:t>3/19/2023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AE4ECE-02A9-4EFB-AF1A-2D3744C43FBC}" type="datetimeFigureOut">
              <a:rPr lang="en-US" smtClean="0"/>
              <a:pPr/>
              <a:t>3/19/2023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AE4ECE-02A9-4EFB-AF1A-2D3744C43FBC}" type="datetimeFigureOut">
              <a:rPr lang="en-US" smtClean="0"/>
              <a:pPr/>
              <a:t>3/19/2023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AE4ECE-02A9-4EFB-AF1A-2D3744C43FBC}" type="datetimeFigureOut">
              <a:rPr lang="en-US" smtClean="0"/>
              <a:pPr/>
              <a:t>3/19/2023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AE4ECE-02A9-4EFB-AF1A-2D3744C43FBC}" type="datetimeFigureOut">
              <a:rPr lang="en-US" smtClean="0"/>
              <a:pPr/>
              <a:t>3/19/2023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AE4ECE-02A9-4EFB-AF1A-2D3744C43FBC}" type="datetimeFigureOut">
              <a:rPr lang="en-US" smtClean="0"/>
              <a:pPr/>
              <a:t>3/19/2023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AE8889-6BAA-442B-A223-7B20303068F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E4ECE-02A9-4EFB-AF1A-2D3744C43FBC}" type="datetimeFigureOut">
              <a:rPr lang="en-US" smtClean="0"/>
              <a:pPr/>
              <a:t>3/19/2023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AE8889-6BAA-442B-A223-7B20303068F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325673" y="252691"/>
            <a:ext cx="8492655" cy="6462457"/>
            <a:chOff x="285720" y="252691"/>
            <a:chExt cx="8492655" cy="6462457"/>
          </a:xfrm>
        </p:grpSpPr>
        <p:pic>
          <p:nvPicPr>
            <p:cNvPr id="3074" name="Picture 2" descr="C:\Users\Darkdoji\Desktop\A_Paper Trades\End Behaviours High\Peter Corrections\Gol;d Close\Black Arrow\Black Arrow.PNG"/>
            <p:cNvPicPr>
              <a:picLocks noChangeAspect="1" noChangeArrowheads="1"/>
            </p:cNvPicPr>
            <p:nvPr/>
          </p:nvPicPr>
          <p:blipFill>
            <a:blip r:embed="rId2"/>
            <a:srcRect l="17720" r="46841" b="26948"/>
            <a:stretch>
              <a:fillRect/>
            </a:stretch>
          </p:blipFill>
          <p:spPr bwMode="auto">
            <a:xfrm>
              <a:off x="2692913" y="1142984"/>
              <a:ext cx="3454393" cy="3346462"/>
            </a:xfrm>
            <a:prstGeom prst="rect">
              <a:avLst/>
            </a:prstGeom>
            <a:noFill/>
          </p:spPr>
        </p:pic>
        <p:sp>
          <p:nvSpPr>
            <p:cNvPr id="3" name="Right Brace 2"/>
            <p:cNvSpPr/>
            <p:nvPr/>
          </p:nvSpPr>
          <p:spPr>
            <a:xfrm flipH="1">
              <a:off x="2121409" y="2092314"/>
              <a:ext cx="571504" cy="2357454"/>
            </a:xfrm>
            <a:prstGeom prst="rightBrace">
              <a:avLst/>
            </a:prstGeom>
            <a:ln w="127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 name="Right Brace 3"/>
            <p:cNvSpPr/>
            <p:nvPr/>
          </p:nvSpPr>
          <p:spPr>
            <a:xfrm rot="16200000" flipH="1">
              <a:off x="3728764" y="4179099"/>
              <a:ext cx="571504" cy="1357322"/>
            </a:xfrm>
            <a:prstGeom prst="rightBrace">
              <a:avLst/>
            </a:prstGeom>
            <a:ln w="127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Right Brace 4"/>
            <p:cNvSpPr/>
            <p:nvPr/>
          </p:nvSpPr>
          <p:spPr>
            <a:xfrm>
              <a:off x="6172739" y="1214422"/>
              <a:ext cx="428628" cy="2071702"/>
            </a:xfrm>
            <a:prstGeom prst="rightBrace">
              <a:avLst>
                <a:gd name="adj1" fmla="val 12777"/>
                <a:gd name="adj2" fmla="val 51635"/>
              </a:avLst>
            </a:prstGeom>
            <a:ln w="127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Oval 5"/>
            <p:cNvSpPr/>
            <p:nvPr/>
          </p:nvSpPr>
          <p:spPr>
            <a:xfrm>
              <a:off x="2407161" y="3857628"/>
              <a:ext cx="1000132" cy="928694"/>
            </a:xfrm>
            <a:prstGeom prst="ellipse">
              <a:avLst/>
            </a:prstGeom>
            <a:solidFill>
              <a:schemeClr val="bg2">
                <a:lumMod val="75000"/>
                <a:alpha val="41000"/>
              </a:schemeClr>
            </a:solidFill>
            <a:ln w="952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Arrow Connector 7"/>
            <p:cNvCxnSpPr/>
            <p:nvPr/>
          </p:nvCxnSpPr>
          <p:spPr>
            <a:xfrm rot="5400000" flipH="1" flipV="1">
              <a:off x="2039653" y="4561690"/>
              <a:ext cx="857256" cy="735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43517" y="5286388"/>
              <a:ext cx="1571636" cy="307777"/>
            </a:xfrm>
            <a:prstGeom prst="rect">
              <a:avLst/>
            </a:prstGeom>
            <a:noFill/>
          </p:spPr>
          <p:txBody>
            <a:bodyPr wrap="square" rtlCol="0">
              <a:spAutoFit/>
            </a:bodyPr>
            <a:lstStyle/>
            <a:p>
              <a:pPr algn="ctr"/>
              <a:r>
                <a:rPr lang="en-GB" sz="1400" dirty="0" smtClean="0">
                  <a:latin typeface="Agency FB" pitchFamily="34" charset="0"/>
                </a:rPr>
                <a:t>Spike Event (Low)</a:t>
              </a:r>
              <a:endParaRPr lang="en-GB" sz="1400" dirty="0">
                <a:latin typeface="Agency FB" pitchFamily="34" charset="0"/>
              </a:endParaRPr>
            </a:p>
          </p:txBody>
        </p:sp>
        <p:sp>
          <p:nvSpPr>
            <p:cNvPr id="10" name="Oval 9"/>
            <p:cNvSpPr/>
            <p:nvPr/>
          </p:nvSpPr>
          <p:spPr>
            <a:xfrm>
              <a:off x="5121805" y="857232"/>
              <a:ext cx="1000132" cy="928694"/>
            </a:xfrm>
            <a:prstGeom prst="ellipse">
              <a:avLst/>
            </a:prstGeom>
            <a:solidFill>
              <a:schemeClr val="bg2">
                <a:lumMod val="75000"/>
                <a:alpha val="41000"/>
              </a:schemeClr>
            </a:solidFill>
            <a:ln w="952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3381892" y="1785926"/>
              <a:ext cx="1428760" cy="1928826"/>
            </a:xfrm>
            <a:prstGeom prst="ellipse">
              <a:avLst/>
            </a:prstGeom>
            <a:solidFill>
              <a:schemeClr val="bg2">
                <a:lumMod val="75000"/>
                <a:alpha val="41000"/>
              </a:schemeClr>
            </a:solidFill>
            <a:ln w="952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p:cNvSpPr txBox="1"/>
            <p:nvPr/>
          </p:nvSpPr>
          <p:spPr>
            <a:xfrm>
              <a:off x="1672145" y="5643578"/>
              <a:ext cx="428628" cy="40862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b="1" dirty="0" smtClean="0"/>
                <a:t>A</a:t>
              </a:r>
              <a:endParaRPr lang="en-GB" b="1" dirty="0"/>
            </a:p>
          </p:txBody>
        </p:sp>
        <p:sp>
          <p:nvSpPr>
            <p:cNvPr id="14" name="TextBox 13"/>
            <p:cNvSpPr txBox="1"/>
            <p:nvPr/>
          </p:nvSpPr>
          <p:spPr>
            <a:xfrm>
              <a:off x="285720" y="785794"/>
              <a:ext cx="2143140" cy="4524315"/>
            </a:xfrm>
            <a:prstGeom prst="rect">
              <a:avLst/>
            </a:prstGeom>
            <a:noFill/>
          </p:spPr>
          <p:txBody>
            <a:bodyPr wrap="square" rtlCol="0">
              <a:spAutoFit/>
            </a:bodyPr>
            <a:lstStyle/>
            <a:p>
              <a:r>
                <a:rPr lang="en-GB" sz="1600" dirty="0" smtClean="0">
                  <a:latin typeface="Agency FB" pitchFamily="34" charset="0"/>
                </a:rPr>
                <a:t>At </a:t>
              </a:r>
              <a:r>
                <a:rPr lang="en-GB" sz="1600" b="1" dirty="0" smtClean="0">
                  <a:latin typeface="Agency FB" pitchFamily="34" charset="0"/>
                </a:rPr>
                <a:t>A</a:t>
              </a:r>
              <a:r>
                <a:rPr lang="en-GB" sz="1600" dirty="0" smtClean="0">
                  <a:latin typeface="Agency FB" pitchFamily="34" charset="0"/>
                </a:rPr>
                <a:t> price follows the same pattern we study here (fold and stretch), but in the downward direction to establish a return point at low or what we call a Spike Event. A return point or Spike Event is marked by a “Crowned” Semaphore.</a:t>
              </a:r>
            </a:p>
            <a:p>
              <a:r>
                <a:rPr lang="en-GB" sz="1600" dirty="0" smtClean="0">
                  <a:latin typeface="Agency FB" pitchFamily="34" charset="0"/>
                </a:rPr>
                <a:t>Keep in mind i) All price movement regardless of scale follow the same pattern. ii) Fractal does not just mean similar shape but behaviours. iii) We need to recognize the 2 behaviours (fold and stretch), when we see them across </a:t>
              </a:r>
              <a:r>
                <a:rPr lang="en-GB" sz="1600" b="1" dirty="0" smtClean="0">
                  <a:latin typeface="Agency FB" pitchFamily="34" charset="0"/>
                </a:rPr>
                <a:t>the feed (n – 9n)</a:t>
              </a:r>
              <a:r>
                <a:rPr lang="en-GB" sz="1600" dirty="0" smtClean="0">
                  <a:latin typeface="Agency FB" pitchFamily="34" charset="0"/>
                </a:rPr>
                <a:t>.  </a:t>
              </a:r>
              <a:endParaRPr lang="en-GB" sz="1600" dirty="0">
                <a:latin typeface="Agency FB" pitchFamily="34" charset="0"/>
              </a:endParaRPr>
            </a:p>
          </p:txBody>
        </p:sp>
        <p:sp>
          <p:nvSpPr>
            <p:cNvPr id="15" name="TextBox 14"/>
            <p:cNvSpPr txBox="1"/>
            <p:nvPr/>
          </p:nvSpPr>
          <p:spPr>
            <a:xfrm>
              <a:off x="2600839" y="5145488"/>
              <a:ext cx="6072230" cy="1569660"/>
            </a:xfrm>
            <a:prstGeom prst="rect">
              <a:avLst/>
            </a:prstGeom>
            <a:noFill/>
          </p:spPr>
          <p:txBody>
            <a:bodyPr wrap="square" rtlCol="0">
              <a:spAutoFit/>
            </a:bodyPr>
            <a:lstStyle/>
            <a:p>
              <a:r>
                <a:rPr lang="en-GB" sz="1600" dirty="0" smtClean="0">
                  <a:latin typeface="Agency FB" pitchFamily="34" charset="0"/>
                </a:rPr>
                <a:t>At </a:t>
              </a:r>
              <a:r>
                <a:rPr lang="en-GB" sz="1600" b="1" dirty="0" smtClean="0">
                  <a:latin typeface="Agency FB" pitchFamily="34" charset="0"/>
                </a:rPr>
                <a:t>B</a:t>
              </a:r>
              <a:r>
                <a:rPr lang="en-GB" sz="1600" dirty="0" smtClean="0">
                  <a:latin typeface="Agency FB" pitchFamily="34" charset="0"/>
                </a:rPr>
                <a:t> the return point at low rotates (stretches), price to a significant stop high, and we are back in repeated folding behaviour. This is loosely called “range” but it is a specific pattern (folding), i) Observe this </a:t>
              </a:r>
              <a:r>
                <a:rPr lang="en-GB" sz="1600" b="1" dirty="0" smtClean="0">
                  <a:latin typeface="Agency FB" pitchFamily="34" charset="0"/>
                </a:rPr>
                <a:t>truth</a:t>
              </a:r>
              <a:r>
                <a:rPr lang="en-GB" sz="1600" dirty="0" smtClean="0">
                  <a:latin typeface="Agency FB" pitchFamily="34" charset="0"/>
                </a:rPr>
                <a:t> from the Black Arrowed Semaphores ii) Randomly cross check time frames to find the behaviours as shown here and see if iii) You can easily identify them, and iv) Whether you can see the black arrowed Semaphores in the same positions as they appear in this example from the 30 minute market window (up and down).</a:t>
              </a:r>
              <a:endParaRPr lang="en-GB" sz="1600" dirty="0">
                <a:latin typeface="Agency FB" pitchFamily="34" charset="0"/>
              </a:endParaRPr>
            </a:p>
          </p:txBody>
        </p:sp>
        <p:sp>
          <p:nvSpPr>
            <p:cNvPr id="16" name="TextBox 15"/>
            <p:cNvSpPr txBox="1"/>
            <p:nvPr/>
          </p:nvSpPr>
          <p:spPr>
            <a:xfrm>
              <a:off x="3121541" y="1643050"/>
              <a:ext cx="428628" cy="408623"/>
            </a:xfrm>
            <a:prstGeom prst="round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B</a:t>
              </a:r>
              <a:endParaRPr lang="en-GB" b="1" dirty="0"/>
            </a:p>
          </p:txBody>
        </p:sp>
        <p:sp>
          <p:nvSpPr>
            <p:cNvPr id="17" name="TextBox 16"/>
            <p:cNvSpPr txBox="1"/>
            <p:nvPr/>
          </p:nvSpPr>
          <p:spPr>
            <a:xfrm>
              <a:off x="4907491" y="642918"/>
              <a:ext cx="428628" cy="408623"/>
            </a:xfrm>
            <a:prstGeom prst="round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b="1" dirty="0" smtClean="0"/>
                <a:t>C</a:t>
              </a:r>
              <a:endParaRPr lang="en-GB" b="1" dirty="0"/>
            </a:p>
          </p:txBody>
        </p:sp>
        <p:sp>
          <p:nvSpPr>
            <p:cNvPr id="18" name="TextBox 17"/>
            <p:cNvSpPr txBox="1"/>
            <p:nvPr/>
          </p:nvSpPr>
          <p:spPr>
            <a:xfrm>
              <a:off x="6563797" y="1142984"/>
              <a:ext cx="2214578" cy="4031873"/>
            </a:xfrm>
            <a:prstGeom prst="rect">
              <a:avLst/>
            </a:prstGeom>
            <a:noFill/>
          </p:spPr>
          <p:txBody>
            <a:bodyPr wrap="square" rtlCol="0">
              <a:spAutoFit/>
            </a:bodyPr>
            <a:lstStyle/>
            <a:p>
              <a:r>
                <a:rPr lang="en-GB" sz="1600" dirty="0" smtClean="0">
                  <a:latin typeface="Agency FB" pitchFamily="34" charset="0"/>
                </a:rPr>
                <a:t>At </a:t>
              </a:r>
              <a:r>
                <a:rPr lang="en-GB" sz="1600" b="1" dirty="0" smtClean="0">
                  <a:latin typeface="Agency FB" pitchFamily="34" charset="0"/>
                </a:rPr>
                <a:t>C </a:t>
              </a:r>
              <a:r>
                <a:rPr lang="en-GB" sz="1600" dirty="0" smtClean="0">
                  <a:latin typeface="Agency FB" pitchFamily="34" charset="0"/>
                </a:rPr>
                <a:t>price is again stretched or rotated in the upward direction to another significant high stop. i) Where would you say this move began? ii) Can we say the move had root in any of  the black arrowed Semaphores? From other market windows you have checked, would that also be true? If so what do you think will happen to your profits if each time you entered trade on a black arrow in Finite </a:t>
              </a:r>
              <a:r>
                <a:rPr lang="en-GB" sz="1600" dirty="0">
                  <a:latin typeface="Agency FB" pitchFamily="34" charset="0"/>
                </a:rPr>
                <a:t>L</a:t>
              </a:r>
              <a:r>
                <a:rPr lang="en-GB" sz="1600" dirty="0" smtClean="0">
                  <a:latin typeface="Agency FB" pitchFamily="34" charset="0"/>
                </a:rPr>
                <a:t>oop Equilibrium (FLE)? Can you count the moves between the black arrowed Semaphores?</a:t>
              </a:r>
              <a:endParaRPr lang="en-GB" sz="1600" dirty="0">
                <a:latin typeface="Agency FB" pitchFamily="34" charset="0"/>
              </a:endParaRPr>
            </a:p>
          </p:txBody>
        </p:sp>
        <p:sp>
          <p:nvSpPr>
            <p:cNvPr id="20" name="TextBox 19"/>
            <p:cNvSpPr txBox="1"/>
            <p:nvPr/>
          </p:nvSpPr>
          <p:spPr>
            <a:xfrm>
              <a:off x="5744111" y="763769"/>
              <a:ext cx="1571636" cy="307777"/>
            </a:xfrm>
            <a:prstGeom prst="rect">
              <a:avLst/>
            </a:prstGeom>
            <a:noFill/>
          </p:spPr>
          <p:txBody>
            <a:bodyPr wrap="square" rtlCol="0">
              <a:spAutoFit/>
            </a:bodyPr>
            <a:lstStyle/>
            <a:p>
              <a:pPr algn="ctr"/>
              <a:r>
                <a:rPr lang="en-GB" sz="1400" dirty="0" smtClean="0">
                  <a:latin typeface="Agency FB" pitchFamily="34" charset="0"/>
                </a:rPr>
                <a:t>Spike Event (High)</a:t>
              </a:r>
              <a:endParaRPr lang="en-GB" sz="1400" dirty="0">
                <a:latin typeface="Agency FB" pitchFamily="34" charset="0"/>
              </a:endParaRPr>
            </a:p>
          </p:txBody>
        </p:sp>
        <p:sp>
          <p:nvSpPr>
            <p:cNvPr id="21" name="Rectangle 20"/>
            <p:cNvSpPr/>
            <p:nvPr/>
          </p:nvSpPr>
          <p:spPr>
            <a:xfrm>
              <a:off x="2071670" y="252691"/>
              <a:ext cx="1851028" cy="461665"/>
            </a:xfrm>
            <a:prstGeom prst="rect">
              <a:avLst/>
            </a:prstGeom>
          </p:spPr>
          <p:txBody>
            <a:bodyPr wrap="square">
              <a:spAutoFit/>
            </a:bodyPr>
            <a:lstStyle/>
            <a:p>
              <a:pPr algn="ctr"/>
              <a:r>
                <a:rPr lang="en-GB" sz="2400" dirty="0" smtClean="0">
                  <a:latin typeface="Agency FB" pitchFamily="34" charset="0"/>
                </a:rPr>
                <a:t>The Setup</a:t>
              </a:r>
              <a:endParaRPr lang="en-GB" sz="2400" dirty="0">
                <a:latin typeface="Agency FB" pitchFamily="34" charset="0"/>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5720" y="405091"/>
            <a:ext cx="8572560" cy="6095743"/>
            <a:chOff x="428596" y="405091"/>
            <a:chExt cx="8572560" cy="6095743"/>
          </a:xfrm>
        </p:grpSpPr>
        <p:sp>
          <p:nvSpPr>
            <p:cNvPr id="4" name="TextBox 3"/>
            <p:cNvSpPr txBox="1"/>
            <p:nvPr/>
          </p:nvSpPr>
          <p:spPr>
            <a:xfrm>
              <a:off x="1357290" y="4103849"/>
              <a:ext cx="6429420" cy="1323439"/>
            </a:xfrm>
            <a:prstGeom prst="rect">
              <a:avLst/>
            </a:prstGeom>
            <a:noFill/>
          </p:spPr>
          <p:txBody>
            <a:bodyPr wrap="square" rtlCol="0">
              <a:spAutoFit/>
            </a:bodyPr>
            <a:lstStyle/>
            <a:p>
              <a:pPr marL="177800" indent="-177800">
                <a:buFont typeface="+mj-lt"/>
                <a:buAutoNum type="arabicPeriod"/>
                <a:tabLst>
                  <a:tab pos="177800" algn="l"/>
                </a:tabLst>
              </a:pPr>
              <a:r>
                <a:rPr lang="en-GB" sz="1600" dirty="0" smtClean="0">
                  <a:latin typeface="Agency FB" pitchFamily="34" charset="0"/>
                </a:rPr>
                <a:t>Setup = FLE 2 (current MRI Fibonacci Range)</a:t>
              </a:r>
            </a:p>
            <a:p>
              <a:pPr marL="177800" indent="-177800">
                <a:buFont typeface="+mj-lt"/>
                <a:buAutoNum type="arabicPeriod"/>
                <a:tabLst>
                  <a:tab pos="177800" algn="l"/>
                </a:tabLst>
              </a:pPr>
              <a:r>
                <a:rPr lang="en-GB" sz="1600" dirty="0" smtClean="0">
                  <a:latin typeface="Agency FB" pitchFamily="34" charset="0"/>
                </a:rPr>
                <a:t>On Semaphore </a:t>
              </a:r>
              <a:r>
                <a:rPr lang="en-GB" sz="1600" b="1" dirty="0" smtClean="0">
                  <a:latin typeface="Agency FB" pitchFamily="34" charset="0"/>
                </a:rPr>
                <a:t>Low</a:t>
              </a:r>
              <a:r>
                <a:rPr lang="en-GB" sz="1600" dirty="0" smtClean="0">
                  <a:latin typeface="Agency FB" pitchFamily="34" charset="0"/>
                </a:rPr>
                <a:t> + </a:t>
              </a:r>
              <a:r>
                <a:rPr lang="en-GB" sz="1600" b="1" dirty="0" smtClean="0">
                  <a:latin typeface="Agency FB" pitchFamily="34" charset="0"/>
                </a:rPr>
                <a:t>nCyclicality</a:t>
              </a:r>
              <a:r>
                <a:rPr lang="en-GB" sz="1600" dirty="0" smtClean="0">
                  <a:latin typeface="Agency FB" pitchFamily="34" charset="0"/>
                </a:rPr>
                <a:t> </a:t>
              </a:r>
              <a:r>
                <a:rPr lang="en-GB" sz="1600" b="1" dirty="0" smtClean="0">
                  <a:solidFill>
                    <a:srgbClr val="00B050"/>
                  </a:solidFill>
                  <a:latin typeface="Agency FB" pitchFamily="34" charset="0"/>
                </a:rPr>
                <a:t>+VE </a:t>
              </a:r>
              <a:r>
                <a:rPr lang="en-GB" sz="1600" dirty="0" smtClean="0">
                  <a:latin typeface="Agency FB" pitchFamily="34" charset="0"/>
                </a:rPr>
                <a:t>= </a:t>
              </a:r>
              <a:r>
                <a:rPr lang="en-GB" sz="1600" b="1" dirty="0" smtClean="0">
                  <a:latin typeface="Agency FB" pitchFamily="34" charset="0"/>
                </a:rPr>
                <a:t>Inverse On </a:t>
              </a:r>
              <a:r>
                <a:rPr lang="en-GB" sz="1600" dirty="0" smtClean="0">
                  <a:latin typeface="Agency FB" pitchFamily="34" charset="0"/>
                </a:rPr>
                <a:t>= Trade id</a:t>
              </a:r>
            </a:p>
            <a:p>
              <a:pPr marL="177800" indent="-177800">
                <a:buFont typeface="+mj-lt"/>
                <a:buAutoNum type="arabicPeriod"/>
                <a:tabLst>
                  <a:tab pos="177800" algn="l"/>
                </a:tabLst>
              </a:pPr>
              <a:r>
                <a:rPr lang="en-GB" sz="1600" dirty="0" smtClean="0">
                  <a:latin typeface="Agency FB" pitchFamily="34" charset="0"/>
                </a:rPr>
                <a:t>Command is good for point to point loops until (breakout or), </a:t>
              </a:r>
              <a:r>
                <a:rPr lang="en-GB" sz="1600" b="1" dirty="0">
                  <a:latin typeface="Agency FB" pitchFamily="34" charset="0"/>
                </a:rPr>
                <a:t>s</a:t>
              </a:r>
              <a:r>
                <a:rPr lang="en-GB" sz="1600" b="1" dirty="0" smtClean="0">
                  <a:latin typeface="Agency FB" pitchFamily="34" charset="0"/>
                </a:rPr>
                <a:t>tretch mapping</a:t>
              </a:r>
            </a:p>
            <a:p>
              <a:pPr marL="177800" indent="-177800">
                <a:buFont typeface="+mj-lt"/>
                <a:buAutoNum type="arabicPeriod"/>
                <a:tabLst>
                  <a:tab pos="177800" algn="l"/>
                </a:tabLst>
              </a:pPr>
              <a:r>
                <a:rPr lang="en-GB" sz="1600" b="1" dirty="0" smtClean="0">
                  <a:latin typeface="Agency FB" pitchFamily="34" charset="0"/>
                </a:rPr>
                <a:t>Screenface </a:t>
              </a:r>
              <a:r>
                <a:rPr lang="en-GB" sz="1600" dirty="0" smtClean="0">
                  <a:latin typeface="Agency FB" pitchFamily="34" charset="0"/>
                </a:rPr>
                <a:t>registers inform on and track progression of move</a:t>
              </a:r>
            </a:p>
            <a:p>
              <a:pPr marL="177800" indent="-177800">
                <a:buFont typeface="+mj-lt"/>
                <a:buAutoNum type="arabicPeriod"/>
                <a:tabLst>
                  <a:tab pos="177800" algn="l"/>
                </a:tabLst>
              </a:pPr>
              <a:r>
                <a:rPr lang="en-GB" sz="1600" dirty="0" smtClean="0">
                  <a:latin typeface="Agency FB" pitchFamily="34" charset="0"/>
                </a:rPr>
                <a:t>Termini (stop) = new instance of FLE</a:t>
              </a:r>
            </a:p>
          </p:txBody>
        </p:sp>
        <p:sp>
          <p:nvSpPr>
            <p:cNvPr id="5" name="Oval 4"/>
            <p:cNvSpPr/>
            <p:nvPr/>
          </p:nvSpPr>
          <p:spPr>
            <a:xfrm>
              <a:off x="2874422" y="1857364"/>
              <a:ext cx="928694" cy="1071570"/>
            </a:xfrm>
            <a:prstGeom prst="ellipse">
              <a:avLst/>
            </a:prstGeom>
            <a:solidFill>
              <a:schemeClr val="bg2">
                <a:lumMod val="75000"/>
                <a:alpha val="41000"/>
              </a:schemeClr>
            </a:solidFill>
            <a:ln w="952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p:cNvSpPr/>
            <p:nvPr/>
          </p:nvSpPr>
          <p:spPr>
            <a:xfrm>
              <a:off x="1500166" y="2214554"/>
              <a:ext cx="928694" cy="1071570"/>
            </a:xfrm>
            <a:prstGeom prst="ellipse">
              <a:avLst/>
            </a:prstGeom>
            <a:solidFill>
              <a:schemeClr val="bg2">
                <a:lumMod val="75000"/>
                <a:alpha val="41000"/>
              </a:schemeClr>
            </a:solidFill>
            <a:ln w="952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p:cNvGrpSpPr/>
            <p:nvPr/>
          </p:nvGrpSpPr>
          <p:grpSpPr>
            <a:xfrm>
              <a:off x="1334743" y="1032015"/>
              <a:ext cx="6474514" cy="3048646"/>
              <a:chOff x="1334743" y="1142984"/>
              <a:chExt cx="6474514" cy="3048646"/>
            </a:xfrm>
          </p:grpSpPr>
          <p:pic>
            <p:nvPicPr>
              <p:cNvPr id="4099" name="Picture 3" descr="C:\Users\Darkdoji\Desktop\A_Paper Trades\End Behaviours High\Peter Corrections\Gol;d Close\Black Arrow\Black Arrow3.PNG"/>
              <p:cNvPicPr>
                <a:picLocks noChangeAspect="1" noChangeArrowheads="1"/>
              </p:cNvPicPr>
              <p:nvPr/>
            </p:nvPicPr>
            <p:blipFill>
              <a:blip r:embed="rId2"/>
              <a:srcRect/>
              <a:stretch>
                <a:fillRect/>
              </a:stretch>
            </p:blipFill>
            <p:spPr bwMode="auto">
              <a:xfrm>
                <a:off x="1334743" y="1142984"/>
                <a:ext cx="6474514" cy="3048646"/>
              </a:xfrm>
              <a:prstGeom prst="rect">
                <a:avLst/>
              </a:prstGeom>
              <a:noFill/>
            </p:spPr>
          </p:pic>
          <p:sp>
            <p:nvSpPr>
              <p:cNvPr id="6" name="TextBox 5"/>
              <p:cNvSpPr txBox="1"/>
              <p:nvPr/>
            </p:nvSpPr>
            <p:spPr>
              <a:xfrm>
                <a:off x="3000364" y="1428736"/>
                <a:ext cx="714380" cy="408623"/>
              </a:xfrm>
              <a:prstGeom prst="round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FLE 2</a:t>
                </a:r>
                <a:endParaRPr lang="en-GB" b="1" dirty="0"/>
              </a:p>
            </p:txBody>
          </p:sp>
          <p:sp>
            <p:nvSpPr>
              <p:cNvPr id="8" name="TextBox 7"/>
              <p:cNvSpPr txBox="1"/>
              <p:nvPr/>
            </p:nvSpPr>
            <p:spPr>
              <a:xfrm>
                <a:off x="1571604" y="1805931"/>
                <a:ext cx="714380" cy="408623"/>
              </a:xfrm>
              <a:prstGeom prst="round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FLE 1</a:t>
                </a:r>
                <a:endParaRPr lang="en-GB" b="1" dirty="0"/>
              </a:p>
            </p:txBody>
          </p:sp>
        </p:grpSp>
        <p:sp>
          <p:nvSpPr>
            <p:cNvPr id="9" name="Rectangle 8"/>
            <p:cNvSpPr/>
            <p:nvPr/>
          </p:nvSpPr>
          <p:spPr>
            <a:xfrm>
              <a:off x="2224070" y="405091"/>
              <a:ext cx="4562508" cy="461665"/>
            </a:xfrm>
            <a:prstGeom prst="rect">
              <a:avLst/>
            </a:prstGeom>
          </p:spPr>
          <p:txBody>
            <a:bodyPr wrap="square">
              <a:spAutoFit/>
            </a:bodyPr>
            <a:lstStyle/>
            <a:p>
              <a:pPr algn="ctr"/>
              <a:r>
                <a:rPr lang="en-GB" sz="2400" dirty="0" smtClean="0">
                  <a:latin typeface="Agency FB" pitchFamily="34" charset="0"/>
                </a:rPr>
                <a:t>Trading </a:t>
              </a:r>
              <a:r>
                <a:rPr lang="en-GB" sz="2400" baseline="-25000" dirty="0" smtClean="0">
                  <a:latin typeface="Agency FB" pitchFamily="34" charset="0"/>
                </a:rPr>
                <a:t>(example: up move but inverse is true)</a:t>
              </a:r>
              <a:endParaRPr lang="en-GB" sz="2400" baseline="-25000" dirty="0">
                <a:latin typeface="Agency FB" pitchFamily="34" charset="0"/>
              </a:endParaRPr>
            </a:p>
          </p:txBody>
        </p:sp>
        <p:sp>
          <p:nvSpPr>
            <p:cNvPr id="10" name="TextBox 9"/>
            <p:cNvSpPr txBox="1"/>
            <p:nvPr/>
          </p:nvSpPr>
          <p:spPr>
            <a:xfrm>
              <a:off x="428596" y="5423616"/>
              <a:ext cx="8572560" cy="1077218"/>
            </a:xfrm>
            <a:prstGeom prst="rect">
              <a:avLst/>
            </a:prstGeom>
            <a:noFill/>
          </p:spPr>
          <p:txBody>
            <a:bodyPr wrap="square" rtlCol="0">
              <a:spAutoFit/>
            </a:bodyPr>
            <a:lstStyle/>
            <a:p>
              <a:pPr marL="177800" indent="-177800">
                <a:tabLst>
                  <a:tab pos="177800" algn="l"/>
                </a:tabLst>
              </a:pPr>
              <a:r>
                <a:rPr lang="en-GB" sz="1600" dirty="0" smtClean="0">
                  <a:latin typeface="Agency FB" pitchFamily="34" charset="0"/>
                </a:rPr>
                <a:t>Notes: Stop Loss logically set = Thesis = Inverse On (tight but most effective stops and low cost) </a:t>
              </a:r>
            </a:p>
            <a:p>
              <a:pPr marL="177800" indent="-177800">
                <a:tabLst>
                  <a:tab pos="177800" algn="l"/>
                </a:tabLst>
              </a:pPr>
              <a:r>
                <a:rPr lang="en-GB" sz="1600" dirty="0">
                  <a:latin typeface="Agency FB" pitchFamily="34" charset="0"/>
                </a:rPr>
                <a:t>	 </a:t>
              </a:r>
              <a:r>
                <a:rPr lang="en-GB" sz="1600" dirty="0" smtClean="0">
                  <a:latin typeface="Agency FB" pitchFamily="34" charset="0"/>
                </a:rPr>
                <a:t>      The above are </a:t>
              </a:r>
              <a:r>
                <a:rPr lang="en-GB" sz="1600" b="1" dirty="0" smtClean="0">
                  <a:latin typeface="Agency FB" pitchFamily="34" charset="0"/>
                </a:rPr>
                <a:t>NOT</a:t>
              </a:r>
              <a:r>
                <a:rPr lang="en-GB" sz="1600" dirty="0" smtClean="0">
                  <a:latin typeface="Agency FB" pitchFamily="34" charset="0"/>
                </a:rPr>
                <a:t> rules they follow from the </a:t>
              </a:r>
              <a:r>
                <a:rPr lang="en-GB" sz="1600" b="1" dirty="0" smtClean="0">
                  <a:latin typeface="Agency FB" pitchFamily="34" charset="0"/>
                </a:rPr>
                <a:t>intrinsic</a:t>
              </a:r>
              <a:r>
                <a:rPr lang="en-GB" sz="1600" dirty="0" smtClean="0">
                  <a:latin typeface="Agency FB" pitchFamily="34" charset="0"/>
                </a:rPr>
                <a:t> behaviour of the variable and are consistent always.</a:t>
              </a:r>
            </a:p>
            <a:p>
              <a:pPr marL="177800" indent="-177800">
                <a:tabLst>
                  <a:tab pos="177800" algn="l"/>
                </a:tabLst>
              </a:pPr>
              <a:r>
                <a:rPr lang="en-GB" sz="1600" dirty="0">
                  <a:latin typeface="Agency FB" pitchFamily="34" charset="0"/>
                </a:rPr>
                <a:t>	</a:t>
              </a:r>
              <a:r>
                <a:rPr lang="en-GB" sz="1600" dirty="0" smtClean="0">
                  <a:latin typeface="Agency FB" pitchFamily="34" charset="0"/>
                </a:rPr>
                <a:t>       Therefore, this is the simplest, correct and safest way anywhere at all in trading to trade markets for the most returns.</a:t>
              </a:r>
            </a:p>
            <a:p>
              <a:pPr marL="177800" indent="-177800">
                <a:tabLst>
                  <a:tab pos="177800" algn="l"/>
                </a:tabLst>
              </a:pPr>
              <a:r>
                <a:rPr lang="en-GB" sz="1600" dirty="0">
                  <a:latin typeface="Agency FB" pitchFamily="34" charset="0"/>
                </a:rPr>
                <a:t>	 </a:t>
              </a:r>
              <a:r>
                <a:rPr lang="en-GB" sz="1600" dirty="0" smtClean="0">
                  <a:latin typeface="Agency FB" pitchFamily="34" charset="0"/>
                </a:rPr>
                <a:t>      Determinations such as to trade loops only, trade Inverse On + loops, trade Inverse On only are for trader to make.  </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285720" y="142852"/>
            <a:ext cx="8572560" cy="6500858"/>
            <a:chOff x="357158" y="142852"/>
            <a:chExt cx="8572560" cy="6500858"/>
          </a:xfrm>
        </p:grpSpPr>
        <p:pic>
          <p:nvPicPr>
            <p:cNvPr id="2050" name="Picture 2" descr="C:\Users\Darkdoji\Desktop\A_Paper Trades\End Behaviours High\Peter Corrections\Gol;d Close\Black Arrow\Black Arrow 5.PNG"/>
            <p:cNvPicPr>
              <a:picLocks noChangeAspect="1" noChangeArrowheads="1"/>
            </p:cNvPicPr>
            <p:nvPr/>
          </p:nvPicPr>
          <p:blipFill>
            <a:blip r:embed="rId2"/>
            <a:srcRect/>
            <a:stretch>
              <a:fillRect/>
            </a:stretch>
          </p:blipFill>
          <p:spPr bwMode="auto">
            <a:xfrm>
              <a:off x="2714612" y="695696"/>
              <a:ext cx="3938185" cy="4198254"/>
            </a:xfrm>
            <a:prstGeom prst="rect">
              <a:avLst/>
            </a:prstGeom>
            <a:noFill/>
          </p:spPr>
        </p:pic>
        <p:sp>
          <p:nvSpPr>
            <p:cNvPr id="3" name="TextBox 2"/>
            <p:cNvSpPr txBox="1"/>
            <p:nvPr/>
          </p:nvSpPr>
          <p:spPr>
            <a:xfrm>
              <a:off x="2071670" y="5074050"/>
              <a:ext cx="6286544" cy="1569660"/>
            </a:xfrm>
            <a:prstGeom prst="rect">
              <a:avLst/>
            </a:prstGeom>
            <a:noFill/>
          </p:spPr>
          <p:txBody>
            <a:bodyPr wrap="square" rtlCol="0">
              <a:spAutoFit/>
            </a:bodyPr>
            <a:lstStyle/>
            <a:p>
              <a:r>
                <a:rPr lang="en-GB" sz="1600" dirty="0" smtClean="0">
                  <a:latin typeface="Agency FB" pitchFamily="34" charset="0"/>
                </a:rPr>
                <a:t>Above is a screenshot of 6n the cumulative of n -5n fractures, and thus the intraday cycle in effect.  Most traders are day traders as I understand it and are so mainly because of misconceptions about how the market works, availability, and notions of riskiness derived from non-science based traditions.  But how would you trade this window given what you know now about the sense of the Inverse On command provided here? The same as the M5, M30 or even M1 windows or different? What difference is there between those and the H4 window?</a:t>
              </a:r>
              <a:endParaRPr lang="en-GB" sz="1600" dirty="0">
                <a:latin typeface="Agency FB" pitchFamily="34" charset="0"/>
              </a:endParaRPr>
            </a:p>
          </p:txBody>
        </p:sp>
        <p:sp>
          <p:nvSpPr>
            <p:cNvPr id="4" name="TextBox 3"/>
            <p:cNvSpPr txBox="1"/>
            <p:nvPr/>
          </p:nvSpPr>
          <p:spPr>
            <a:xfrm>
              <a:off x="357158" y="767134"/>
              <a:ext cx="2071702" cy="4770537"/>
            </a:xfrm>
            <a:prstGeom prst="rect">
              <a:avLst/>
            </a:prstGeom>
            <a:noFill/>
          </p:spPr>
          <p:txBody>
            <a:bodyPr wrap="square" rtlCol="0">
              <a:spAutoFit/>
            </a:bodyPr>
            <a:lstStyle/>
            <a:p>
              <a:r>
                <a:rPr lang="en-GB" sz="1600" dirty="0" smtClean="0">
                  <a:latin typeface="Agency FB" pitchFamily="34" charset="0"/>
                </a:rPr>
                <a:t>As simple and efficacious as the Inverse On command is, it does require that one is </a:t>
              </a:r>
              <a:r>
                <a:rPr lang="en-GB" sz="1600" b="1" dirty="0" smtClean="0">
                  <a:latin typeface="Agency FB" pitchFamily="34" charset="0"/>
                </a:rPr>
                <a:t>strict</a:t>
              </a:r>
              <a:r>
                <a:rPr lang="en-GB" sz="1600" dirty="0" smtClean="0">
                  <a:latin typeface="Agency FB" pitchFamily="34" charset="0"/>
                </a:rPr>
                <a:t> and never try to </a:t>
              </a:r>
              <a:r>
                <a:rPr lang="en-GB" sz="1600" b="1" dirty="0" smtClean="0">
                  <a:latin typeface="Agency FB" pitchFamily="34" charset="0"/>
                </a:rPr>
                <a:t>jump the gun </a:t>
              </a:r>
              <a:r>
                <a:rPr lang="en-GB" sz="1600" dirty="0" smtClean="0">
                  <a:latin typeface="Agency FB" pitchFamily="34" charset="0"/>
                </a:rPr>
                <a:t>or in other ways vary the notion as presented. If you read the associated mathematics I have pointed everyone to, simple mathematics anyone at all can get, it is soon obvious to you that the idea is not to reduce the degrees of freedom by which  the system (market), works by exogenous “rules” that only live in our uninformed imaginations but to work within precept.</a:t>
              </a:r>
              <a:endParaRPr lang="en-GB" sz="1600" dirty="0">
                <a:latin typeface="Agency FB" pitchFamily="34" charset="0"/>
              </a:endParaRPr>
            </a:p>
          </p:txBody>
        </p:sp>
        <p:sp>
          <p:nvSpPr>
            <p:cNvPr id="5" name="TextBox 4"/>
            <p:cNvSpPr txBox="1"/>
            <p:nvPr/>
          </p:nvSpPr>
          <p:spPr>
            <a:xfrm>
              <a:off x="6858016" y="695696"/>
              <a:ext cx="2071702" cy="4278094"/>
            </a:xfrm>
            <a:prstGeom prst="rect">
              <a:avLst/>
            </a:prstGeom>
            <a:noFill/>
          </p:spPr>
          <p:txBody>
            <a:bodyPr wrap="square" rtlCol="0">
              <a:spAutoFit/>
            </a:bodyPr>
            <a:lstStyle/>
            <a:p>
              <a:r>
                <a:rPr lang="en-GB" sz="1600" dirty="0" smtClean="0">
                  <a:latin typeface="Agency FB" pitchFamily="34" charset="0"/>
                </a:rPr>
                <a:t>So within the degrees of freedom by which the system (market) operates, the Inverse On command is the way to trade any market window at all. Starting to encumber the market with non chaotic notions or rules (including stop loss), etc courts trouble. Because what do you KNOW about the dynamics of markets outside of chaos to develop such? This is why I have often said there are no rules we simply follow the market based on its behaviours.</a:t>
              </a:r>
              <a:endParaRPr lang="en-GB" sz="1600" dirty="0">
                <a:latin typeface="Agency FB" pitchFamily="34" charset="0"/>
              </a:endParaRPr>
            </a:p>
          </p:txBody>
        </p:sp>
        <p:sp>
          <p:nvSpPr>
            <p:cNvPr id="6" name="Rectangle 5"/>
            <p:cNvSpPr/>
            <p:nvPr/>
          </p:nvSpPr>
          <p:spPr>
            <a:xfrm>
              <a:off x="2285984" y="142852"/>
              <a:ext cx="4562508" cy="461665"/>
            </a:xfrm>
            <a:prstGeom prst="rect">
              <a:avLst/>
            </a:prstGeom>
          </p:spPr>
          <p:txBody>
            <a:bodyPr wrap="square">
              <a:spAutoFit/>
            </a:bodyPr>
            <a:lstStyle/>
            <a:p>
              <a:pPr algn="ctr"/>
              <a:r>
                <a:rPr lang="en-GB" sz="2400" dirty="0" smtClean="0">
                  <a:latin typeface="Agency FB" pitchFamily="34" charset="0"/>
                </a:rPr>
                <a:t>Fractals the same in form and behaviour</a:t>
              </a:r>
              <a:endParaRPr lang="en-GB" sz="2400" baseline="-25000" dirty="0">
                <a:latin typeface="Agency FB" pitchFamily="34" charset="0"/>
              </a:endParaRPr>
            </a:p>
          </p:txBody>
        </p:sp>
        <p:sp>
          <p:nvSpPr>
            <p:cNvPr id="7" name="TextBox 6"/>
            <p:cNvSpPr txBox="1"/>
            <p:nvPr/>
          </p:nvSpPr>
          <p:spPr>
            <a:xfrm>
              <a:off x="1071538" y="357166"/>
              <a:ext cx="428628" cy="40862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b="1" dirty="0" smtClean="0">
                  <a:latin typeface="Agency FB" pitchFamily="34" charset="0"/>
                </a:rPr>
                <a:t>1</a:t>
              </a:r>
              <a:endParaRPr lang="en-GB" b="1" dirty="0">
                <a:latin typeface="Agency FB" pitchFamily="34" charset="0"/>
              </a:endParaRPr>
            </a:p>
          </p:txBody>
        </p:sp>
        <p:sp>
          <p:nvSpPr>
            <p:cNvPr id="8" name="TextBox 7"/>
            <p:cNvSpPr txBox="1"/>
            <p:nvPr/>
          </p:nvSpPr>
          <p:spPr>
            <a:xfrm>
              <a:off x="1500166" y="5715016"/>
              <a:ext cx="428628" cy="40862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b="1" dirty="0" smtClean="0">
                  <a:latin typeface="Agency FB" pitchFamily="34" charset="0"/>
                </a:rPr>
                <a:t>2</a:t>
              </a:r>
              <a:endParaRPr lang="en-GB" b="1" dirty="0">
                <a:latin typeface="Agency FB" pitchFamily="34" charset="0"/>
              </a:endParaRPr>
            </a:p>
          </p:txBody>
        </p:sp>
        <p:sp>
          <p:nvSpPr>
            <p:cNvPr id="9" name="TextBox 8"/>
            <p:cNvSpPr txBox="1"/>
            <p:nvPr/>
          </p:nvSpPr>
          <p:spPr>
            <a:xfrm>
              <a:off x="7572396" y="285728"/>
              <a:ext cx="428628" cy="40862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b="1" dirty="0" smtClean="0">
                  <a:latin typeface="Agency FB" pitchFamily="34" charset="0"/>
                </a:rPr>
                <a:t>3</a:t>
              </a:r>
              <a:endParaRPr lang="en-GB" b="1" dirty="0">
                <a:latin typeface="Agency FB" pitchFamily="34" charset="0"/>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821505" y="142852"/>
            <a:ext cx="7500990" cy="6444105"/>
            <a:chOff x="928662" y="142852"/>
            <a:chExt cx="7500990" cy="6444105"/>
          </a:xfrm>
        </p:grpSpPr>
        <p:pic>
          <p:nvPicPr>
            <p:cNvPr id="1026" name="Picture 2" descr="C:\Users\Darkdoji\Desktop\A_Paper Trades\End Behaviours High\Peter Corrections\Gol;d Close\Black Arrow\Blac Arrow 3.PNG"/>
            <p:cNvPicPr>
              <a:picLocks noChangeAspect="1" noChangeArrowheads="1"/>
            </p:cNvPicPr>
            <p:nvPr/>
          </p:nvPicPr>
          <p:blipFill>
            <a:blip r:embed="rId2"/>
            <a:srcRect/>
            <a:stretch>
              <a:fillRect/>
            </a:stretch>
          </p:blipFill>
          <p:spPr bwMode="auto">
            <a:xfrm>
              <a:off x="1452188" y="714356"/>
              <a:ext cx="6453938" cy="3041787"/>
            </a:xfrm>
            <a:prstGeom prst="rect">
              <a:avLst/>
            </a:prstGeom>
            <a:noFill/>
          </p:spPr>
        </p:pic>
        <p:sp>
          <p:nvSpPr>
            <p:cNvPr id="3" name="TextBox 2"/>
            <p:cNvSpPr txBox="1"/>
            <p:nvPr/>
          </p:nvSpPr>
          <p:spPr>
            <a:xfrm>
              <a:off x="928662" y="3786190"/>
              <a:ext cx="7500990" cy="2800767"/>
            </a:xfrm>
            <a:prstGeom prst="rect">
              <a:avLst/>
            </a:prstGeom>
            <a:noFill/>
          </p:spPr>
          <p:txBody>
            <a:bodyPr wrap="square" rtlCol="0">
              <a:spAutoFit/>
            </a:bodyPr>
            <a:lstStyle/>
            <a:p>
              <a:r>
                <a:rPr lang="en-GB" sz="1600" dirty="0" smtClean="0">
                  <a:latin typeface="Agency FB" pitchFamily="34" charset="0"/>
                </a:rPr>
                <a:t>Similarly, this is the 9n Gold (or MN) window. Look at the order of bars over years and then look at the behaviour or pattern of Semaphores. Does it differ from any other trade window? What do you know to add to this or any other window to “give you the edge”? Is there an edge anywhere to be had? Is the edge not simply knowing the behaviour or chaotic pattern of price? </a:t>
              </a:r>
            </a:p>
            <a:p>
              <a:r>
                <a:rPr lang="en-GB" sz="1600" dirty="0" smtClean="0">
                  <a:latin typeface="Agency FB" pitchFamily="34" charset="0"/>
                </a:rPr>
                <a:t>Orbit presents the market as it works and is NOT a trading system because it is an Oscillator Model of the market. Orbit’s accuracy derives directly from reading the equation that drives markets in real-time. Can you form a different equation? To do what?</a:t>
              </a:r>
            </a:p>
            <a:p>
              <a:r>
                <a:rPr lang="en-GB" sz="1600" dirty="0" smtClean="0">
                  <a:latin typeface="Agency FB" pitchFamily="34" charset="0"/>
                </a:rPr>
                <a:t>So Orbit the Tool even in the current form (a prototype), is complete and sufficient to make the market however which way you wish to trade and all you need to know to trade markets is the </a:t>
              </a:r>
              <a:r>
                <a:rPr lang="en-GB" sz="1600" b="1" dirty="0" smtClean="0">
                  <a:latin typeface="Agency FB" pitchFamily="34" charset="0"/>
                </a:rPr>
                <a:t>Inverse On </a:t>
              </a:r>
              <a:r>
                <a:rPr lang="en-GB" sz="1600" dirty="0" smtClean="0">
                  <a:latin typeface="Agency FB" pitchFamily="34" charset="0"/>
                </a:rPr>
                <a:t>command regardless of scale or style (scalper, day trader, swing trader, or position trader).  The market is a singularity (a single point), and you merely track its evolution from any window that you elect to the same effect as any window available.</a:t>
              </a:r>
              <a:endParaRPr lang="en-GB" sz="1600" dirty="0">
                <a:latin typeface="Agency FB" pitchFamily="34" charset="0"/>
              </a:endParaRPr>
            </a:p>
          </p:txBody>
        </p:sp>
        <p:sp>
          <p:nvSpPr>
            <p:cNvPr id="4" name="Rectangle 3"/>
            <p:cNvSpPr/>
            <p:nvPr/>
          </p:nvSpPr>
          <p:spPr>
            <a:xfrm>
              <a:off x="2397903" y="142852"/>
              <a:ext cx="4562508" cy="461665"/>
            </a:xfrm>
            <a:prstGeom prst="rect">
              <a:avLst/>
            </a:prstGeom>
          </p:spPr>
          <p:txBody>
            <a:bodyPr wrap="square">
              <a:spAutoFit/>
            </a:bodyPr>
            <a:lstStyle/>
            <a:p>
              <a:pPr algn="ctr"/>
              <a:r>
                <a:rPr lang="en-GB" sz="2400" dirty="0" smtClean="0">
                  <a:latin typeface="Agency FB" pitchFamily="34" charset="0"/>
                </a:rPr>
                <a:t>The Market as a Singularity</a:t>
              </a:r>
              <a:endParaRPr lang="en-GB" sz="2400" baseline="-25000" dirty="0">
                <a:latin typeface="Agency FB" pitchFamily="34" charset="0"/>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392877" y="389636"/>
            <a:ext cx="8358246" cy="6007290"/>
            <a:chOff x="357158" y="389636"/>
            <a:chExt cx="8358246" cy="6007290"/>
          </a:xfrm>
        </p:grpSpPr>
        <p:pic>
          <p:nvPicPr>
            <p:cNvPr id="5122" name="Picture 2" descr="C:\Users\Darkdoji\Desktop\A_Paper Trades\End Behaviours High\Peter Corrections\Gol;d Close\Black Arrow\Global Inverse ON.PNG"/>
            <p:cNvPicPr>
              <a:picLocks noChangeAspect="1" noChangeArrowheads="1"/>
            </p:cNvPicPr>
            <p:nvPr/>
          </p:nvPicPr>
          <p:blipFill>
            <a:blip r:embed="rId2"/>
            <a:srcRect/>
            <a:stretch>
              <a:fillRect/>
            </a:stretch>
          </p:blipFill>
          <p:spPr bwMode="auto">
            <a:xfrm>
              <a:off x="3464817" y="389636"/>
              <a:ext cx="2142929" cy="2455682"/>
            </a:xfrm>
            <a:prstGeom prst="rect">
              <a:avLst/>
            </a:prstGeom>
            <a:noFill/>
          </p:spPr>
        </p:pic>
        <p:sp>
          <p:nvSpPr>
            <p:cNvPr id="3" name="TextBox 2"/>
            <p:cNvSpPr txBox="1"/>
            <p:nvPr/>
          </p:nvSpPr>
          <p:spPr>
            <a:xfrm>
              <a:off x="357158" y="2857496"/>
              <a:ext cx="8358246" cy="3539430"/>
            </a:xfrm>
            <a:prstGeom prst="rect">
              <a:avLst/>
            </a:prstGeom>
            <a:noFill/>
          </p:spPr>
          <p:txBody>
            <a:bodyPr wrap="square" rtlCol="0">
              <a:spAutoFit/>
            </a:bodyPr>
            <a:lstStyle/>
            <a:p>
              <a:r>
                <a:rPr lang="en-GB" sz="1600" dirty="0" smtClean="0">
                  <a:latin typeface="Agency FB" pitchFamily="34" charset="0"/>
                </a:rPr>
                <a:t>The market is a mathematical construct. A chaotic system underpinned by a fractal structure. Knowing steps and rules (defining “technical” trading systems), to follow it is not sufficient to trade the market with strategic </a:t>
              </a:r>
              <a:r>
                <a:rPr lang="en-GB" sz="1600" b="1" dirty="0" smtClean="0">
                  <a:latin typeface="Agency FB" pitchFamily="34" charset="0"/>
                </a:rPr>
                <a:t>dexterity</a:t>
              </a:r>
              <a:r>
                <a:rPr lang="en-GB" sz="1600" dirty="0" smtClean="0">
                  <a:latin typeface="Agency FB" pitchFamily="34" charset="0"/>
                </a:rPr>
                <a:t>. You need to know some of the key aspects of the mathematics that defines the construct to define its most active and most important property - </a:t>
              </a:r>
              <a:r>
                <a:rPr lang="en-GB" sz="1600" b="1" dirty="0" smtClean="0">
                  <a:latin typeface="Agency FB" pitchFamily="34" charset="0"/>
                </a:rPr>
                <a:t>dynamics</a:t>
              </a:r>
              <a:r>
                <a:rPr lang="en-GB" sz="1600" dirty="0" smtClean="0">
                  <a:latin typeface="Agency FB" pitchFamily="34" charset="0"/>
                </a:rPr>
                <a:t>. It is such understanding that gives you the confidence to not only be sure of what you are doing, but to enable you make determinations about how best (the most profitable way), to trade (within what you now know and your personal circumstances). </a:t>
              </a:r>
            </a:p>
            <a:p>
              <a:r>
                <a:rPr lang="en-GB" sz="1600" dirty="0" smtClean="0">
                  <a:latin typeface="Agency FB" pitchFamily="34" charset="0"/>
                </a:rPr>
                <a:t>Above is a simple phrase or term – </a:t>
              </a:r>
              <a:r>
                <a:rPr lang="en-GB" sz="1600" b="1" dirty="0" smtClean="0">
                  <a:latin typeface="Agency FB" pitchFamily="34" charset="0"/>
                </a:rPr>
                <a:t>Initial Value</a:t>
              </a:r>
              <a:r>
                <a:rPr lang="en-GB" sz="1600" dirty="0" smtClean="0">
                  <a:latin typeface="Agency FB" pitchFamily="34" charset="0"/>
                </a:rPr>
                <a:t>. This term however is critical to understand and underpins notions such as “the butterfly effect” or extreme sensitivity to initial conditions. In the manual we touch on all of such and explain in the most basic sense what they mean. It is a basic understanding of these that allow your departure from the tenebrific ideas of the market prevalent in other traditions and therefore, to adopting the idea that Orbit the Tool is the simplest and most powerful sense to view and trade the market. I hear persons here say, I do not want this or that I simply want it this or that way (i.e. the presentation of Orbit), or why do you not add this or that, etc. Well first know what you are talking about and the only way to know is to read about stuff (not just from the manual but wider), and do so even when you can use the Inverse Command to make a </a:t>
              </a:r>
              <a:r>
                <a:rPr lang="en-GB" sz="1600" b="1" dirty="0" smtClean="0">
                  <a:latin typeface="Agency FB" pitchFamily="34" charset="0"/>
                </a:rPr>
                <a:t>lot of money</a:t>
              </a:r>
              <a:r>
                <a:rPr lang="en-GB" sz="1600" dirty="0" smtClean="0">
                  <a:latin typeface="Agency FB" pitchFamily="34" charset="0"/>
                </a:rPr>
                <a:t>. Money is nothing but knowledge is everything.</a:t>
              </a:r>
              <a:endParaRPr lang="en-GB" sz="1600" dirty="0">
                <a:latin typeface="Agency FB" pitchFamily="34" charset="0"/>
              </a:endParaRPr>
            </a:p>
          </p:txBody>
        </p:sp>
        <p:sp>
          <p:nvSpPr>
            <p:cNvPr id="5" name="Rectangle 4"/>
            <p:cNvSpPr/>
            <p:nvPr/>
          </p:nvSpPr>
          <p:spPr>
            <a:xfrm>
              <a:off x="928662" y="785794"/>
              <a:ext cx="2286016" cy="1200329"/>
            </a:xfrm>
            <a:prstGeom prst="rect">
              <a:avLst/>
            </a:prstGeom>
          </p:spPr>
          <p:txBody>
            <a:bodyPr wrap="square">
              <a:spAutoFit/>
            </a:bodyPr>
            <a:lstStyle/>
            <a:p>
              <a:pPr algn="ctr"/>
              <a:r>
                <a:rPr lang="en-GB" sz="2400" dirty="0" smtClean="0">
                  <a:latin typeface="Agency FB" pitchFamily="34" charset="0"/>
                </a:rPr>
                <a:t>The Market is a Mathematical Construct</a:t>
              </a:r>
              <a:endParaRPr lang="en-GB" sz="2400" baseline="-25000" dirty="0">
                <a:latin typeface="Agency FB" pitchFamily="34" charset="0"/>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642910" y="252691"/>
            <a:ext cx="7786742" cy="6341615"/>
            <a:chOff x="642910" y="252691"/>
            <a:chExt cx="7786742" cy="6341615"/>
          </a:xfrm>
        </p:grpSpPr>
        <p:pic>
          <p:nvPicPr>
            <p:cNvPr id="6146" name="Picture 2" descr="C:\Users\Darkdoji\Desktop\A_Paper Trades\End Behaviours High\Peter Corrections\Gol;d Close\Black Arrow\KSO (1).PNG"/>
            <p:cNvPicPr>
              <a:picLocks noChangeAspect="1" noChangeArrowheads="1"/>
            </p:cNvPicPr>
            <p:nvPr/>
          </p:nvPicPr>
          <p:blipFill>
            <a:blip r:embed="rId2"/>
            <a:srcRect/>
            <a:stretch>
              <a:fillRect/>
            </a:stretch>
          </p:blipFill>
          <p:spPr bwMode="auto">
            <a:xfrm>
              <a:off x="2412281" y="785794"/>
              <a:ext cx="4248000" cy="2208712"/>
            </a:xfrm>
            <a:prstGeom prst="rect">
              <a:avLst/>
            </a:prstGeom>
            <a:noFill/>
          </p:spPr>
        </p:pic>
        <p:sp>
          <p:nvSpPr>
            <p:cNvPr id="3" name="Rectangle 2"/>
            <p:cNvSpPr/>
            <p:nvPr/>
          </p:nvSpPr>
          <p:spPr>
            <a:xfrm>
              <a:off x="2255027" y="252691"/>
              <a:ext cx="4562508" cy="461665"/>
            </a:xfrm>
            <a:prstGeom prst="rect">
              <a:avLst/>
            </a:prstGeom>
          </p:spPr>
          <p:txBody>
            <a:bodyPr wrap="square">
              <a:spAutoFit/>
            </a:bodyPr>
            <a:lstStyle/>
            <a:p>
              <a:pPr algn="ctr"/>
              <a:r>
                <a:rPr lang="en-GB" sz="2400" dirty="0" smtClean="0">
                  <a:latin typeface="Agency FB" pitchFamily="34" charset="0"/>
                </a:rPr>
                <a:t>The Screenface is Key</a:t>
              </a:r>
              <a:endParaRPr lang="en-GB" sz="2400" baseline="-25000" dirty="0">
                <a:latin typeface="Agency FB" pitchFamily="34" charset="0"/>
              </a:endParaRPr>
            </a:p>
          </p:txBody>
        </p:sp>
        <p:sp>
          <p:nvSpPr>
            <p:cNvPr id="4" name="TextBox 3"/>
            <p:cNvSpPr txBox="1"/>
            <p:nvPr/>
          </p:nvSpPr>
          <p:spPr>
            <a:xfrm>
              <a:off x="642910" y="3054876"/>
              <a:ext cx="7786742" cy="3539430"/>
            </a:xfrm>
            <a:prstGeom prst="rect">
              <a:avLst/>
            </a:prstGeom>
            <a:noFill/>
          </p:spPr>
          <p:txBody>
            <a:bodyPr wrap="square" rtlCol="0">
              <a:spAutoFit/>
            </a:bodyPr>
            <a:lstStyle/>
            <a:p>
              <a:r>
                <a:rPr lang="en-GB" sz="1600" dirty="0" smtClean="0">
                  <a:latin typeface="Agency FB" pitchFamily="34" charset="0"/>
                </a:rPr>
                <a:t>Now and hopefully, everyone knows how to trade the analogue equation – </a:t>
              </a:r>
              <a:r>
                <a:rPr lang="en-GB" sz="1600" b="1" dirty="0" smtClean="0">
                  <a:latin typeface="Agency FB" pitchFamily="34" charset="0"/>
                </a:rPr>
                <a:t>Orbit the Tool.  </a:t>
              </a:r>
              <a:r>
                <a:rPr lang="en-GB" sz="1600" dirty="0" smtClean="0">
                  <a:latin typeface="Agency FB" pitchFamily="34" charset="0"/>
                </a:rPr>
                <a:t>And it is decidedly simple and </a:t>
              </a:r>
              <a:r>
                <a:rPr lang="en-GB" sz="1600" b="1" dirty="0" smtClean="0">
                  <a:latin typeface="Agency FB" pitchFamily="34" charset="0"/>
                </a:rPr>
                <a:t>straightforward</a:t>
              </a:r>
              <a:r>
                <a:rPr lang="en-GB" sz="1600" dirty="0" smtClean="0">
                  <a:latin typeface="Agency FB" pitchFamily="34" charset="0"/>
                </a:rPr>
                <a:t>. But that is the easy part. The tough part (though not that tough with practice), is to coordinate your trading sense with what the screenface is outputting in </a:t>
              </a:r>
              <a:r>
                <a:rPr lang="en-GB" sz="1600" b="1" dirty="0" smtClean="0">
                  <a:latin typeface="Agency FB" pitchFamily="34" charset="0"/>
                </a:rPr>
                <a:t>real-time</a:t>
              </a:r>
              <a:r>
                <a:rPr lang="en-GB" sz="1600" dirty="0" smtClean="0">
                  <a:latin typeface="Agency FB" pitchFamily="34" charset="0"/>
                </a:rPr>
                <a:t>. Please look at the screenface and tell me how it is possible to </a:t>
              </a:r>
              <a:r>
                <a:rPr lang="en-GB" sz="1600" b="1" dirty="0" smtClean="0">
                  <a:latin typeface="Agency FB" pitchFamily="34" charset="0"/>
                </a:rPr>
                <a:t>instruct</a:t>
              </a:r>
              <a:r>
                <a:rPr lang="en-GB" sz="1600" dirty="0" smtClean="0">
                  <a:latin typeface="Agency FB" pitchFamily="34" charset="0"/>
                </a:rPr>
                <a:t> on using every part in different ways and in different contexts, for different combinations of icons, at different times, etc. It will take years and tons of paper to explain satisfactorily. Yet without at once knowing the meaning and context of what the screenface is outputting you are not necessarily </a:t>
              </a:r>
              <a:r>
                <a:rPr lang="en-GB" sz="1600" b="1" dirty="0" smtClean="0">
                  <a:latin typeface="Agency FB" pitchFamily="34" charset="0"/>
                </a:rPr>
                <a:t>guided</a:t>
              </a:r>
              <a:r>
                <a:rPr lang="en-GB" sz="1600" dirty="0" smtClean="0">
                  <a:latin typeface="Agency FB" pitchFamily="34" charset="0"/>
                </a:rPr>
                <a:t> trading by </a:t>
              </a:r>
              <a:r>
                <a:rPr lang="en-GB" sz="1600" b="1" dirty="0" smtClean="0">
                  <a:latin typeface="Agency FB" pitchFamily="34" charset="0"/>
                </a:rPr>
                <a:t>Inverse On </a:t>
              </a:r>
              <a:r>
                <a:rPr lang="en-GB" sz="1600" dirty="0" smtClean="0">
                  <a:latin typeface="Agency FB" pitchFamily="34" charset="0"/>
                </a:rPr>
                <a:t>alone. The solution is </a:t>
              </a:r>
              <a:r>
                <a:rPr lang="en-GB" sz="1600" b="1" dirty="0" smtClean="0">
                  <a:latin typeface="Agency FB" pitchFamily="34" charset="0"/>
                </a:rPr>
                <a:t>simple</a:t>
              </a:r>
              <a:r>
                <a:rPr lang="en-GB" sz="1600" dirty="0" smtClean="0">
                  <a:latin typeface="Agency FB" pitchFamily="34" charset="0"/>
                </a:rPr>
                <a:t> because the design of the screenface is to render </a:t>
              </a:r>
              <a:r>
                <a:rPr lang="en-GB" sz="1600" b="1" dirty="0" smtClean="0">
                  <a:latin typeface="Agency FB" pitchFamily="34" charset="0"/>
                </a:rPr>
                <a:t>intuitively explicit information </a:t>
              </a:r>
              <a:r>
                <a:rPr lang="en-GB" sz="1600" dirty="0" smtClean="0">
                  <a:latin typeface="Agency FB" pitchFamily="34" charset="0"/>
                </a:rPr>
                <a:t>underpinned by a convergent/divergent colour surface.  The idea is that for everyone, at some point, a glance is enough. So again visit the manual from time to time, observe the indications as you trade, note contexts and especially come to the forum and share your thoughts and gain insights from sharing insights. One reason I appear to bore people with my vision of the cloud based version is that no one here will recognize Orbit the Tool as expressed in the prototype when we are done with the cloud version. The graphics, animation capacity, the scope for dynamical and context driven information is restricted in MT4. The same tool in cloud version is ten times more powerful and to my mind – would be everything anyone ever wanted in a trading tool.</a:t>
              </a:r>
              <a:endParaRPr lang="en-GB" sz="1600" dirty="0">
                <a:latin typeface="Agency FB" pitchFamily="34" charset="0"/>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785794"/>
            <a:ext cx="8215370" cy="4801314"/>
          </a:xfrm>
          <a:prstGeom prst="rect">
            <a:avLst/>
          </a:prstGeom>
          <a:noFill/>
        </p:spPr>
        <p:txBody>
          <a:bodyPr wrap="square" rtlCol="0">
            <a:spAutoFit/>
          </a:bodyPr>
          <a:lstStyle/>
          <a:p>
            <a:r>
              <a:rPr lang="en-GB" dirty="0" smtClean="0">
                <a:latin typeface="Agency FB" pitchFamily="34" charset="0"/>
              </a:rPr>
              <a:t>Market fractals are affine fractals and the simplest colloquial (trading), sense of that is that all points “trend side” are displaceable one at a time and all points “counter trend side” are potential return points one after the other. Both sides subject to the presence or lack thereof of Momentum in Direction. So as a triangle the sides are unequal and the X and y axis measure differently. I am talking here of a dynamical construct. </a:t>
            </a:r>
          </a:p>
          <a:p>
            <a:r>
              <a:rPr lang="en-GB" dirty="0" smtClean="0">
                <a:latin typeface="Agency FB" pitchFamily="34" charset="0"/>
              </a:rPr>
              <a:t>So you cannot force anything (including knowledge of the actual dynamics of price in space), by forming spurious and baseless rules in the hope of gaining advantage somehow of something you have no clue about (or even assume you are avoiding risk by constraining the degrees of freedom within which the independent dynamics of pride express).</a:t>
            </a:r>
          </a:p>
          <a:p>
            <a:r>
              <a:rPr lang="en-GB" dirty="0" smtClean="0">
                <a:latin typeface="Agency FB" pitchFamily="34" charset="0"/>
              </a:rPr>
              <a:t>Rationally, price will express by the intrinsic symmetry that defines it and it is the mathematics and not what you want or hope for or think might work that drives outcome. In other words, it is what is known by that body of knowledge that you must follow: So below is the sense of the Inverse On command by which to trade by Orbit the Tool. You will find that it is the simplest, most accurate and least risky method to trade any market at all. Indeed, I think it is because of its simplicity that everyone confused as to how to trade Orbit – since when we say chaos theory, everyone anticipates complexity but applied as it is in the tool – it is in fact the mother of all simplicities.</a:t>
            </a:r>
          </a:p>
          <a:p>
            <a:endParaRPr lang="en-GB" dirty="0" smtClean="0">
              <a:latin typeface="Agency FB" pitchFamily="34" charset="0"/>
            </a:endParaRPr>
          </a:p>
          <a:p>
            <a:r>
              <a:rPr lang="en-GB" dirty="0" smtClean="0">
                <a:latin typeface="Agency FB" pitchFamily="34" charset="0"/>
              </a:rPr>
              <a:t>The Crow (-_-)</a:t>
            </a:r>
            <a:endParaRPr lang="en-GB" dirty="0">
              <a:latin typeface="Agency FB"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966</TotalTime>
  <Words>1856</Words>
  <Application>Microsoft Office PowerPoint</Application>
  <PresentationFormat>On-screen Show (4:3)</PresentationFormat>
  <Paragraphs>43</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90</cp:revision>
  <dcterms:created xsi:type="dcterms:W3CDTF">2023-03-18T21:25:09Z</dcterms:created>
  <dcterms:modified xsi:type="dcterms:W3CDTF">2023-03-19T17:50:58Z</dcterms:modified>
</cp:coreProperties>
</file>