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4"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085F5CF-164C-4839-8BA9-21CC802E47F8}" type="datetimeFigureOut">
              <a:rPr lang="en-US" smtClean="0"/>
              <a:pPr/>
              <a:t>4/25/2023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85F5CF-164C-4839-8BA9-21CC802E47F8}" type="datetimeFigureOut">
              <a:rPr lang="en-US" smtClean="0"/>
              <a:pPr/>
              <a:t>4/25/2023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85F5CF-164C-4839-8BA9-21CC802E47F8}" type="datetimeFigureOut">
              <a:rPr lang="en-US" smtClean="0"/>
              <a:pPr/>
              <a:t>4/25/2023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085F5CF-164C-4839-8BA9-21CC802E47F8}" type="datetimeFigureOut">
              <a:rPr lang="en-US" smtClean="0"/>
              <a:pPr/>
              <a:t>4/25/2023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085F5CF-164C-4839-8BA9-21CC802E47F8}" type="datetimeFigureOut">
              <a:rPr lang="en-US" smtClean="0"/>
              <a:pPr/>
              <a:t>4/25/2023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085F5CF-164C-4839-8BA9-21CC802E47F8}" type="datetimeFigureOut">
              <a:rPr lang="en-US" smtClean="0"/>
              <a:pPr/>
              <a:t>4/25/2023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85F5CF-164C-4839-8BA9-21CC802E47F8}" type="datetimeFigureOut">
              <a:rPr lang="en-US" smtClean="0"/>
              <a:pPr/>
              <a:t>4/25/2023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85F5CF-164C-4839-8BA9-21CC802E47F8}" type="datetimeFigureOut">
              <a:rPr lang="en-US" smtClean="0"/>
              <a:pPr/>
              <a:t>4/25/2023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85F5CF-164C-4839-8BA9-21CC802E47F8}" type="datetimeFigureOut">
              <a:rPr lang="en-US" smtClean="0"/>
              <a:pPr/>
              <a:t>4/25/2023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85F5CF-164C-4839-8BA9-21CC802E47F8}" type="datetimeFigureOut">
              <a:rPr lang="en-US" smtClean="0"/>
              <a:pPr/>
              <a:t>4/25/2023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085F5CF-164C-4839-8BA9-21CC802E47F8}" type="datetimeFigureOut">
              <a:rPr lang="en-US" smtClean="0"/>
              <a:pPr/>
              <a:t>4/25/2023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C0B44-AE25-40C1-9326-4B6B92586FD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85F5CF-164C-4839-8BA9-21CC802E47F8}" type="datetimeFigureOut">
              <a:rPr lang="en-US" smtClean="0"/>
              <a:pPr/>
              <a:t>4/25/2023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C0B44-AE25-40C1-9326-4B6B92586FD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2565" y="262574"/>
            <a:ext cx="4854349" cy="523220"/>
          </a:xfrm>
          <a:prstGeom prst="rect">
            <a:avLst/>
          </a:prstGeom>
          <a:noFill/>
        </p:spPr>
        <p:txBody>
          <a:bodyPr wrap="square" rtlCol="0">
            <a:spAutoFit/>
          </a:bodyPr>
          <a:lstStyle/>
          <a:p>
            <a:pPr algn="ctr"/>
            <a:r>
              <a:rPr lang="en-GB" sz="2800" b="1" dirty="0" smtClean="0">
                <a:latin typeface="Agency FB" pitchFamily="34" charset="0"/>
              </a:rPr>
              <a:t>The Orbit Trade Cycle </a:t>
            </a:r>
            <a:endParaRPr lang="en-GB" sz="2800" b="1" dirty="0">
              <a:latin typeface="Agency FB" pitchFamily="34" charset="0"/>
            </a:endParaRPr>
          </a:p>
        </p:txBody>
      </p:sp>
      <p:sp>
        <p:nvSpPr>
          <p:cNvPr id="5" name="Rectangle 4"/>
          <p:cNvSpPr/>
          <p:nvPr/>
        </p:nvSpPr>
        <p:spPr>
          <a:xfrm>
            <a:off x="642910" y="1071546"/>
            <a:ext cx="7858180" cy="5324535"/>
          </a:xfrm>
          <a:prstGeom prst="rect">
            <a:avLst/>
          </a:prstGeom>
        </p:spPr>
        <p:txBody>
          <a:bodyPr wrap="square">
            <a:spAutoFit/>
          </a:bodyPr>
          <a:lstStyle/>
          <a:p>
            <a:r>
              <a:rPr lang="en-GB" sz="2400" dirty="0" smtClean="0">
                <a:latin typeface="Agency FB" pitchFamily="34" charset="0"/>
              </a:rPr>
              <a:t>Orbit the Tool is NOT a “trading system” and most traders require a “trading system” to fit especially with their availability. It is this need for fit that appears to drive the perpetual search for “systems.” But truth be told this is an almost futile search as there is no way to conveniently </a:t>
            </a:r>
            <a:r>
              <a:rPr lang="en-GB" sz="2800" dirty="0" smtClean="0">
                <a:latin typeface="Agency FB" pitchFamily="34" charset="0"/>
              </a:rPr>
              <a:t>split</a:t>
            </a:r>
            <a:r>
              <a:rPr lang="en-GB" sz="2400" dirty="0" smtClean="0">
                <a:latin typeface="Agency FB" pitchFamily="34" charset="0"/>
              </a:rPr>
              <a:t> up the market flow structure to fit daily </a:t>
            </a:r>
            <a:r>
              <a:rPr lang="en-GB" sz="2400" dirty="0" smtClean="0">
                <a:latin typeface="Agency FB" pitchFamily="34" charset="0"/>
              </a:rPr>
              <a:t>availability and </a:t>
            </a:r>
            <a:r>
              <a:rPr lang="en-GB" sz="2400" dirty="0" smtClean="0">
                <a:latin typeface="Agency FB" pitchFamily="34" charset="0"/>
              </a:rPr>
              <a:t>still be consistently successful.</a:t>
            </a:r>
          </a:p>
          <a:p>
            <a:r>
              <a:rPr lang="en-GB" sz="2400" dirty="0" smtClean="0">
                <a:latin typeface="Agency FB" pitchFamily="34" charset="0"/>
              </a:rPr>
              <a:t>Here we remind that ONLY by trading the </a:t>
            </a:r>
            <a:r>
              <a:rPr lang="en-GB" sz="2400" b="1" dirty="0" smtClean="0">
                <a:latin typeface="Agency FB" pitchFamily="34" charset="0"/>
              </a:rPr>
              <a:t>scaled</a:t>
            </a:r>
            <a:r>
              <a:rPr lang="en-GB" sz="2400" dirty="0" smtClean="0">
                <a:latin typeface="Agency FB" pitchFamily="34" charset="0"/>
              </a:rPr>
              <a:t> Orbit Trade </a:t>
            </a:r>
            <a:r>
              <a:rPr lang="en-GB" sz="2400" dirty="0">
                <a:latin typeface="Agency FB" pitchFamily="34" charset="0"/>
              </a:rPr>
              <a:t>C</a:t>
            </a:r>
            <a:r>
              <a:rPr lang="en-GB" sz="2400" dirty="0" smtClean="0">
                <a:latin typeface="Agency FB" pitchFamily="34" charset="0"/>
              </a:rPr>
              <a:t>ycle can consistency in winning be attained with any degree of certainty. We of course recognise in stating so that this is not necessarily convenient for everyone. However, it may be possible that </a:t>
            </a:r>
            <a:r>
              <a:rPr lang="en-GB" sz="2400" b="1" dirty="0" smtClean="0">
                <a:latin typeface="Agency FB" pitchFamily="34" charset="0"/>
              </a:rPr>
              <a:t>study</a:t>
            </a:r>
            <a:r>
              <a:rPr lang="en-GB" sz="2400" dirty="0" smtClean="0">
                <a:latin typeface="Agency FB" pitchFamily="34" charset="0"/>
              </a:rPr>
              <a:t> </a:t>
            </a:r>
            <a:r>
              <a:rPr lang="en-GB" sz="2400" dirty="0" smtClean="0">
                <a:latin typeface="Agency FB" pitchFamily="34" charset="0"/>
              </a:rPr>
              <a:t>of how markets move at </a:t>
            </a:r>
            <a:r>
              <a:rPr lang="en-GB" sz="2400" b="1" dirty="0" smtClean="0">
                <a:latin typeface="Agency FB" pitchFamily="34" charset="0"/>
              </a:rPr>
              <a:t>scale</a:t>
            </a:r>
            <a:r>
              <a:rPr lang="en-GB" sz="2400" dirty="0" smtClean="0">
                <a:latin typeface="Agency FB" pitchFamily="34" charset="0"/>
              </a:rPr>
              <a:t> (intraday cycle or the 6n </a:t>
            </a:r>
            <a:r>
              <a:rPr lang="en-GB" sz="2400" dirty="0" smtClean="0">
                <a:latin typeface="Agency FB" pitchFamily="34" charset="0"/>
              </a:rPr>
              <a:t>attractor e.g. the different fracture forms that present), </a:t>
            </a:r>
            <a:r>
              <a:rPr lang="en-GB" sz="2400" dirty="0" smtClean="0">
                <a:latin typeface="Agency FB" pitchFamily="34" charset="0"/>
              </a:rPr>
              <a:t>could lead to ideas for developing intraday and scalping schemes within the Orbit scale (mirror trading “saddle” values for instance). But the Orbit Trade Cycle is the only scale of trading we know that can generate consistent wins. In other words, using point matching to trade the 6n attractor.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28598" y="142852"/>
            <a:ext cx="8358244" cy="6436198"/>
            <a:chOff x="507249" y="142852"/>
            <a:chExt cx="7257138" cy="6436198"/>
          </a:xfrm>
        </p:grpSpPr>
        <p:sp>
          <p:nvSpPr>
            <p:cNvPr id="3" name="TextBox 2"/>
            <p:cNvSpPr txBox="1"/>
            <p:nvPr/>
          </p:nvSpPr>
          <p:spPr>
            <a:xfrm>
              <a:off x="571472" y="142852"/>
              <a:ext cx="4214842" cy="523220"/>
            </a:xfrm>
            <a:prstGeom prst="rect">
              <a:avLst/>
            </a:prstGeom>
            <a:noFill/>
          </p:spPr>
          <p:txBody>
            <a:bodyPr wrap="square" rtlCol="0">
              <a:spAutoFit/>
            </a:bodyPr>
            <a:lstStyle/>
            <a:p>
              <a:pPr algn="ctr"/>
              <a:r>
                <a:rPr lang="en-GB" sz="2800" b="1" dirty="0" smtClean="0">
                  <a:latin typeface="Agency FB" pitchFamily="34" charset="0"/>
                </a:rPr>
                <a:t>Orbit Trade Cycle </a:t>
              </a:r>
              <a:endParaRPr lang="en-GB" sz="2800" b="1" dirty="0">
                <a:latin typeface="Agency FB" pitchFamily="34" charset="0"/>
              </a:endParaRPr>
            </a:p>
          </p:txBody>
        </p:sp>
        <p:grpSp>
          <p:nvGrpSpPr>
            <p:cNvPr id="4" name="Group 4"/>
            <p:cNvGrpSpPr/>
            <p:nvPr/>
          </p:nvGrpSpPr>
          <p:grpSpPr>
            <a:xfrm>
              <a:off x="507249" y="714356"/>
              <a:ext cx="7257138" cy="707886"/>
              <a:chOff x="672448" y="785794"/>
              <a:chExt cx="7257138" cy="707886"/>
            </a:xfrm>
          </p:grpSpPr>
          <p:sp>
            <p:nvSpPr>
              <p:cNvPr id="20" name="TextBox 2"/>
              <p:cNvSpPr txBox="1"/>
              <p:nvPr/>
            </p:nvSpPr>
            <p:spPr>
              <a:xfrm>
                <a:off x="2037037" y="785794"/>
                <a:ext cx="5892549" cy="707886"/>
              </a:xfrm>
              <a:prstGeom prst="rect">
                <a:avLst/>
              </a:prstGeom>
              <a:noFill/>
            </p:spPr>
            <p:txBody>
              <a:bodyPr wrap="square" rtlCol="0">
                <a:spAutoFit/>
              </a:bodyPr>
              <a:lstStyle/>
              <a:p>
                <a:pPr marL="177800" indent="-177800">
                  <a:buFont typeface="+mj-lt"/>
                  <a:buAutoNum type="arabicPeriod"/>
                </a:pPr>
                <a:r>
                  <a:rPr lang="en-GB" sz="2000" dirty="0" smtClean="0">
                    <a:latin typeface="Agency FB" pitchFamily="34" charset="0"/>
                  </a:rPr>
                  <a:t>6n compiles all intraday(id) fluctuations and its </a:t>
                </a:r>
                <a:r>
                  <a:rPr lang="en-GB" sz="2000" b="1" dirty="0" smtClean="0">
                    <a:latin typeface="Agency FB" pitchFamily="34" charset="0"/>
                  </a:rPr>
                  <a:t>Strange Attractor </a:t>
                </a:r>
                <a:r>
                  <a:rPr lang="en-GB" sz="2000" dirty="0" smtClean="0">
                    <a:latin typeface="Agency FB" pitchFamily="34" charset="0"/>
                  </a:rPr>
                  <a:t>therefore defines the </a:t>
                </a:r>
                <a:r>
                  <a:rPr lang="en-GB" sz="2000" b="1" dirty="0" smtClean="0">
                    <a:latin typeface="Agency FB" pitchFamily="34" charset="0"/>
                  </a:rPr>
                  <a:t>id cycle</a:t>
                </a:r>
                <a:r>
                  <a:rPr lang="en-GB" sz="2000" dirty="0" smtClean="0">
                    <a:latin typeface="Agency FB" pitchFamily="34" charset="0"/>
                  </a:rPr>
                  <a:t>. This is true for 6n Pi &gt; 2(Y) and 6n Pi = 2(Y).</a:t>
                </a:r>
                <a:endParaRPr lang="en-GB" sz="2000" dirty="0">
                  <a:latin typeface="Agency FB" pitchFamily="34" charset="0"/>
                </a:endParaRPr>
              </a:p>
            </p:txBody>
          </p:sp>
          <p:sp>
            <p:nvSpPr>
              <p:cNvPr id="21" name="Rectangle 3"/>
              <p:cNvSpPr/>
              <p:nvPr/>
            </p:nvSpPr>
            <p:spPr>
              <a:xfrm>
                <a:off x="672448" y="908905"/>
                <a:ext cx="1550904" cy="461665"/>
              </a:xfrm>
              <a:prstGeom prst="rect">
                <a:avLst/>
              </a:prstGeom>
            </p:spPr>
            <p:txBody>
              <a:bodyPr wrap="none">
                <a:spAutoFit/>
              </a:bodyPr>
              <a:lstStyle/>
              <a:p>
                <a:r>
                  <a:rPr lang="en-GB" sz="2400" dirty="0" smtClean="0">
                    <a:solidFill>
                      <a:schemeClr val="accent2">
                        <a:lumMod val="50000"/>
                      </a:schemeClr>
                    </a:solidFill>
                    <a:latin typeface="Agency FB" pitchFamily="34" charset="0"/>
                  </a:rPr>
                  <a:t>Trade Frame 6n</a:t>
                </a:r>
                <a:endParaRPr lang="en-GB" sz="2400" dirty="0"/>
              </a:p>
            </p:txBody>
          </p:sp>
        </p:grpSp>
        <p:grpSp>
          <p:nvGrpSpPr>
            <p:cNvPr id="5" name="Group 5"/>
            <p:cNvGrpSpPr/>
            <p:nvPr/>
          </p:nvGrpSpPr>
          <p:grpSpPr>
            <a:xfrm>
              <a:off x="507249" y="1540835"/>
              <a:ext cx="7257138" cy="1015663"/>
              <a:chOff x="672448" y="590530"/>
              <a:chExt cx="7257138" cy="1015663"/>
            </a:xfrm>
          </p:grpSpPr>
          <p:sp>
            <p:nvSpPr>
              <p:cNvPr id="18" name="TextBox 6"/>
              <p:cNvSpPr txBox="1"/>
              <p:nvPr/>
            </p:nvSpPr>
            <p:spPr>
              <a:xfrm>
                <a:off x="2037037" y="590530"/>
                <a:ext cx="5892549" cy="1015663"/>
              </a:xfrm>
              <a:prstGeom prst="rect">
                <a:avLst/>
              </a:prstGeom>
              <a:noFill/>
            </p:spPr>
            <p:txBody>
              <a:bodyPr wrap="square" rtlCol="0">
                <a:spAutoFit/>
              </a:bodyPr>
              <a:lstStyle/>
              <a:p>
                <a:pPr marL="266700" indent="-266700">
                  <a:buFont typeface="+mj-lt"/>
                  <a:buAutoNum type="arabicPeriod" startAt="2"/>
                  <a:tabLst>
                    <a:tab pos="177800" algn="l"/>
                  </a:tabLst>
                </a:pPr>
                <a:r>
                  <a:rPr lang="en-GB" sz="2000" dirty="0" smtClean="0">
                    <a:latin typeface="Agency FB" pitchFamily="34" charset="0"/>
                  </a:rPr>
                  <a:t>Global </a:t>
                </a:r>
                <a:r>
                  <a:rPr lang="en-GB" sz="2000" b="1" dirty="0" smtClean="0">
                    <a:latin typeface="Agency FB" pitchFamily="34" charset="0"/>
                  </a:rPr>
                  <a:t>inverse on </a:t>
                </a:r>
                <a:r>
                  <a:rPr lang="en-GB" sz="2000" dirty="0" smtClean="0">
                    <a:latin typeface="Agency FB" pitchFamily="34" charset="0"/>
                  </a:rPr>
                  <a:t>= 6n (Fractal Pattern), </a:t>
                </a:r>
                <a:r>
                  <a:rPr lang="en-GB" sz="2000" b="1" dirty="0" smtClean="0">
                    <a:latin typeface="Agency FB" pitchFamily="34" charset="0"/>
                  </a:rPr>
                  <a:t>Fluctuant</a:t>
                </a:r>
                <a:r>
                  <a:rPr lang="en-GB" sz="2000" dirty="0" smtClean="0">
                    <a:latin typeface="Agency FB" pitchFamily="34" charset="0"/>
                  </a:rPr>
                  <a:t>. When 6n </a:t>
                </a:r>
                <a:r>
                  <a:rPr lang="en-GB" sz="2000" b="1" dirty="0" smtClean="0">
                    <a:latin typeface="Agency FB" pitchFamily="34" charset="0"/>
                  </a:rPr>
                  <a:t>Inverse On </a:t>
                </a:r>
                <a:r>
                  <a:rPr lang="en-GB" sz="2000" dirty="0" smtClean="0">
                    <a:latin typeface="Agency FB" pitchFamily="34" charset="0"/>
                  </a:rPr>
                  <a:t>= True, a change in </a:t>
                </a:r>
                <a:r>
                  <a:rPr lang="en-GB" sz="2000" b="1" dirty="0" smtClean="0">
                    <a:latin typeface="Agency FB" pitchFamily="34" charset="0"/>
                  </a:rPr>
                  <a:t>Range Arrow </a:t>
                </a:r>
                <a:r>
                  <a:rPr lang="en-GB" sz="2000" dirty="0" smtClean="0">
                    <a:latin typeface="Agency FB" pitchFamily="34" charset="0"/>
                  </a:rPr>
                  <a:t>direction = True and the Spot 6n pivot (Semaphore) is globally </a:t>
                </a:r>
                <a:r>
                  <a:rPr lang="en-GB" sz="2000" b="1" dirty="0" smtClean="0">
                    <a:latin typeface="Agency FB" pitchFamily="34" charset="0"/>
                  </a:rPr>
                  <a:t>motive</a:t>
                </a:r>
                <a:r>
                  <a:rPr lang="en-GB" sz="2000" dirty="0" smtClean="0">
                    <a:latin typeface="Agency FB" pitchFamily="34" charset="0"/>
                  </a:rPr>
                  <a:t>.</a:t>
                </a:r>
                <a:endParaRPr lang="en-GB" sz="2000" dirty="0">
                  <a:latin typeface="Agency FB" pitchFamily="34" charset="0"/>
                </a:endParaRPr>
              </a:p>
            </p:txBody>
          </p:sp>
          <p:sp>
            <p:nvSpPr>
              <p:cNvPr id="19" name="Rectangle 7"/>
              <p:cNvSpPr/>
              <p:nvPr/>
            </p:nvSpPr>
            <p:spPr>
              <a:xfrm>
                <a:off x="672448" y="867529"/>
                <a:ext cx="1135869" cy="461665"/>
              </a:xfrm>
              <a:prstGeom prst="rect">
                <a:avLst/>
              </a:prstGeom>
            </p:spPr>
            <p:txBody>
              <a:bodyPr wrap="none">
                <a:spAutoFit/>
              </a:bodyPr>
              <a:lstStyle/>
              <a:p>
                <a:r>
                  <a:rPr lang="en-GB" sz="2400" dirty="0" smtClean="0">
                    <a:solidFill>
                      <a:schemeClr val="accent2">
                        <a:lumMod val="50000"/>
                      </a:schemeClr>
                    </a:solidFill>
                    <a:latin typeface="Agency FB" pitchFamily="34" charset="0"/>
                  </a:rPr>
                  <a:t>Step Check</a:t>
                </a:r>
                <a:endParaRPr lang="en-GB" sz="2400" baseline="30000" dirty="0"/>
              </a:p>
            </p:txBody>
          </p:sp>
        </p:grpSp>
        <p:grpSp>
          <p:nvGrpSpPr>
            <p:cNvPr id="6" name="Group 10"/>
            <p:cNvGrpSpPr/>
            <p:nvPr/>
          </p:nvGrpSpPr>
          <p:grpSpPr>
            <a:xfrm>
              <a:off x="507249" y="2612405"/>
              <a:ext cx="7257138" cy="1015663"/>
              <a:chOff x="672448" y="661968"/>
              <a:chExt cx="7257138" cy="1015663"/>
            </a:xfrm>
          </p:grpSpPr>
          <p:sp>
            <p:nvSpPr>
              <p:cNvPr id="16" name="TextBox 15"/>
              <p:cNvSpPr txBox="1"/>
              <p:nvPr/>
            </p:nvSpPr>
            <p:spPr>
              <a:xfrm>
                <a:off x="2037037" y="661968"/>
                <a:ext cx="5892549" cy="1015663"/>
              </a:xfrm>
              <a:prstGeom prst="rect">
                <a:avLst/>
              </a:prstGeom>
              <a:noFill/>
            </p:spPr>
            <p:txBody>
              <a:bodyPr wrap="square" rtlCol="0">
                <a:spAutoFit/>
              </a:bodyPr>
              <a:lstStyle/>
              <a:p>
                <a:pPr marL="266700" indent="-266700">
                  <a:buFont typeface="+mj-lt"/>
                  <a:buAutoNum type="arabicPeriod" startAt="3"/>
                  <a:tabLst>
                    <a:tab pos="177800" algn="l"/>
                  </a:tabLst>
                </a:pPr>
                <a:r>
                  <a:rPr lang="en-GB" sz="2000" dirty="0" smtClean="0">
                    <a:latin typeface="Agency FB" pitchFamily="34" charset="0"/>
                  </a:rPr>
                  <a:t>The </a:t>
                </a:r>
                <a:r>
                  <a:rPr lang="en-GB" sz="2000" b="1" dirty="0" smtClean="0">
                    <a:latin typeface="Agency FB" pitchFamily="34" charset="0"/>
                  </a:rPr>
                  <a:t>id</a:t>
                </a:r>
                <a:r>
                  <a:rPr lang="en-GB" sz="2000" dirty="0" smtClean="0">
                    <a:latin typeface="Agency FB" pitchFamily="34" charset="0"/>
                  </a:rPr>
                  <a:t> cycle </a:t>
                </a:r>
                <a:r>
                  <a:rPr lang="en-GB" sz="2000" b="1" dirty="0" smtClean="0">
                    <a:latin typeface="Agency FB" pitchFamily="34" charset="0"/>
                  </a:rPr>
                  <a:t>MUST</a:t>
                </a:r>
                <a:r>
                  <a:rPr lang="en-GB" sz="2000" dirty="0" smtClean="0">
                    <a:latin typeface="Agency FB" pitchFamily="34" charset="0"/>
                  </a:rPr>
                  <a:t> complete always so X = Y, Y = X. Whether you trade 6n directly or a lower trade frame you trade the id cycle. This is because the attractors for partitions less than 6n are nested within the 6n attractor.</a:t>
                </a:r>
                <a:endParaRPr lang="en-GB" sz="2000" dirty="0">
                  <a:latin typeface="Agency FB" pitchFamily="34" charset="0"/>
                </a:endParaRPr>
              </a:p>
            </p:txBody>
          </p:sp>
          <p:sp>
            <p:nvSpPr>
              <p:cNvPr id="17" name="Rectangle 16"/>
              <p:cNvSpPr/>
              <p:nvPr/>
            </p:nvSpPr>
            <p:spPr>
              <a:xfrm>
                <a:off x="672448" y="938967"/>
                <a:ext cx="1389502" cy="461665"/>
              </a:xfrm>
              <a:prstGeom prst="rect">
                <a:avLst/>
              </a:prstGeom>
            </p:spPr>
            <p:txBody>
              <a:bodyPr wrap="none">
                <a:spAutoFit/>
              </a:bodyPr>
              <a:lstStyle/>
              <a:p>
                <a:r>
                  <a:rPr lang="en-GB" sz="2400" dirty="0" smtClean="0">
                    <a:solidFill>
                      <a:schemeClr val="accent2">
                        <a:lumMod val="50000"/>
                      </a:schemeClr>
                    </a:solidFill>
                    <a:latin typeface="Agency FB" pitchFamily="34" charset="0"/>
                  </a:rPr>
                  <a:t>Completeness</a:t>
                </a:r>
                <a:endParaRPr lang="en-GB" sz="2400" dirty="0"/>
              </a:p>
            </p:txBody>
          </p:sp>
        </p:grpSp>
        <p:grpSp>
          <p:nvGrpSpPr>
            <p:cNvPr id="7" name="Group 13"/>
            <p:cNvGrpSpPr/>
            <p:nvPr/>
          </p:nvGrpSpPr>
          <p:grpSpPr>
            <a:xfrm>
              <a:off x="507249" y="3683975"/>
              <a:ext cx="7257138" cy="1631216"/>
              <a:chOff x="672448" y="785794"/>
              <a:chExt cx="7257138" cy="1631216"/>
            </a:xfrm>
          </p:grpSpPr>
          <p:sp>
            <p:nvSpPr>
              <p:cNvPr id="14" name="TextBox 13"/>
              <p:cNvSpPr txBox="1"/>
              <p:nvPr/>
            </p:nvSpPr>
            <p:spPr>
              <a:xfrm>
                <a:off x="2037037" y="785794"/>
                <a:ext cx="5892549" cy="1631216"/>
              </a:xfrm>
              <a:prstGeom prst="rect">
                <a:avLst/>
              </a:prstGeom>
              <a:noFill/>
            </p:spPr>
            <p:txBody>
              <a:bodyPr wrap="square" rtlCol="0">
                <a:spAutoFit/>
              </a:bodyPr>
              <a:lstStyle/>
              <a:p>
                <a:pPr marL="266700" indent="-266700">
                  <a:buFont typeface="+mj-lt"/>
                  <a:buAutoNum type="arabicPeriod" startAt="4"/>
                </a:pPr>
                <a:r>
                  <a:rPr lang="en-GB" sz="2000" dirty="0" smtClean="0">
                    <a:latin typeface="Agency FB" pitchFamily="34" charset="0"/>
                  </a:rPr>
                  <a:t>One problem traders have is availability. So 6n is often thought too large a </a:t>
                </a:r>
                <a:r>
                  <a:rPr lang="en-GB" sz="2000" b="1" dirty="0" smtClean="0">
                    <a:latin typeface="Agency FB" pitchFamily="34" charset="0"/>
                  </a:rPr>
                  <a:t>trade frame </a:t>
                </a:r>
                <a:r>
                  <a:rPr lang="en-GB" sz="2000" dirty="0" smtClean="0">
                    <a:latin typeface="Agency FB" pitchFamily="34" charset="0"/>
                  </a:rPr>
                  <a:t>for most intraday and scalp trading. However, I do not see any easy solution. The market is structured in this way. It will be interesting to see ideas about breaking up the 6n Strange Attractor to accommodate scalping and intraday trading (maybe </a:t>
                </a:r>
                <a:r>
                  <a:rPr lang="en-GB" sz="2000" dirty="0" smtClean="0">
                    <a:latin typeface="Agency FB" pitchFamily="34" charset="0"/>
                  </a:rPr>
                  <a:t>matching </a:t>
                </a:r>
                <a:r>
                  <a:rPr lang="en-GB" sz="2000" dirty="0" smtClean="0">
                    <a:latin typeface="Agency FB" pitchFamily="34" charset="0"/>
                  </a:rPr>
                  <a:t>6n “saddle values” id). </a:t>
                </a:r>
                <a:endParaRPr lang="en-GB" sz="2000" dirty="0">
                  <a:latin typeface="Agency FB" pitchFamily="34" charset="0"/>
                </a:endParaRPr>
              </a:p>
            </p:txBody>
          </p:sp>
          <p:sp>
            <p:nvSpPr>
              <p:cNvPr id="15" name="Rectangle 14"/>
              <p:cNvSpPr/>
              <p:nvPr/>
            </p:nvSpPr>
            <p:spPr>
              <a:xfrm>
                <a:off x="672448" y="1370570"/>
                <a:ext cx="1098401" cy="461665"/>
              </a:xfrm>
              <a:prstGeom prst="rect">
                <a:avLst/>
              </a:prstGeom>
            </p:spPr>
            <p:txBody>
              <a:bodyPr wrap="none">
                <a:spAutoFit/>
              </a:bodyPr>
              <a:lstStyle/>
              <a:p>
                <a:r>
                  <a:rPr lang="en-GB" sz="2400" dirty="0" smtClean="0">
                    <a:solidFill>
                      <a:schemeClr val="accent2">
                        <a:lumMod val="50000"/>
                      </a:schemeClr>
                    </a:solidFill>
                    <a:latin typeface="Agency FB" pitchFamily="34" charset="0"/>
                  </a:rPr>
                  <a:t>Availability</a:t>
                </a:r>
                <a:endParaRPr lang="en-GB" sz="2400" dirty="0"/>
              </a:p>
            </p:txBody>
          </p:sp>
        </p:grpSp>
        <p:grpSp>
          <p:nvGrpSpPr>
            <p:cNvPr id="8" name="Group 19"/>
            <p:cNvGrpSpPr/>
            <p:nvPr/>
          </p:nvGrpSpPr>
          <p:grpSpPr>
            <a:xfrm>
              <a:off x="507249" y="5255611"/>
              <a:ext cx="7257138" cy="1323439"/>
              <a:chOff x="672448" y="350672"/>
              <a:chExt cx="7257138" cy="1323439"/>
            </a:xfrm>
          </p:grpSpPr>
          <p:sp>
            <p:nvSpPr>
              <p:cNvPr id="10" name="TextBox 9"/>
              <p:cNvSpPr txBox="1"/>
              <p:nvPr/>
            </p:nvSpPr>
            <p:spPr>
              <a:xfrm>
                <a:off x="2037037" y="350672"/>
                <a:ext cx="5892549" cy="1323439"/>
              </a:xfrm>
              <a:prstGeom prst="rect">
                <a:avLst/>
              </a:prstGeom>
              <a:noFill/>
            </p:spPr>
            <p:txBody>
              <a:bodyPr wrap="square" rtlCol="0">
                <a:spAutoFit/>
              </a:bodyPr>
              <a:lstStyle/>
              <a:p>
                <a:pPr marL="271463" indent="-271463">
                  <a:buFont typeface="+mj-lt"/>
                  <a:buAutoNum type="arabicPeriod" startAt="5"/>
                  <a:tabLst>
                    <a:tab pos="271463" algn="l"/>
                  </a:tabLst>
                </a:pPr>
                <a:r>
                  <a:rPr lang="en-GB" sz="2000" dirty="0" smtClean="0">
                    <a:latin typeface="Agency FB" pitchFamily="34" charset="0"/>
                  </a:rPr>
                  <a:t>For the prototype, the Orbit Trade Cycle allows 100/100 times success rate or close (allowing for availability, trader error, etc). The diagrams below must however, be followed exactly but note some functions there are not available in the </a:t>
                </a:r>
                <a:r>
                  <a:rPr lang="en-GB" sz="2000" b="1" dirty="0" smtClean="0">
                    <a:latin typeface="Agency FB" pitchFamily="34" charset="0"/>
                  </a:rPr>
                  <a:t>prototype</a:t>
                </a:r>
                <a:r>
                  <a:rPr lang="en-GB" sz="2000" dirty="0" smtClean="0">
                    <a:latin typeface="Agency FB" pitchFamily="34" charset="0"/>
                  </a:rPr>
                  <a:t> but this does not affect the efficacy of the mappings.</a:t>
                </a:r>
                <a:endParaRPr lang="en-GB" sz="2000" dirty="0">
                  <a:latin typeface="Agency FB" pitchFamily="34" charset="0"/>
                </a:endParaRPr>
              </a:p>
            </p:txBody>
          </p:sp>
          <p:sp>
            <p:nvSpPr>
              <p:cNvPr id="11" name="Rectangle 10"/>
              <p:cNvSpPr/>
              <p:nvPr/>
            </p:nvSpPr>
            <p:spPr>
              <a:xfrm>
                <a:off x="672448" y="781559"/>
                <a:ext cx="712189" cy="461665"/>
              </a:xfrm>
              <a:prstGeom prst="rect">
                <a:avLst/>
              </a:prstGeom>
            </p:spPr>
            <p:txBody>
              <a:bodyPr wrap="none">
                <a:spAutoFit/>
              </a:bodyPr>
              <a:lstStyle/>
              <a:p>
                <a:r>
                  <a:rPr lang="en-GB" sz="2400" dirty="0" smtClean="0">
                    <a:solidFill>
                      <a:schemeClr val="accent2">
                        <a:lumMod val="50000"/>
                      </a:schemeClr>
                    </a:solidFill>
                    <a:latin typeface="Agency FB" pitchFamily="34" charset="0"/>
                  </a:rPr>
                  <a:t>Notes:</a:t>
                </a:r>
                <a:endParaRPr lang="en-GB" sz="2400" dirty="0">
                  <a:solidFill>
                    <a:schemeClr val="accent2">
                      <a:lumMod val="50000"/>
                    </a:schemeClr>
                  </a:solidFill>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0"/>
          <p:cNvGrpSpPr/>
          <p:nvPr/>
        </p:nvGrpSpPr>
        <p:grpSpPr>
          <a:xfrm>
            <a:off x="571472" y="428604"/>
            <a:ext cx="8001056" cy="5929354"/>
            <a:chOff x="500034" y="428604"/>
            <a:chExt cx="8001056" cy="5929354"/>
          </a:xfrm>
        </p:grpSpPr>
        <p:sp>
          <p:nvSpPr>
            <p:cNvPr id="40" name="Oval 39"/>
            <p:cNvSpPr>
              <a:spLocks noChangeAspect="1"/>
            </p:cNvSpPr>
            <p:nvPr/>
          </p:nvSpPr>
          <p:spPr>
            <a:xfrm flipV="1">
              <a:off x="642910" y="2435484"/>
              <a:ext cx="3273040" cy="3262454"/>
            </a:xfrm>
            <a:prstGeom prst="ellipse">
              <a:avLst/>
            </a:prstGeom>
            <a:solidFill>
              <a:schemeClr val="accent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38" name="Rectangle 37"/>
            <p:cNvSpPr/>
            <p:nvPr/>
          </p:nvSpPr>
          <p:spPr>
            <a:xfrm>
              <a:off x="2256881" y="2457971"/>
              <a:ext cx="401072" cy="523220"/>
            </a:xfrm>
            <a:prstGeom prst="rect">
              <a:avLst/>
            </a:prstGeom>
          </p:spPr>
          <p:txBody>
            <a:bodyPr wrap="none">
              <a:spAutoFit/>
            </a:bodyPr>
            <a:lstStyle/>
            <a:p>
              <a:r>
                <a:rPr lang="en-PH" sz="2800" dirty="0" smtClean="0">
                  <a:solidFill>
                    <a:srgbClr val="FF0000"/>
                  </a:solidFill>
                  <a:cs typeface="Calibri"/>
                </a:rPr>
                <a:t>●</a:t>
              </a:r>
              <a:endParaRPr lang="en-GB" sz="2800" dirty="0"/>
            </a:p>
          </p:txBody>
        </p:sp>
        <p:sp>
          <p:nvSpPr>
            <p:cNvPr id="41" name="Rectangle 40"/>
            <p:cNvSpPr/>
            <p:nvPr/>
          </p:nvSpPr>
          <p:spPr>
            <a:xfrm>
              <a:off x="2456416" y="4989157"/>
              <a:ext cx="401072" cy="523220"/>
            </a:xfrm>
            <a:prstGeom prst="rect">
              <a:avLst/>
            </a:prstGeom>
          </p:spPr>
          <p:txBody>
            <a:bodyPr wrap="none">
              <a:spAutoFit/>
            </a:bodyPr>
            <a:lstStyle/>
            <a:p>
              <a:r>
                <a:rPr lang="en-PH" sz="2800" dirty="0" smtClean="0">
                  <a:solidFill>
                    <a:srgbClr val="00B050"/>
                  </a:solidFill>
                  <a:cs typeface="Calibri"/>
                </a:rPr>
                <a:t>●</a:t>
              </a:r>
              <a:endParaRPr lang="en-GB" sz="2800" dirty="0">
                <a:solidFill>
                  <a:srgbClr val="00B050"/>
                </a:solidFill>
              </a:endParaRPr>
            </a:p>
          </p:txBody>
        </p:sp>
        <p:sp>
          <p:nvSpPr>
            <p:cNvPr id="42" name="Rectangle 41"/>
            <p:cNvSpPr/>
            <p:nvPr/>
          </p:nvSpPr>
          <p:spPr>
            <a:xfrm>
              <a:off x="1357290" y="1643050"/>
              <a:ext cx="1931939" cy="400110"/>
            </a:xfrm>
            <a:prstGeom prst="rect">
              <a:avLst/>
            </a:prstGeom>
          </p:spPr>
          <p:txBody>
            <a:bodyPr wrap="none">
              <a:spAutoFit/>
            </a:bodyPr>
            <a:lstStyle/>
            <a:p>
              <a:r>
                <a:rPr lang="en-GB" sz="2000" b="1" dirty="0" smtClean="0">
                  <a:solidFill>
                    <a:srgbClr val="7030A0"/>
                  </a:solidFill>
                  <a:latin typeface="Agency FB" pitchFamily="34" charset="0"/>
                </a:rPr>
                <a:t>Scalar = (nx2)(S</a:t>
              </a:r>
              <a:r>
                <a:rPr lang="en-GB" sz="2000" b="1" baseline="30000" dirty="0" smtClean="0">
                  <a:solidFill>
                    <a:srgbClr val="7030A0"/>
                  </a:solidFill>
                  <a:latin typeface="Agency FB" pitchFamily="34" charset="0"/>
                </a:rPr>
                <a:t>2</a:t>
              </a:r>
              <a:r>
                <a:rPr lang="en-GB" sz="2000" b="1" dirty="0" smtClean="0">
                  <a:solidFill>
                    <a:srgbClr val="7030A0"/>
                  </a:solidFill>
                  <a:latin typeface="Agency FB" pitchFamily="34" charset="0"/>
                </a:rPr>
                <a:t>)</a:t>
              </a:r>
              <a:r>
                <a:rPr lang="en-GB" sz="2000" b="1" baseline="30000" dirty="0" smtClean="0">
                  <a:solidFill>
                    <a:srgbClr val="7030A0"/>
                  </a:solidFill>
                  <a:latin typeface="Agency FB" pitchFamily="34" charset="0"/>
                </a:rPr>
                <a:t>2</a:t>
              </a:r>
              <a:endParaRPr lang="en-GB" sz="2000" b="1" baseline="30000" dirty="0">
                <a:solidFill>
                  <a:srgbClr val="7030A0"/>
                </a:solidFill>
              </a:endParaRPr>
            </a:p>
          </p:txBody>
        </p:sp>
        <p:grpSp>
          <p:nvGrpSpPr>
            <p:cNvPr id="3" name="Group 56"/>
            <p:cNvGrpSpPr/>
            <p:nvPr/>
          </p:nvGrpSpPr>
          <p:grpSpPr>
            <a:xfrm>
              <a:off x="1785918" y="1000108"/>
              <a:ext cx="868559" cy="571504"/>
              <a:chOff x="1785918" y="1000108"/>
              <a:chExt cx="868559" cy="571504"/>
            </a:xfrm>
          </p:grpSpPr>
          <p:grpSp>
            <p:nvGrpSpPr>
              <p:cNvPr id="4" name="Group 54"/>
              <p:cNvGrpSpPr/>
              <p:nvPr/>
            </p:nvGrpSpPr>
            <p:grpSpPr>
              <a:xfrm>
                <a:off x="1785918" y="1000108"/>
                <a:ext cx="868559" cy="571504"/>
                <a:chOff x="1643042" y="928671"/>
                <a:chExt cx="868559" cy="571504"/>
              </a:xfrm>
            </p:grpSpPr>
            <p:cxnSp>
              <p:nvCxnSpPr>
                <p:cNvPr id="44" name="Straight Connector 43"/>
                <p:cNvCxnSpPr/>
                <p:nvPr/>
              </p:nvCxnSpPr>
              <p:spPr>
                <a:xfrm rot="5400000" flipH="1" flipV="1">
                  <a:off x="1607323" y="1035827"/>
                  <a:ext cx="428628" cy="357190"/>
                </a:xfrm>
                <a:prstGeom prst="line">
                  <a:avLst/>
                </a:prstGeom>
                <a:ln>
                  <a:solidFill>
                    <a:schemeClr val="bg1"/>
                  </a:solidFill>
                  <a:headEnd type="oval" w="lg" len="lg"/>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1893075" y="1107265"/>
                  <a:ext cx="500066" cy="285752"/>
                </a:xfrm>
                <a:prstGeom prst="line">
                  <a:avLst/>
                </a:prstGeom>
                <a:ln>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flipH="1" flipV="1">
                  <a:off x="2113041" y="1101614"/>
                  <a:ext cx="571504" cy="225617"/>
                </a:xfrm>
                <a:prstGeom prst="line">
                  <a:avLst/>
                </a:prstGeom>
                <a:ln>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grpSp>
          <p:sp>
            <p:nvSpPr>
              <p:cNvPr id="56" name="TextBox 55"/>
              <p:cNvSpPr txBox="1"/>
              <p:nvPr/>
            </p:nvSpPr>
            <p:spPr>
              <a:xfrm>
                <a:off x="1785918" y="1000108"/>
                <a:ext cx="214314" cy="369332"/>
              </a:xfrm>
              <a:prstGeom prst="rect">
                <a:avLst/>
              </a:prstGeom>
              <a:noFill/>
            </p:spPr>
            <p:txBody>
              <a:bodyPr wrap="square" rtlCol="0">
                <a:spAutoFit/>
              </a:bodyPr>
              <a:lstStyle/>
              <a:p>
                <a:pPr algn="ctr"/>
                <a:r>
                  <a:rPr lang="en-GB" dirty="0" smtClean="0">
                    <a:solidFill>
                      <a:schemeClr val="bg1"/>
                    </a:solidFill>
                  </a:rPr>
                  <a:t>n</a:t>
                </a:r>
                <a:endParaRPr lang="en-GB" dirty="0">
                  <a:solidFill>
                    <a:schemeClr val="bg1"/>
                  </a:solidFill>
                </a:endParaRPr>
              </a:p>
            </p:txBody>
          </p:sp>
        </p:grpSp>
        <p:pic>
          <p:nvPicPr>
            <p:cNvPr id="53" name="Picture 2" descr="C:\Users\Darkdoji\Desktop\A_Paper Trades\End Behaviours High\Peter Corrections\Gol;d Close\rsi bounce 4.PNG"/>
            <p:cNvPicPr>
              <a:picLocks noChangeAspect="1" noChangeArrowheads="1"/>
            </p:cNvPicPr>
            <p:nvPr/>
          </p:nvPicPr>
          <p:blipFill>
            <a:blip r:embed="rId2"/>
            <a:srcRect l="67605"/>
            <a:stretch>
              <a:fillRect/>
            </a:stretch>
          </p:blipFill>
          <p:spPr bwMode="auto">
            <a:xfrm>
              <a:off x="7858148" y="1428736"/>
              <a:ext cx="445021" cy="714534"/>
            </a:xfrm>
            <a:prstGeom prst="roundRect">
              <a:avLst/>
            </a:prstGeom>
            <a:noFill/>
          </p:spPr>
        </p:pic>
        <p:grpSp>
          <p:nvGrpSpPr>
            <p:cNvPr id="5" name="Group 46"/>
            <p:cNvGrpSpPr/>
            <p:nvPr/>
          </p:nvGrpSpPr>
          <p:grpSpPr>
            <a:xfrm>
              <a:off x="642910" y="1354932"/>
              <a:ext cx="3142091" cy="4581014"/>
              <a:chOff x="857224" y="1276878"/>
              <a:chExt cx="3142091" cy="4581014"/>
            </a:xfrm>
          </p:grpSpPr>
          <p:cxnSp>
            <p:nvCxnSpPr>
              <p:cNvPr id="31" name="Straight Connector 30"/>
              <p:cNvCxnSpPr/>
              <p:nvPr/>
            </p:nvCxnSpPr>
            <p:spPr>
              <a:xfrm>
                <a:off x="1785918" y="3429000"/>
                <a:ext cx="1285884" cy="100013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07125" y="4179099"/>
                <a:ext cx="2428892" cy="928694"/>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flipH="1" flipV="1">
                <a:off x="1962740" y="2385941"/>
                <a:ext cx="3145637" cy="92751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2" name="Freeform 31"/>
            <p:cNvSpPr>
              <a:spLocks noChangeAspect="1"/>
            </p:cNvSpPr>
            <p:nvPr/>
          </p:nvSpPr>
          <p:spPr>
            <a:xfrm flipH="1" flipV="1">
              <a:off x="2071670" y="2359758"/>
              <a:ext cx="932288" cy="3218998"/>
            </a:xfrm>
            <a:custGeom>
              <a:avLst/>
              <a:gdLst>
                <a:gd name="connsiteX0" fmla="*/ 0 w 1391478"/>
                <a:gd name="connsiteY0" fmla="*/ 1188278 h 5870713"/>
                <a:gd name="connsiteX1" fmla="*/ 728870 w 1391478"/>
                <a:gd name="connsiteY1" fmla="*/ 671443 h 5870713"/>
                <a:gd name="connsiteX2" fmla="*/ 649356 w 1391478"/>
                <a:gd name="connsiteY2" fmla="*/ 5216939 h 5870713"/>
                <a:gd name="connsiteX3" fmla="*/ 1391478 w 1391478"/>
                <a:gd name="connsiteY3" fmla="*/ 4594087 h 5870713"/>
              </a:gdLst>
              <a:ahLst/>
              <a:cxnLst>
                <a:cxn ang="0">
                  <a:pos x="connsiteX0" y="connsiteY0"/>
                </a:cxn>
                <a:cxn ang="0">
                  <a:pos x="connsiteX1" y="connsiteY1"/>
                </a:cxn>
                <a:cxn ang="0">
                  <a:pos x="connsiteX2" y="connsiteY2"/>
                </a:cxn>
                <a:cxn ang="0">
                  <a:pos x="connsiteX3" y="connsiteY3"/>
                </a:cxn>
              </a:cxnLst>
              <a:rect l="l" t="t" r="r" b="b"/>
              <a:pathLst>
                <a:path w="1391478" h="5870713">
                  <a:moveTo>
                    <a:pt x="0" y="1188278"/>
                  </a:moveTo>
                  <a:cubicBezTo>
                    <a:pt x="310322" y="594139"/>
                    <a:pt x="620644" y="0"/>
                    <a:pt x="728870" y="671443"/>
                  </a:cubicBezTo>
                  <a:cubicBezTo>
                    <a:pt x="837096" y="1342887"/>
                    <a:pt x="538921" y="4563165"/>
                    <a:pt x="649356" y="5216939"/>
                  </a:cubicBezTo>
                  <a:cubicBezTo>
                    <a:pt x="759791" y="5870713"/>
                    <a:pt x="1075634" y="5232400"/>
                    <a:pt x="1391478" y="4594087"/>
                  </a:cubicBezTo>
                </a:path>
              </a:pathLst>
            </a:custGeom>
            <a:ln>
              <a:gradFill>
                <a:gsLst>
                  <a:gs pos="0">
                    <a:srgbClr val="FFF200"/>
                  </a:gs>
                  <a:gs pos="45000">
                    <a:srgbClr val="FF7A00"/>
                  </a:gs>
                  <a:gs pos="70000">
                    <a:srgbClr val="FF0300"/>
                  </a:gs>
                  <a:gs pos="100000">
                    <a:srgbClr val="4D0808"/>
                  </a:gs>
                </a:gsLst>
                <a:lin ang="5400000" scaled="0"/>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 name="TextBox 21"/>
            <p:cNvSpPr txBox="1"/>
            <p:nvPr/>
          </p:nvSpPr>
          <p:spPr>
            <a:xfrm>
              <a:off x="4643438" y="4061776"/>
              <a:ext cx="3857652" cy="1938992"/>
            </a:xfrm>
            <a:prstGeom prst="rect">
              <a:avLst/>
            </a:prstGeom>
            <a:noFill/>
          </p:spPr>
          <p:txBody>
            <a:bodyPr wrap="square" rtlCol="0">
              <a:spAutoFit/>
            </a:bodyPr>
            <a:lstStyle/>
            <a:p>
              <a:pPr marL="269875" indent="-269875">
                <a:buFont typeface="+mj-lt"/>
                <a:buAutoNum type="arabicPeriod"/>
              </a:pPr>
              <a:r>
                <a:rPr lang="en-GB" sz="2400" dirty="0" smtClean="0">
                  <a:latin typeface="Agency FB" pitchFamily="34" charset="0"/>
                </a:rPr>
                <a:t>id Fluctuant +VE </a:t>
              </a:r>
              <a:r>
                <a:rPr lang="en-GB" sz="2400" b="1" dirty="0" smtClean="0">
                  <a:solidFill>
                    <a:srgbClr val="00B050"/>
                  </a:solidFill>
                  <a:latin typeface="Agency FB" pitchFamily="34" charset="0"/>
                </a:rPr>
                <a:t>(</a:t>
              </a:r>
              <a:r>
                <a:rPr lang="en-PH" sz="2400" b="1" dirty="0" smtClean="0">
                  <a:solidFill>
                    <a:srgbClr val="00B050"/>
                  </a:solidFill>
                  <a:latin typeface="Agency FB" pitchFamily="34" charset="0"/>
                  <a:cs typeface="Calibri"/>
                </a:rPr>
                <a:t>●6n) </a:t>
              </a:r>
              <a:r>
                <a:rPr lang="en-GB" sz="2400" dirty="0" smtClean="0">
                  <a:latin typeface="Agency FB" pitchFamily="34" charset="0"/>
                </a:rPr>
                <a:t>Inverse On</a:t>
              </a:r>
              <a:endParaRPr lang="en-GB" sz="2400" b="1" dirty="0" smtClean="0">
                <a:solidFill>
                  <a:srgbClr val="00B050"/>
                </a:solidFill>
                <a:latin typeface="Agency FB" pitchFamily="34" charset="0"/>
              </a:endParaRPr>
            </a:p>
            <a:p>
              <a:pPr marL="269875" indent="-269875">
                <a:buFont typeface="+mj-lt"/>
                <a:buAutoNum type="arabicPeriod"/>
              </a:pPr>
              <a:r>
                <a:rPr lang="en-GB" sz="2400" dirty="0" smtClean="0">
                  <a:latin typeface="Agency FB" pitchFamily="34" charset="0"/>
                </a:rPr>
                <a:t>6n Pi ≥ 2(Y) = </a:t>
              </a:r>
              <a:r>
                <a:rPr lang="en-GB" sz="2400" b="1" dirty="0" smtClean="0">
                  <a:solidFill>
                    <a:srgbClr val="00B050"/>
                  </a:solidFill>
                  <a:latin typeface="Agency FB" pitchFamily="34" charset="0"/>
                </a:rPr>
                <a:t>(</a:t>
              </a:r>
              <a:r>
                <a:rPr lang="en-PH" sz="2400" b="1" dirty="0" smtClean="0">
                  <a:solidFill>
                    <a:srgbClr val="00B050"/>
                  </a:solidFill>
                  <a:latin typeface="Agency FB" pitchFamily="34" charset="0"/>
                  <a:cs typeface="Calibri"/>
                </a:rPr>
                <a:t>●) </a:t>
              </a:r>
              <a:r>
                <a:rPr lang="en-GB" sz="2400" dirty="0" smtClean="0">
                  <a:latin typeface="Agency FB" pitchFamily="34" charset="0"/>
                </a:rPr>
                <a:t>Motive</a:t>
              </a:r>
            </a:p>
            <a:p>
              <a:pPr marL="269875" indent="-269875">
                <a:buFont typeface="+mj-lt"/>
                <a:buAutoNum type="arabicPeriod"/>
              </a:pPr>
              <a:r>
                <a:rPr lang="en-GB" sz="2400" dirty="0" smtClean="0">
                  <a:latin typeface="Agency FB" pitchFamily="34" charset="0"/>
                </a:rPr>
                <a:t>6n Pi ≥ 2(Y) = Set Stop Loss </a:t>
              </a:r>
            </a:p>
            <a:p>
              <a:pPr marL="269875" indent="-269875">
                <a:buFont typeface="+mj-lt"/>
                <a:buAutoNum type="arabicPeriod"/>
              </a:pPr>
              <a:r>
                <a:rPr lang="en-GB" sz="2400" dirty="0" smtClean="0">
                  <a:latin typeface="Agency FB" pitchFamily="34" charset="0"/>
                </a:rPr>
                <a:t>Spike Event = Y</a:t>
              </a:r>
            </a:p>
            <a:p>
              <a:pPr marL="269875" indent="-269875">
                <a:buFont typeface="+mj-lt"/>
                <a:buAutoNum type="arabicPeriod"/>
              </a:pPr>
              <a:r>
                <a:rPr lang="en-GB" sz="2400" dirty="0" smtClean="0">
                  <a:solidFill>
                    <a:schemeClr val="accent2">
                      <a:lumMod val="50000"/>
                    </a:schemeClr>
                  </a:solidFill>
                  <a:latin typeface="Agency FB" pitchFamily="34" charset="0"/>
                </a:rPr>
                <a:t>ƒ</a:t>
              </a:r>
              <a:r>
                <a:rPr lang="en-GB" sz="2400" dirty="0" smtClean="0">
                  <a:solidFill>
                    <a:schemeClr val="bg2">
                      <a:lumMod val="25000"/>
                    </a:schemeClr>
                  </a:solidFill>
                  <a:latin typeface="Agency FB" pitchFamily="34" charset="0"/>
                </a:rPr>
                <a:t>(T</a:t>
              </a:r>
              <a:r>
                <a:rPr lang="en-GB" sz="2400" baseline="-25000" dirty="0" smtClean="0">
                  <a:solidFill>
                    <a:schemeClr val="bg2">
                      <a:lumMod val="25000"/>
                    </a:schemeClr>
                  </a:solidFill>
                  <a:latin typeface="Agency FB" pitchFamily="34" charset="0"/>
                </a:rPr>
                <a:t>3</a:t>
              </a:r>
              <a:r>
                <a:rPr lang="en-GB" sz="2400" dirty="0" smtClean="0">
                  <a:solidFill>
                    <a:schemeClr val="bg2">
                      <a:lumMod val="25000"/>
                    </a:schemeClr>
                  </a:solidFill>
                  <a:latin typeface="Agency FB" pitchFamily="34" charset="0"/>
                </a:rPr>
                <a:t>)*1 = Y = </a:t>
              </a:r>
              <a:r>
                <a:rPr lang="en-GB" sz="2400" dirty="0" smtClean="0">
                  <a:solidFill>
                    <a:schemeClr val="accent2">
                      <a:lumMod val="50000"/>
                    </a:schemeClr>
                  </a:solidFill>
                  <a:latin typeface="Agency FB" pitchFamily="34" charset="0"/>
                </a:rPr>
                <a:t>ƒ</a:t>
              </a:r>
              <a:r>
                <a:rPr lang="en-GB" sz="2400" dirty="0" smtClean="0">
                  <a:solidFill>
                    <a:schemeClr val="bg2">
                      <a:lumMod val="25000"/>
                    </a:schemeClr>
                  </a:solidFill>
                  <a:latin typeface="Agency FB" pitchFamily="34" charset="0"/>
                </a:rPr>
                <a:t>(</a:t>
              </a:r>
              <a:r>
                <a:rPr lang="en-GB" sz="2400" b="1" dirty="0" smtClean="0">
                  <a:solidFill>
                    <a:srgbClr val="00B050"/>
                  </a:solidFill>
                  <a:latin typeface="Agency FB" pitchFamily="34" charset="0"/>
                </a:rPr>
                <a:t>0</a:t>
              </a:r>
              <a:r>
                <a:rPr lang="en-GB" sz="2400" b="1" baseline="-25000" dirty="0" smtClean="0">
                  <a:solidFill>
                    <a:srgbClr val="00B050"/>
                  </a:solidFill>
                  <a:latin typeface="Agency FB" pitchFamily="34" charset="0"/>
                </a:rPr>
                <a:t>ride</a:t>
              </a:r>
              <a:r>
                <a:rPr lang="en-GB" sz="2400" b="1" dirty="0" smtClean="0">
                  <a:solidFill>
                    <a:srgbClr val="00B050"/>
                  </a:solidFill>
                  <a:latin typeface="Agency FB" pitchFamily="34" charset="0"/>
                </a:rPr>
                <a:t> On</a:t>
              </a:r>
              <a:r>
                <a:rPr lang="en-GB" sz="2400" dirty="0" smtClean="0">
                  <a:solidFill>
                    <a:schemeClr val="bg2">
                      <a:lumMod val="25000"/>
                    </a:schemeClr>
                  </a:solidFill>
                  <a:latin typeface="Agency FB" pitchFamily="34" charset="0"/>
                </a:rPr>
                <a:t>)</a:t>
              </a:r>
              <a:endParaRPr lang="en-GB" sz="2400" dirty="0">
                <a:solidFill>
                  <a:schemeClr val="bg2">
                    <a:lumMod val="25000"/>
                  </a:schemeClr>
                </a:solidFill>
                <a:latin typeface="Agency FB" pitchFamily="34" charset="0"/>
              </a:endParaRPr>
            </a:p>
          </p:txBody>
        </p:sp>
        <p:sp>
          <p:nvSpPr>
            <p:cNvPr id="23" name="Flowchart: Or 22"/>
            <p:cNvSpPr>
              <a:spLocks noChangeAspect="1"/>
            </p:cNvSpPr>
            <p:nvPr/>
          </p:nvSpPr>
          <p:spPr>
            <a:xfrm flipV="1">
              <a:off x="3643306" y="1078162"/>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Oval 24"/>
            <p:cNvSpPr>
              <a:spLocks noChangeAspect="1"/>
            </p:cNvSpPr>
            <p:nvPr/>
          </p:nvSpPr>
          <p:spPr>
            <a:xfrm>
              <a:off x="1214414" y="3054573"/>
              <a:ext cx="698289" cy="696034"/>
            </a:xfrm>
            <a:prstGeom prst="ellipse">
              <a:avLst/>
            </a:prstGeom>
            <a:solidFill>
              <a:srgbClr val="FF0000">
                <a:alpha val="17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nvGrpSpPr>
            <p:cNvPr id="7" name="Group 27"/>
            <p:cNvGrpSpPr/>
            <p:nvPr/>
          </p:nvGrpSpPr>
          <p:grpSpPr>
            <a:xfrm>
              <a:off x="1357290" y="2000240"/>
              <a:ext cx="3571900" cy="2845790"/>
              <a:chOff x="1571604" y="1922186"/>
              <a:chExt cx="3571900" cy="2845790"/>
            </a:xfrm>
          </p:grpSpPr>
          <p:sp>
            <p:nvSpPr>
              <p:cNvPr id="26" name="Oval 25"/>
              <p:cNvSpPr>
                <a:spLocks noChangeAspect="1"/>
              </p:cNvSpPr>
              <p:nvPr/>
            </p:nvSpPr>
            <p:spPr>
              <a:xfrm>
                <a:off x="2829815" y="4071942"/>
                <a:ext cx="698289" cy="696034"/>
              </a:xfrm>
              <a:prstGeom prst="ellipse">
                <a:avLst/>
              </a:prstGeom>
              <a:solidFill>
                <a:srgbClr val="00B050">
                  <a:alpha val="17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nvGrpSpPr>
              <p:cNvPr id="8" name="Group 20"/>
              <p:cNvGrpSpPr/>
              <p:nvPr/>
            </p:nvGrpSpPr>
            <p:grpSpPr>
              <a:xfrm>
                <a:off x="1571604" y="1922186"/>
                <a:ext cx="3571900" cy="2712087"/>
                <a:chOff x="1571604" y="1922186"/>
                <a:chExt cx="3571900" cy="2712087"/>
              </a:xfrm>
            </p:grpSpPr>
            <p:cxnSp>
              <p:nvCxnSpPr>
                <p:cNvPr id="6" name="Straight Arrow Connector 5"/>
                <p:cNvCxnSpPr/>
                <p:nvPr/>
              </p:nvCxnSpPr>
              <p:spPr>
                <a:xfrm flipV="1">
                  <a:off x="2428860" y="1922186"/>
                  <a:ext cx="2714644" cy="2033076"/>
                </a:xfrm>
                <a:prstGeom prst="straightConnector1">
                  <a:avLst/>
                </a:prstGeom>
                <a:ln w="19050">
                  <a:solidFill>
                    <a:srgbClr val="00B050"/>
                  </a:soli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1571604" y="3111566"/>
                  <a:ext cx="428628" cy="428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latin typeface="Agency FB" pitchFamily="34" charset="0"/>
                    </a:rPr>
                    <a:t>1</a:t>
                  </a:r>
                  <a:endParaRPr lang="en-GB" b="1" dirty="0">
                    <a:latin typeface="Agency FB" pitchFamily="34" charset="0"/>
                  </a:endParaRPr>
                </a:p>
              </p:txBody>
            </p:sp>
            <p:sp>
              <p:nvSpPr>
                <p:cNvPr id="20" name="Oval 19"/>
                <p:cNvSpPr/>
                <p:nvPr/>
              </p:nvSpPr>
              <p:spPr>
                <a:xfrm>
                  <a:off x="2964645" y="4205645"/>
                  <a:ext cx="428628" cy="428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latin typeface="Agency FB" pitchFamily="34" charset="0"/>
                    </a:rPr>
                    <a:t>2</a:t>
                  </a:r>
                  <a:endParaRPr lang="en-GB" b="1" dirty="0">
                    <a:latin typeface="Agency FB" pitchFamily="34" charset="0"/>
                  </a:endParaRPr>
                </a:p>
              </p:txBody>
            </p:sp>
          </p:grpSp>
        </p:grpSp>
        <p:sp>
          <p:nvSpPr>
            <p:cNvPr id="33" name="Rectangle 32"/>
            <p:cNvSpPr/>
            <p:nvPr/>
          </p:nvSpPr>
          <p:spPr>
            <a:xfrm>
              <a:off x="3345385" y="1032125"/>
              <a:ext cx="274434" cy="369332"/>
            </a:xfrm>
            <a:prstGeom prst="rect">
              <a:avLst/>
            </a:prstGeom>
          </p:spPr>
          <p:txBody>
            <a:bodyPr wrap="none">
              <a:spAutoFit/>
            </a:bodyPr>
            <a:lstStyle/>
            <a:p>
              <a:r>
                <a:rPr lang="en-GB" dirty="0" smtClean="0">
                  <a:solidFill>
                    <a:schemeClr val="bg2">
                      <a:lumMod val="25000"/>
                    </a:schemeClr>
                  </a:solidFill>
                  <a:latin typeface="Agency FB" pitchFamily="34" charset="0"/>
                </a:rPr>
                <a:t>Y</a:t>
              </a:r>
              <a:endParaRPr lang="en-GB" dirty="0"/>
            </a:p>
          </p:txBody>
        </p:sp>
        <p:grpSp>
          <p:nvGrpSpPr>
            <p:cNvPr id="9" name="Group 49"/>
            <p:cNvGrpSpPr/>
            <p:nvPr/>
          </p:nvGrpSpPr>
          <p:grpSpPr>
            <a:xfrm>
              <a:off x="5143504" y="2395000"/>
              <a:ext cx="2357454" cy="1462628"/>
              <a:chOff x="5500694" y="2459822"/>
              <a:chExt cx="2357454" cy="1462628"/>
            </a:xfrm>
          </p:grpSpPr>
          <p:grpSp>
            <p:nvGrpSpPr>
              <p:cNvPr id="10" name="Group 36"/>
              <p:cNvGrpSpPr/>
              <p:nvPr/>
            </p:nvGrpSpPr>
            <p:grpSpPr>
              <a:xfrm>
                <a:off x="5500694" y="2459822"/>
                <a:ext cx="2357454" cy="1000132"/>
                <a:chOff x="4472345" y="3245640"/>
                <a:chExt cx="2357454" cy="1000132"/>
              </a:xfrm>
            </p:grpSpPr>
            <p:sp>
              <p:nvSpPr>
                <p:cNvPr id="34" name="Freeform 33"/>
                <p:cNvSpPr/>
                <p:nvPr/>
              </p:nvSpPr>
              <p:spPr>
                <a:xfrm flipV="1">
                  <a:off x="4572000" y="3388516"/>
                  <a:ext cx="2043485" cy="710316"/>
                </a:xfrm>
                <a:custGeom>
                  <a:avLst/>
                  <a:gdLst>
                    <a:gd name="connsiteX0" fmla="*/ 0 w 2043485"/>
                    <a:gd name="connsiteY0" fmla="*/ 156375 h 710316"/>
                    <a:gd name="connsiteX1" fmla="*/ 182880 w 2043485"/>
                    <a:gd name="connsiteY1" fmla="*/ 585746 h 710316"/>
                    <a:gd name="connsiteX2" fmla="*/ 548640 w 2043485"/>
                    <a:gd name="connsiteY2" fmla="*/ 100716 h 710316"/>
                    <a:gd name="connsiteX3" fmla="*/ 946205 w 2043485"/>
                    <a:gd name="connsiteY3" fmla="*/ 641405 h 710316"/>
                    <a:gd name="connsiteX4" fmla="*/ 1367624 w 2043485"/>
                    <a:gd name="connsiteY4" fmla="*/ 5301 h 710316"/>
                    <a:gd name="connsiteX5" fmla="*/ 1645920 w 2043485"/>
                    <a:gd name="connsiteY5" fmla="*/ 673210 h 710316"/>
                    <a:gd name="connsiteX6" fmla="*/ 2043485 w 2043485"/>
                    <a:gd name="connsiteY6" fmla="*/ 227937 h 71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3485" h="710316">
                      <a:moveTo>
                        <a:pt x="0" y="156375"/>
                      </a:moveTo>
                      <a:cubicBezTo>
                        <a:pt x="45720" y="375698"/>
                        <a:pt x="91440" y="595022"/>
                        <a:pt x="182880" y="585746"/>
                      </a:cubicBezTo>
                      <a:cubicBezTo>
                        <a:pt x="274320" y="576470"/>
                        <a:pt x="421419" y="91440"/>
                        <a:pt x="548640" y="100716"/>
                      </a:cubicBezTo>
                      <a:cubicBezTo>
                        <a:pt x="675861" y="109993"/>
                        <a:pt x="809708" y="657307"/>
                        <a:pt x="946205" y="641405"/>
                      </a:cubicBezTo>
                      <a:cubicBezTo>
                        <a:pt x="1082702" y="625503"/>
                        <a:pt x="1251005" y="0"/>
                        <a:pt x="1367624" y="5301"/>
                      </a:cubicBezTo>
                      <a:cubicBezTo>
                        <a:pt x="1484243" y="10602"/>
                        <a:pt x="1533277" y="636104"/>
                        <a:pt x="1645920" y="673210"/>
                      </a:cubicBezTo>
                      <a:cubicBezTo>
                        <a:pt x="1758563" y="710316"/>
                        <a:pt x="1901024" y="469126"/>
                        <a:pt x="2043485" y="227937"/>
                      </a:cubicBezTo>
                    </a:path>
                  </a:pathLst>
                </a:custGeom>
                <a:ln w="28575">
                  <a:solidFill>
                    <a:srgbClr val="00B050"/>
                  </a:solidFill>
                  <a:headEnd type="oval"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cxnSp>
              <p:nvCxnSpPr>
                <p:cNvPr id="36" name="Straight Arrow Connector 35"/>
                <p:cNvCxnSpPr/>
                <p:nvPr/>
              </p:nvCxnSpPr>
              <p:spPr>
                <a:xfrm flipV="1">
                  <a:off x="4472345" y="3245640"/>
                  <a:ext cx="2357454" cy="1000132"/>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a:off x="5633302" y="3553118"/>
                <a:ext cx="2092239" cy="369332"/>
              </a:xfrm>
              <a:prstGeom prst="rect">
                <a:avLst/>
              </a:prstGeom>
            </p:spPr>
            <p:txBody>
              <a:bodyPr wrap="none">
                <a:spAutoFit/>
              </a:bodyPr>
              <a:lstStyle/>
              <a:p>
                <a:r>
                  <a:rPr lang="en-GB" dirty="0" smtClean="0">
                    <a:solidFill>
                      <a:schemeClr val="bg2">
                        <a:lumMod val="25000"/>
                      </a:schemeClr>
                    </a:solidFill>
                    <a:latin typeface="Agency FB" pitchFamily="34" charset="0"/>
                  </a:rPr>
                  <a:t>T</a:t>
                </a:r>
                <a:r>
                  <a:rPr lang="en-GB" baseline="-25000" dirty="0" smtClean="0">
                    <a:solidFill>
                      <a:schemeClr val="bg2">
                        <a:lumMod val="25000"/>
                      </a:schemeClr>
                    </a:solidFill>
                    <a:latin typeface="Agency FB" pitchFamily="34" charset="0"/>
                  </a:rPr>
                  <a:t>3</a:t>
                </a:r>
                <a:r>
                  <a:rPr lang="en-GB" dirty="0" smtClean="0">
                    <a:solidFill>
                      <a:schemeClr val="bg2">
                        <a:lumMod val="25000"/>
                      </a:schemeClr>
                    </a:solidFill>
                    <a:latin typeface="Agency FB" pitchFamily="34" charset="0"/>
                  </a:rPr>
                  <a:t> (Normalized) on R</a:t>
                </a:r>
                <a:r>
                  <a:rPr lang="en-GB" baseline="-25000" dirty="0" smtClean="0">
                    <a:solidFill>
                      <a:schemeClr val="bg2">
                        <a:lumMod val="25000"/>
                      </a:schemeClr>
                    </a:solidFill>
                    <a:latin typeface="Agency FB" pitchFamily="34" charset="0"/>
                  </a:rPr>
                  <a:t>2</a:t>
                </a:r>
                <a:r>
                  <a:rPr lang="en-GB" dirty="0" smtClean="0">
                    <a:solidFill>
                      <a:schemeClr val="bg2">
                        <a:lumMod val="25000"/>
                      </a:schemeClr>
                    </a:solidFill>
                    <a:latin typeface="Agency FB" pitchFamily="34" charset="0"/>
                  </a:rPr>
                  <a:t> = Pi</a:t>
                </a:r>
                <a:endParaRPr lang="en-GB" dirty="0"/>
              </a:p>
            </p:txBody>
          </p:sp>
        </p:grpSp>
        <p:sp>
          <p:nvSpPr>
            <p:cNvPr id="29" name="Rectangle 28"/>
            <p:cNvSpPr/>
            <p:nvPr/>
          </p:nvSpPr>
          <p:spPr>
            <a:xfrm>
              <a:off x="2599009" y="428604"/>
              <a:ext cx="2401619" cy="369332"/>
            </a:xfrm>
            <a:prstGeom prst="rect">
              <a:avLst/>
            </a:prstGeom>
          </p:spPr>
          <p:txBody>
            <a:bodyPr wrap="none">
              <a:spAutoFit/>
            </a:bodyPr>
            <a:lstStyle/>
            <a:p>
              <a:r>
                <a:rPr lang="en-GB" dirty="0" smtClean="0">
                  <a:solidFill>
                    <a:schemeClr val="bg2">
                      <a:lumMod val="25000"/>
                    </a:schemeClr>
                  </a:solidFill>
                  <a:latin typeface="Agency FB" pitchFamily="34" charset="0"/>
                </a:rPr>
                <a:t>Spike Event (market objective)</a:t>
              </a:r>
              <a:endParaRPr lang="en-GB" dirty="0"/>
            </a:p>
          </p:txBody>
        </p:sp>
        <p:sp>
          <p:nvSpPr>
            <p:cNvPr id="30" name="Rectangle 29"/>
            <p:cNvSpPr/>
            <p:nvPr/>
          </p:nvSpPr>
          <p:spPr>
            <a:xfrm>
              <a:off x="3929058" y="3357562"/>
              <a:ext cx="466794" cy="369332"/>
            </a:xfrm>
            <a:prstGeom prst="rect">
              <a:avLst/>
            </a:prstGeom>
          </p:spPr>
          <p:txBody>
            <a:bodyPr wrap="none">
              <a:spAutoFit/>
            </a:bodyPr>
            <a:lstStyle/>
            <a:p>
              <a:r>
                <a:rPr lang="en-GB" dirty="0" smtClean="0">
                  <a:solidFill>
                    <a:schemeClr val="accent2">
                      <a:lumMod val="50000"/>
                    </a:schemeClr>
                  </a:solidFill>
                  <a:latin typeface="Agency FB" pitchFamily="34" charset="0"/>
                </a:rPr>
                <a:t>ƒ</a:t>
              </a:r>
              <a:r>
                <a:rPr lang="en-GB" dirty="0" smtClean="0">
                  <a:solidFill>
                    <a:schemeClr val="bg2">
                      <a:lumMod val="25000"/>
                    </a:schemeClr>
                  </a:solidFill>
                  <a:latin typeface="Agency FB" pitchFamily="34" charset="0"/>
                </a:rPr>
                <a:t>(Y)</a:t>
              </a:r>
              <a:endParaRPr lang="en-GB" dirty="0"/>
            </a:p>
          </p:txBody>
        </p:sp>
        <p:sp>
          <p:nvSpPr>
            <p:cNvPr id="24" name="Flowchart: Or 23"/>
            <p:cNvSpPr>
              <a:spLocks noChangeAspect="1"/>
            </p:cNvSpPr>
            <p:nvPr/>
          </p:nvSpPr>
          <p:spPr>
            <a:xfrm flipV="1">
              <a:off x="554538" y="2649798"/>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Flowchart: Or 45"/>
            <p:cNvSpPr>
              <a:spLocks noChangeAspect="1"/>
            </p:cNvSpPr>
            <p:nvPr/>
          </p:nvSpPr>
          <p:spPr>
            <a:xfrm flipV="1">
              <a:off x="500034" y="5935946"/>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Rectangle 47"/>
            <p:cNvSpPr/>
            <p:nvPr/>
          </p:nvSpPr>
          <p:spPr>
            <a:xfrm>
              <a:off x="911728" y="5922714"/>
              <a:ext cx="274434" cy="369332"/>
            </a:xfrm>
            <a:prstGeom prst="rect">
              <a:avLst/>
            </a:prstGeom>
          </p:spPr>
          <p:txBody>
            <a:bodyPr wrap="none">
              <a:spAutoFit/>
            </a:bodyPr>
            <a:lstStyle/>
            <a:p>
              <a:r>
                <a:rPr lang="en-GB" dirty="0" smtClean="0">
                  <a:solidFill>
                    <a:schemeClr val="bg2">
                      <a:lumMod val="25000"/>
                    </a:schemeClr>
                  </a:solidFill>
                  <a:latin typeface="Agency FB" pitchFamily="34" charset="0"/>
                </a:rPr>
                <a:t>X</a:t>
              </a:r>
              <a:endParaRPr lang="en-GB" dirty="0"/>
            </a:p>
          </p:txBody>
        </p:sp>
        <p:grpSp>
          <p:nvGrpSpPr>
            <p:cNvPr id="11" name="Group 61"/>
            <p:cNvGrpSpPr/>
            <p:nvPr/>
          </p:nvGrpSpPr>
          <p:grpSpPr>
            <a:xfrm>
              <a:off x="5000628" y="428604"/>
              <a:ext cx="2786082" cy="1928826"/>
              <a:chOff x="5000628" y="428604"/>
              <a:chExt cx="2786082" cy="1928826"/>
            </a:xfrm>
          </p:grpSpPr>
          <p:sp>
            <p:nvSpPr>
              <p:cNvPr id="35" name="Rectangle 34"/>
              <p:cNvSpPr/>
              <p:nvPr/>
            </p:nvSpPr>
            <p:spPr>
              <a:xfrm>
                <a:off x="5000628" y="428604"/>
                <a:ext cx="2071702" cy="923330"/>
              </a:xfrm>
              <a:prstGeom prst="rect">
                <a:avLst/>
              </a:prstGeom>
            </p:spPr>
            <p:txBody>
              <a:bodyPr wrap="square">
                <a:spAutoFit/>
              </a:bodyPr>
              <a:lstStyle/>
              <a:p>
                <a:r>
                  <a:rPr lang="en-GB" b="1" dirty="0" smtClean="0">
                    <a:solidFill>
                      <a:schemeClr val="bg2">
                        <a:lumMod val="25000"/>
                      </a:schemeClr>
                    </a:solidFill>
                    <a:latin typeface="Agency FB" pitchFamily="34" charset="0"/>
                  </a:rPr>
                  <a:t>NOTE</a:t>
                </a:r>
                <a:r>
                  <a:rPr lang="en-GB" dirty="0" smtClean="0">
                    <a:solidFill>
                      <a:schemeClr val="bg2">
                        <a:lumMod val="25000"/>
                      </a:schemeClr>
                    </a:solidFill>
                    <a:latin typeface="Agency FB" pitchFamily="34" charset="0"/>
                  </a:rPr>
                  <a:t>: </a:t>
                </a:r>
                <a:r>
                  <a:rPr lang="en-GB" i="1" dirty="0" smtClean="0">
                    <a:solidFill>
                      <a:schemeClr val="bg2">
                        <a:lumMod val="25000"/>
                      </a:schemeClr>
                    </a:solidFill>
                    <a:latin typeface="Agency FB" pitchFamily="34" charset="0"/>
                  </a:rPr>
                  <a:t>Watch for recursive amplitude at high..</a:t>
                </a:r>
                <a:endParaRPr lang="en-GB" i="1" dirty="0"/>
              </a:p>
            </p:txBody>
          </p:sp>
          <p:sp>
            <p:nvSpPr>
              <p:cNvPr id="43" name="Rectangle 42"/>
              <p:cNvSpPr/>
              <p:nvPr/>
            </p:nvSpPr>
            <p:spPr>
              <a:xfrm>
                <a:off x="5000628" y="1357298"/>
                <a:ext cx="2786082" cy="646331"/>
              </a:xfrm>
              <a:prstGeom prst="rect">
                <a:avLst/>
              </a:prstGeom>
            </p:spPr>
            <p:txBody>
              <a:bodyPr wrap="square">
                <a:spAutoFit/>
              </a:bodyPr>
              <a:lstStyle/>
              <a:p>
                <a:r>
                  <a:rPr lang="en-GB" b="1" dirty="0" smtClean="0">
                    <a:solidFill>
                      <a:schemeClr val="bg2">
                        <a:lumMod val="25000"/>
                      </a:schemeClr>
                    </a:solidFill>
                    <a:latin typeface="Agency FB" pitchFamily="34" charset="0"/>
                  </a:rPr>
                  <a:t>Step Check: </a:t>
                </a:r>
                <a:r>
                  <a:rPr lang="en-GB" dirty="0" smtClean="0">
                    <a:latin typeface="Agency FB" pitchFamily="34" charset="0"/>
                  </a:rPr>
                  <a:t>id Fluctuant = True =</a:t>
                </a:r>
              </a:p>
              <a:p>
                <a:r>
                  <a:rPr lang="en-GB" dirty="0" smtClean="0">
                    <a:latin typeface="Agency FB" pitchFamily="34" charset="0"/>
                  </a:rPr>
                  <a:t>Inverse on = true = </a:t>
                </a:r>
                <a:r>
                  <a:rPr lang="el-GR" b="1" dirty="0" smtClean="0">
                    <a:cs typeface="Calibri"/>
                  </a:rPr>
                  <a:t>δ</a:t>
                </a:r>
                <a:r>
                  <a:rPr lang="en-GB" b="1" dirty="0" smtClean="0">
                    <a:latin typeface="Agency FB" pitchFamily="34" charset="0"/>
                    <a:cs typeface="Calibri"/>
                  </a:rPr>
                  <a:t> </a:t>
                </a:r>
                <a:r>
                  <a:rPr lang="en-GB" dirty="0" smtClean="0">
                    <a:solidFill>
                      <a:schemeClr val="accent2">
                        <a:lumMod val="50000"/>
                      </a:schemeClr>
                    </a:solidFill>
                    <a:latin typeface="Agency FB" pitchFamily="34" charset="0"/>
                  </a:rPr>
                  <a:t>ƒ</a:t>
                </a:r>
                <a:r>
                  <a:rPr lang="en-GB" b="1" dirty="0" smtClean="0">
                    <a:latin typeface="Agency FB" pitchFamily="34" charset="0"/>
                    <a:cs typeface="Calibri"/>
                  </a:rPr>
                  <a:t>(R</a:t>
                </a:r>
                <a:r>
                  <a:rPr lang="en-GB" b="1" baseline="-25000" dirty="0" smtClean="0">
                    <a:latin typeface="Agency FB" pitchFamily="34" charset="0"/>
                    <a:cs typeface="Calibri"/>
                  </a:rPr>
                  <a:t>A</a:t>
                </a:r>
                <a:r>
                  <a:rPr lang="en-GB" b="1" dirty="0" smtClean="0">
                    <a:latin typeface="Agency FB" pitchFamily="34" charset="0"/>
                    <a:cs typeface="Calibri"/>
                  </a:rPr>
                  <a:t>)</a:t>
                </a:r>
                <a:r>
                  <a:rPr lang="en-GB" dirty="0" smtClean="0">
                    <a:latin typeface="Agency FB" pitchFamily="34" charset="0"/>
                  </a:rPr>
                  <a:t> = True.</a:t>
                </a:r>
                <a:endParaRPr lang="en-GB" dirty="0"/>
              </a:p>
            </p:txBody>
          </p:sp>
          <p:sp>
            <p:nvSpPr>
              <p:cNvPr id="59" name="Rectangle 58"/>
              <p:cNvSpPr/>
              <p:nvPr/>
            </p:nvSpPr>
            <p:spPr>
              <a:xfrm>
                <a:off x="5000628" y="1988098"/>
                <a:ext cx="2125903" cy="369332"/>
              </a:xfrm>
              <a:prstGeom prst="rect">
                <a:avLst/>
              </a:prstGeom>
            </p:spPr>
            <p:txBody>
              <a:bodyPr wrap="none">
                <a:spAutoFit/>
              </a:bodyPr>
              <a:lstStyle/>
              <a:p>
                <a:r>
                  <a:rPr lang="en-GB" b="1" dirty="0" smtClean="0">
                    <a:solidFill>
                      <a:schemeClr val="bg2">
                        <a:lumMod val="25000"/>
                      </a:schemeClr>
                    </a:solidFill>
                    <a:latin typeface="Agency FB" pitchFamily="34" charset="0"/>
                  </a:rPr>
                  <a:t>In Phase PBs: </a:t>
                </a:r>
                <a:r>
                  <a:rPr lang="en-GB" dirty="0" smtClean="0">
                    <a:solidFill>
                      <a:schemeClr val="bg2">
                        <a:lumMod val="25000"/>
                      </a:schemeClr>
                    </a:solidFill>
                    <a:latin typeface="Agency FB" pitchFamily="34" charset="0"/>
                  </a:rPr>
                  <a:t>Line Breaks</a:t>
                </a:r>
                <a:endParaRPr lang="en-GB" dirty="0"/>
              </a:p>
            </p:txBody>
          </p:sp>
        </p:grpSp>
        <p:grpSp>
          <p:nvGrpSpPr>
            <p:cNvPr id="12" name="Group 64"/>
            <p:cNvGrpSpPr/>
            <p:nvPr/>
          </p:nvGrpSpPr>
          <p:grpSpPr>
            <a:xfrm>
              <a:off x="1285852" y="5786454"/>
              <a:ext cx="357190" cy="571504"/>
              <a:chOff x="1285852" y="5786454"/>
              <a:chExt cx="357190" cy="571504"/>
            </a:xfrm>
          </p:grpSpPr>
          <p:sp>
            <p:nvSpPr>
              <p:cNvPr id="47" name="Chevron 46"/>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5" name="Rectangle 54"/>
              <p:cNvSpPr/>
              <p:nvPr/>
            </p:nvSpPr>
            <p:spPr>
              <a:xfrm>
                <a:off x="1310398" y="5887540"/>
                <a:ext cx="308098" cy="369332"/>
              </a:xfrm>
              <a:prstGeom prst="rect">
                <a:avLst/>
              </a:prstGeom>
            </p:spPr>
            <p:txBody>
              <a:bodyPr wrap="none">
                <a:spAutoFit/>
              </a:bodyPr>
              <a:lstStyle/>
              <a:p>
                <a:r>
                  <a:rPr lang="el-GR" b="1" dirty="0" smtClean="0">
                    <a:cs typeface="Calibri"/>
                  </a:rPr>
                  <a:t>δ</a:t>
                </a:r>
                <a:endParaRPr lang="en-GB" dirty="0"/>
              </a:p>
            </p:txBody>
          </p:sp>
        </p:grpSp>
        <p:grpSp>
          <p:nvGrpSpPr>
            <p:cNvPr id="13" name="Group 63"/>
            <p:cNvGrpSpPr/>
            <p:nvPr/>
          </p:nvGrpSpPr>
          <p:grpSpPr>
            <a:xfrm>
              <a:off x="1142976" y="2071678"/>
              <a:ext cx="357190" cy="571504"/>
              <a:chOff x="1142976" y="2071678"/>
              <a:chExt cx="357190" cy="571504"/>
            </a:xfrm>
          </p:grpSpPr>
          <p:sp>
            <p:nvSpPr>
              <p:cNvPr id="49" name="Chevron 48"/>
              <p:cNvSpPr/>
              <p:nvPr/>
            </p:nvSpPr>
            <p:spPr>
              <a:xfrm rot="5400000">
                <a:off x="1035819" y="217883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7" name="Rectangle 56"/>
              <p:cNvSpPr/>
              <p:nvPr/>
            </p:nvSpPr>
            <p:spPr>
              <a:xfrm>
                <a:off x="1167522" y="2172764"/>
                <a:ext cx="308098" cy="369332"/>
              </a:xfrm>
              <a:prstGeom prst="rect">
                <a:avLst/>
              </a:prstGeom>
            </p:spPr>
            <p:txBody>
              <a:bodyPr wrap="none">
                <a:spAutoFit/>
              </a:bodyPr>
              <a:lstStyle/>
              <a:p>
                <a:r>
                  <a:rPr lang="el-GR" b="1" dirty="0" smtClean="0">
                    <a:cs typeface="Calibri"/>
                  </a:rPr>
                  <a:t>δ</a:t>
                </a:r>
                <a:endParaRPr lang="en-GB" dirty="0"/>
              </a:p>
            </p:txBody>
          </p:sp>
        </p:grpSp>
        <p:grpSp>
          <p:nvGrpSpPr>
            <p:cNvPr id="14" name="Group 62"/>
            <p:cNvGrpSpPr/>
            <p:nvPr/>
          </p:nvGrpSpPr>
          <p:grpSpPr>
            <a:xfrm>
              <a:off x="4071934" y="1000108"/>
              <a:ext cx="357190" cy="571504"/>
              <a:chOff x="4071934" y="1000108"/>
              <a:chExt cx="357190" cy="571504"/>
            </a:xfrm>
          </p:grpSpPr>
          <p:sp>
            <p:nvSpPr>
              <p:cNvPr id="51" name="Chevron 50"/>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8" name="Rectangle 57"/>
              <p:cNvSpPr/>
              <p:nvPr/>
            </p:nvSpPr>
            <p:spPr>
              <a:xfrm>
                <a:off x="4096480" y="1101194"/>
                <a:ext cx="308098" cy="369332"/>
              </a:xfrm>
              <a:prstGeom prst="rect">
                <a:avLst/>
              </a:prstGeom>
            </p:spPr>
            <p:txBody>
              <a:bodyPr wrap="none">
                <a:spAutoFit/>
              </a:bodyPr>
              <a:lstStyle/>
              <a:p>
                <a:r>
                  <a:rPr lang="el-GR" b="1" dirty="0" smtClean="0">
                    <a:cs typeface="Calibri"/>
                  </a:rPr>
                  <a:t>δ</a:t>
                </a:r>
                <a:endParaRPr lang="en-GB" dirty="0"/>
              </a:p>
            </p:txBody>
          </p:sp>
        </p:grpSp>
        <p:grpSp>
          <p:nvGrpSpPr>
            <p:cNvPr id="15" name="Group 65"/>
            <p:cNvGrpSpPr/>
            <p:nvPr/>
          </p:nvGrpSpPr>
          <p:grpSpPr>
            <a:xfrm>
              <a:off x="3714744" y="4214818"/>
              <a:ext cx="357190" cy="571504"/>
              <a:chOff x="3620960" y="4143380"/>
              <a:chExt cx="357190" cy="571504"/>
            </a:xfrm>
          </p:grpSpPr>
          <p:sp>
            <p:nvSpPr>
              <p:cNvPr id="50" name="Chevron 49"/>
              <p:cNvSpPr/>
              <p:nvPr/>
            </p:nvSpPr>
            <p:spPr>
              <a:xfrm rot="16200000" flipV="1">
                <a:off x="3513803" y="4250537"/>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0" name="Rectangle 59"/>
              <p:cNvSpPr/>
              <p:nvPr/>
            </p:nvSpPr>
            <p:spPr>
              <a:xfrm>
                <a:off x="3645506" y="4244466"/>
                <a:ext cx="308098" cy="369332"/>
              </a:xfrm>
              <a:prstGeom prst="rect">
                <a:avLst/>
              </a:prstGeom>
            </p:spPr>
            <p:txBody>
              <a:bodyPr wrap="none">
                <a:spAutoFit/>
              </a:bodyPr>
              <a:lstStyle/>
              <a:p>
                <a:r>
                  <a:rPr lang="el-GR" b="1" dirty="0" smtClean="0">
                    <a:cs typeface="Calibri"/>
                  </a:rPr>
                  <a:t>δ</a:t>
                </a:r>
                <a:endParaRPr lang="en-GB" dirty="0"/>
              </a:p>
            </p:txBody>
          </p:sp>
        </p:gr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6"/>
          <p:cNvGrpSpPr/>
          <p:nvPr/>
        </p:nvGrpSpPr>
        <p:grpSpPr>
          <a:xfrm>
            <a:off x="482175" y="285728"/>
            <a:ext cx="8179651" cy="6114020"/>
            <a:chOff x="357158" y="285728"/>
            <a:chExt cx="8179651" cy="6114020"/>
          </a:xfrm>
        </p:grpSpPr>
        <p:grpSp>
          <p:nvGrpSpPr>
            <p:cNvPr id="8" name="Group 61"/>
            <p:cNvGrpSpPr/>
            <p:nvPr/>
          </p:nvGrpSpPr>
          <p:grpSpPr>
            <a:xfrm>
              <a:off x="357158" y="458252"/>
              <a:ext cx="8179651" cy="5941496"/>
              <a:chOff x="357158" y="458252"/>
              <a:chExt cx="8179651" cy="5941496"/>
            </a:xfrm>
          </p:grpSpPr>
          <p:sp>
            <p:nvSpPr>
              <p:cNvPr id="61" name="Oval 60"/>
              <p:cNvSpPr>
                <a:spLocks noChangeAspect="1"/>
              </p:cNvSpPr>
              <p:nvPr/>
            </p:nvSpPr>
            <p:spPr>
              <a:xfrm flipV="1">
                <a:off x="642910" y="928670"/>
                <a:ext cx="3273040" cy="3262454"/>
              </a:xfrm>
              <a:prstGeom prst="ellipse">
                <a:avLst/>
              </a:prstGeom>
              <a:solidFill>
                <a:schemeClr val="accent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34" name="Rectangle 33"/>
              <p:cNvSpPr/>
              <p:nvPr/>
            </p:nvSpPr>
            <p:spPr>
              <a:xfrm>
                <a:off x="2554802" y="1214422"/>
                <a:ext cx="401072" cy="523220"/>
              </a:xfrm>
              <a:prstGeom prst="rect">
                <a:avLst/>
              </a:prstGeom>
            </p:spPr>
            <p:txBody>
              <a:bodyPr wrap="none">
                <a:spAutoFit/>
              </a:bodyPr>
              <a:lstStyle/>
              <a:p>
                <a:r>
                  <a:rPr lang="en-PH" sz="2800" dirty="0" smtClean="0">
                    <a:solidFill>
                      <a:srgbClr val="FF0000"/>
                    </a:solidFill>
                    <a:cs typeface="Calibri"/>
                  </a:rPr>
                  <a:t>●</a:t>
                </a:r>
                <a:endParaRPr lang="en-GB" sz="2800" dirty="0"/>
              </a:p>
            </p:txBody>
          </p:sp>
          <p:sp>
            <p:nvSpPr>
              <p:cNvPr id="35" name="Rectangle 34"/>
              <p:cNvSpPr/>
              <p:nvPr/>
            </p:nvSpPr>
            <p:spPr>
              <a:xfrm>
                <a:off x="2357422" y="3643314"/>
                <a:ext cx="401072" cy="523220"/>
              </a:xfrm>
              <a:prstGeom prst="rect">
                <a:avLst/>
              </a:prstGeom>
            </p:spPr>
            <p:txBody>
              <a:bodyPr wrap="none">
                <a:spAutoFit/>
              </a:bodyPr>
              <a:lstStyle/>
              <a:p>
                <a:r>
                  <a:rPr lang="en-PH" sz="2800" dirty="0" smtClean="0">
                    <a:solidFill>
                      <a:srgbClr val="00B050"/>
                    </a:solidFill>
                    <a:cs typeface="Calibri"/>
                  </a:rPr>
                  <a:t>●</a:t>
                </a:r>
                <a:endParaRPr lang="en-GB" sz="2800" dirty="0">
                  <a:solidFill>
                    <a:srgbClr val="00B050"/>
                  </a:solidFill>
                </a:endParaRPr>
              </a:p>
            </p:txBody>
          </p:sp>
          <p:sp>
            <p:nvSpPr>
              <p:cNvPr id="36" name="Rectangle 35"/>
              <p:cNvSpPr/>
              <p:nvPr/>
            </p:nvSpPr>
            <p:spPr>
              <a:xfrm>
                <a:off x="785786" y="4857760"/>
                <a:ext cx="1931939" cy="400110"/>
              </a:xfrm>
              <a:prstGeom prst="rect">
                <a:avLst/>
              </a:prstGeom>
            </p:spPr>
            <p:txBody>
              <a:bodyPr wrap="none">
                <a:spAutoFit/>
              </a:bodyPr>
              <a:lstStyle/>
              <a:p>
                <a:r>
                  <a:rPr lang="en-GB" sz="2000" b="1" dirty="0" smtClean="0">
                    <a:solidFill>
                      <a:srgbClr val="7030A0"/>
                    </a:solidFill>
                    <a:latin typeface="Agency FB" pitchFamily="34" charset="0"/>
                  </a:rPr>
                  <a:t>Scalar = (nx2)(S</a:t>
                </a:r>
                <a:r>
                  <a:rPr lang="en-GB" sz="2000" b="1" baseline="30000" dirty="0" smtClean="0">
                    <a:solidFill>
                      <a:srgbClr val="7030A0"/>
                    </a:solidFill>
                    <a:latin typeface="Agency FB" pitchFamily="34" charset="0"/>
                  </a:rPr>
                  <a:t>2</a:t>
                </a:r>
                <a:r>
                  <a:rPr lang="en-GB" sz="2000" b="1" dirty="0" smtClean="0">
                    <a:solidFill>
                      <a:srgbClr val="7030A0"/>
                    </a:solidFill>
                    <a:latin typeface="Agency FB" pitchFamily="34" charset="0"/>
                  </a:rPr>
                  <a:t>)</a:t>
                </a:r>
                <a:r>
                  <a:rPr lang="en-GB" sz="2000" b="1" baseline="30000" dirty="0" smtClean="0">
                    <a:solidFill>
                      <a:srgbClr val="7030A0"/>
                    </a:solidFill>
                    <a:latin typeface="Agency FB" pitchFamily="34" charset="0"/>
                  </a:rPr>
                  <a:t>2</a:t>
                </a:r>
                <a:endParaRPr lang="en-GB" sz="2000" b="1" baseline="30000" dirty="0">
                  <a:solidFill>
                    <a:srgbClr val="7030A0"/>
                  </a:solidFill>
                </a:endParaRPr>
              </a:p>
            </p:txBody>
          </p:sp>
          <p:grpSp>
            <p:nvGrpSpPr>
              <p:cNvPr id="9" name="Group 42"/>
              <p:cNvGrpSpPr/>
              <p:nvPr/>
            </p:nvGrpSpPr>
            <p:grpSpPr>
              <a:xfrm flipV="1">
                <a:off x="1000100" y="5429264"/>
                <a:ext cx="1000132" cy="571504"/>
                <a:chOff x="1785918" y="1000108"/>
                <a:chExt cx="1000132" cy="571504"/>
              </a:xfrm>
            </p:grpSpPr>
            <p:grpSp>
              <p:nvGrpSpPr>
                <p:cNvPr id="10" name="Group 48"/>
                <p:cNvGrpSpPr/>
                <p:nvPr/>
              </p:nvGrpSpPr>
              <p:grpSpPr>
                <a:xfrm>
                  <a:off x="1785918" y="1000108"/>
                  <a:ext cx="868559" cy="571504"/>
                  <a:chOff x="1643042" y="928671"/>
                  <a:chExt cx="868559" cy="571504"/>
                </a:xfrm>
              </p:grpSpPr>
              <p:cxnSp>
                <p:nvCxnSpPr>
                  <p:cNvPr id="46" name="Straight Connector 45"/>
                  <p:cNvCxnSpPr/>
                  <p:nvPr/>
                </p:nvCxnSpPr>
                <p:spPr>
                  <a:xfrm rot="5400000" flipH="1" flipV="1">
                    <a:off x="1607323" y="1035827"/>
                    <a:ext cx="428628" cy="357190"/>
                  </a:xfrm>
                  <a:prstGeom prst="line">
                    <a:avLst/>
                  </a:prstGeom>
                  <a:ln>
                    <a:solidFill>
                      <a:schemeClr val="bg1"/>
                    </a:solidFill>
                    <a:headEnd type="oval" w="lg" len="lg"/>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893075" y="1107265"/>
                    <a:ext cx="500066" cy="285752"/>
                  </a:xfrm>
                  <a:prstGeom prst="line">
                    <a:avLst/>
                  </a:prstGeom>
                  <a:ln>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5400000" flipH="1" flipV="1">
                    <a:off x="2113041" y="1101614"/>
                    <a:ext cx="571504" cy="225617"/>
                  </a:xfrm>
                  <a:prstGeom prst="line">
                    <a:avLst/>
                  </a:prstGeom>
                  <a:ln>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flipV="1">
                  <a:off x="2571736" y="1202280"/>
                  <a:ext cx="214314" cy="369332"/>
                </a:xfrm>
                <a:prstGeom prst="rect">
                  <a:avLst/>
                </a:prstGeom>
                <a:noFill/>
              </p:spPr>
              <p:txBody>
                <a:bodyPr wrap="square" rtlCol="0">
                  <a:spAutoFit/>
                </a:bodyPr>
                <a:lstStyle/>
                <a:p>
                  <a:pPr algn="ctr"/>
                  <a:r>
                    <a:rPr lang="en-GB" dirty="0" smtClean="0">
                      <a:solidFill>
                        <a:schemeClr val="bg1"/>
                      </a:solidFill>
                    </a:rPr>
                    <a:t>n</a:t>
                  </a:r>
                  <a:endParaRPr lang="en-GB" dirty="0">
                    <a:solidFill>
                      <a:schemeClr val="bg1"/>
                    </a:solidFill>
                  </a:endParaRPr>
                </a:p>
              </p:txBody>
            </p:sp>
          </p:grpSp>
          <p:grpSp>
            <p:nvGrpSpPr>
              <p:cNvPr id="14" name="Group 41"/>
              <p:cNvGrpSpPr/>
              <p:nvPr/>
            </p:nvGrpSpPr>
            <p:grpSpPr>
              <a:xfrm>
                <a:off x="357158" y="458252"/>
                <a:ext cx="8179651" cy="5941496"/>
                <a:chOff x="357158" y="458252"/>
                <a:chExt cx="8179651" cy="5941496"/>
              </a:xfrm>
            </p:grpSpPr>
            <p:grpSp>
              <p:nvGrpSpPr>
                <p:cNvPr id="15" name="Group 32"/>
                <p:cNvGrpSpPr/>
                <p:nvPr/>
              </p:nvGrpSpPr>
              <p:grpSpPr>
                <a:xfrm>
                  <a:off x="357158" y="458252"/>
                  <a:ext cx="8179651" cy="5941496"/>
                  <a:chOff x="464315" y="428604"/>
                  <a:chExt cx="8179651" cy="5941496"/>
                </a:xfrm>
              </p:grpSpPr>
              <p:grpSp>
                <p:nvGrpSpPr>
                  <p:cNvPr id="16" name="Group 24"/>
                  <p:cNvGrpSpPr/>
                  <p:nvPr/>
                </p:nvGrpSpPr>
                <p:grpSpPr>
                  <a:xfrm flipV="1">
                    <a:off x="875339" y="714356"/>
                    <a:ext cx="3142091" cy="4574397"/>
                    <a:chOff x="857224" y="1283495"/>
                    <a:chExt cx="3142091" cy="4574397"/>
                  </a:xfrm>
                </p:grpSpPr>
                <p:cxnSp>
                  <p:nvCxnSpPr>
                    <p:cNvPr id="27" name="Straight Connector 26"/>
                    <p:cNvCxnSpPr/>
                    <p:nvPr/>
                  </p:nvCxnSpPr>
                  <p:spPr>
                    <a:xfrm>
                      <a:off x="1785918" y="3429000"/>
                      <a:ext cx="1285884" cy="100013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7125" y="4179099"/>
                      <a:ext cx="2428892" cy="928694"/>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flipH="1" flipV="1">
                      <a:off x="1962740" y="2392558"/>
                      <a:ext cx="3145637" cy="92751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 name="TextBox 2"/>
                  <p:cNvSpPr txBox="1"/>
                  <p:nvPr/>
                </p:nvSpPr>
                <p:spPr>
                  <a:xfrm>
                    <a:off x="4786314" y="785794"/>
                    <a:ext cx="3857652" cy="1938992"/>
                  </a:xfrm>
                  <a:prstGeom prst="rect">
                    <a:avLst/>
                  </a:prstGeom>
                  <a:noFill/>
                </p:spPr>
                <p:txBody>
                  <a:bodyPr wrap="square" rtlCol="0">
                    <a:spAutoFit/>
                  </a:bodyPr>
                  <a:lstStyle/>
                  <a:p>
                    <a:pPr marL="269875" indent="-269875">
                      <a:buFont typeface="+mj-lt"/>
                      <a:buAutoNum type="arabicPeriod"/>
                    </a:pPr>
                    <a:r>
                      <a:rPr lang="en-GB" sz="2400" dirty="0" smtClean="0">
                        <a:latin typeface="Agency FB" pitchFamily="34" charset="0"/>
                      </a:rPr>
                      <a:t>id Fluctuant -VE </a:t>
                    </a:r>
                    <a:r>
                      <a:rPr lang="en-GB" sz="2400" dirty="0" smtClean="0">
                        <a:solidFill>
                          <a:srgbClr val="FF0000"/>
                        </a:solidFill>
                        <a:latin typeface="Agency FB" pitchFamily="34" charset="0"/>
                      </a:rPr>
                      <a:t>(</a:t>
                    </a:r>
                    <a:r>
                      <a:rPr lang="en-PH" sz="2400" dirty="0" smtClean="0">
                        <a:solidFill>
                          <a:srgbClr val="FF0000"/>
                        </a:solidFill>
                        <a:latin typeface="Agency FB" pitchFamily="34" charset="0"/>
                        <a:cs typeface="Calibri"/>
                      </a:rPr>
                      <a:t>●6n) </a:t>
                    </a:r>
                    <a:r>
                      <a:rPr lang="en-GB" sz="2400" dirty="0" smtClean="0">
                        <a:latin typeface="Agency FB" pitchFamily="34" charset="0"/>
                      </a:rPr>
                      <a:t>Inverse On</a:t>
                    </a:r>
                    <a:endParaRPr lang="en-GB" sz="2400" dirty="0" smtClean="0">
                      <a:solidFill>
                        <a:srgbClr val="FF0000"/>
                      </a:solidFill>
                      <a:latin typeface="Agency FB" pitchFamily="34" charset="0"/>
                    </a:endParaRPr>
                  </a:p>
                  <a:p>
                    <a:pPr marL="269875" indent="-269875">
                      <a:buFont typeface="+mj-lt"/>
                      <a:buAutoNum type="arabicPeriod"/>
                    </a:pPr>
                    <a:r>
                      <a:rPr lang="en-GB" sz="2400" dirty="0" smtClean="0">
                        <a:latin typeface="Agency FB" pitchFamily="34" charset="0"/>
                      </a:rPr>
                      <a:t>6n Pi ≥ 2(Y) = </a:t>
                    </a:r>
                    <a:r>
                      <a:rPr lang="en-GB" sz="2400" dirty="0" smtClean="0">
                        <a:solidFill>
                          <a:srgbClr val="FF0000"/>
                        </a:solidFill>
                        <a:latin typeface="Agency FB" pitchFamily="34" charset="0"/>
                      </a:rPr>
                      <a:t>(</a:t>
                    </a:r>
                    <a:r>
                      <a:rPr lang="en-PH" sz="2400" dirty="0" smtClean="0">
                        <a:solidFill>
                          <a:srgbClr val="FF0000"/>
                        </a:solidFill>
                        <a:latin typeface="Agency FB" pitchFamily="34" charset="0"/>
                        <a:cs typeface="Calibri"/>
                      </a:rPr>
                      <a:t>●)</a:t>
                    </a:r>
                    <a:r>
                      <a:rPr lang="en-PH" sz="2400" dirty="0" smtClean="0">
                        <a:latin typeface="Agency FB" pitchFamily="34" charset="0"/>
                        <a:cs typeface="Calibri"/>
                      </a:rPr>
                      <a:t>Motive</a:t>
                    </a:r>
                    <a:endParaRPr lang="en-GB" sz="2400" dirty="0" smtClean="0">
                      <a:latin typeface="Agency FB" pitchFamily="34" charset="0"/>
                    </a:endParaRPr>
                  </a:p>
                  <a:p>
                    <a:pPr marL="269875" indent="-269875">
                      <a:buFont typeface="+mj-lt"/>
                      <a:buAutoNum type="arabicPeriod"/>
                    </a:pPr>
                    <a:r>
                      <a:rPr lang="en-GB" sz="2400" dirty="0" smtClean="0">
                        <a:latin typeface="Agency FB" pitchFamily="34" charset="0"/>
                      </a:rPr>
                      <a:t>6n Pi ≥ 2(Y) = Set Stop Loss</a:t>
                    </a:r>
                  </a:p>
                  <a:p>
                    <a:pPr marL="269875" indent="-269875">
                      <a:buFont typeface="+mj-lt"/>
                      <a:buAutoNum type="arabicPeriod"/>
                    </a:pPr>
                    <a:r>
                      <a:rPr lang="en-GB" sz="2400" dirty="0" smtClean="0">
                        <a:latin typeface="Agency FB" pitchFamily="34" charset="0"/>
                      </a:rPr>
                      <a:t>Spike Event = X</a:t>
                    </a:r>
                  </a:p>
                  <a:p>
                    <a:pPr marL="269875" indent="-269875">
                      <a:buFont typeface="+mj-lt"/>
                      <a:buAutoNum type="arabicPeriod"/>
                    </a:pPr>
                    <a:r>
                      <a:rPr lang="en-GB" sz="2400" dirty="0" smtClean="0">
                        <a:solidFill>
                          <a:schemeClr val="accent2">
                            <a:lumMod val="50000"/>
                          </a:schemeClr>
                        </a:solidFill>
                        <a:latin typeface="Agency FB" pitchFamily="34" charset="0"/>
                      </a:rPr>
                      <a:t>ƒ</a:t>
                    </a:r>
                    <a:r>
                      <a:rPr lang="en-GB" sz="2400" dirty="0" smtClean="0">
                        <a:solidFill>
                          <a:schemeClr val="bg2">
                            <a:lumMod val="25000"/>
                          </a:schemeClr>
                        </a:solidFill>
                        <a:latin typeface="Agency FB" pitchFamily="34" charset="0"/>
                      </a:rPr>
                      <a:t>(T</a:t>
                    </a:r>
                    <a:r>
                      <a:rPr lang="en-GB" sz="2400" baseline="-25000" dirty="0" smtClean="0">
                        <a:solidFill>
                          <a:schemeClr val="bg2">
                            <a:lumMod val="25000"/>
                          </a:schemeClr>
                        </a:solidFill>
                        <a:latin typeface="Agency FB" pitchFamily="34" charset="0"/>
                      </a:rPr>
                      <a:t>3</a:t>
                    </a:r>
                    <a:r>
                      <a:rPr lang="en-GB" sz="2400" dirty="0" smtClean="0">
                        <a:solidFill>
                          <a:schemeClr val="bg2">
                            <a:lumMod val="25000"/>
                          </a:schemeClr>
                        </a:solidFill>
                        <a:latin typeface="Agency FB" pitchFamily="34" charset="0"/>
                      </a:rPr>
                      <a:t>)*-1 = X (</a:t>
                    </a:r>
                    <a:r>
                      <a:rPr lang="en-GB" sz="2400" b="1" dirty="0" smtClean="0">
                        <a:solidFill>
                          <a:srgbClr val="FF0000"/>
                        </a:solidFill>
                        <a:latin typeface="Agency FB" pitchFamily="34" charset="0"/>
                      </a:rPr>
                      <a:t>0</a:t>
                    </a:r>
                    <a:r>
                      <a:rPr lang="en-GB" sz="2400" b="1" baseline="-25000" dirty="0" smtClean="0">
                        <a:solidFill>
                          <a:srgbClr val="FF0000"/>
                        </a:solidFill>
                        <a:latin typeface="Agency FB" pitchFamily="34" charset="0"/>
                      </a:rPr>
                      <a:t>ride</a:t>
                    </a:r>
                    <a:r>
                      <a:rPr lang="en-GB" sz="2400" b="1" dirty="0" smtClean="0">
                        <a:solidFill>
                          <a:srgbClr val="FF0000"/>
                        </a:solidFill>
                        <a:latin typeface="Agency FB" pitchFamily="34" charset="0"/>
                      </a:rPr>
                      <a:t> On</a:t>
                    </a:r>
                    <a:r>
                      <a:rPr lang="en-GB" sz="2400" dirty="0" smtClean="0">
                        <a:solidFill>
                          <a:schemeClr val="bg2">
                            <a:lumMod val="25000"/>
                          </a:schemeClr>
                        </a:solidFill>
                        <a:latin typeface="Agency FB" pitchFamily="34" charset="0"/>
                      </a:rPr>
                      <a:t>) </a:t>
                    </a:r>
                    <a:endParaRPr lang="en-GB" sz="2400" dirty="0">
                      <a:solidFill>
                        <a:schemeClr val="bg2">
                          <a:lumMod val="25000"/>
                        </a:schemeClr>
                      </a:solidFill>
                      <a:latin typeface="Agency FB" pitchFamily="34" charset="0"/>
                    </a:endParaRPr>
                  </a:p>
                </p:txBody>
              </p:sp>
              <p:grpSp>
                <p:nvGrpSpPr>
                  <p:cNvPr id="21" name="Group 13"/>
                  <p:cNvGrpSpPr/>
                  <p:nvPr/>
                </p:nvGrpSpPr>
                <p:grpSpPr>
                  <a:xfrm flipV="1">
                    <a:off x="1428728" y="1071546"/>
                    <a:ext cx="3831457" cy="4441325"/>
                    <a:chOff x="1428728" y="1059377"/>
                    <a:chExt cx="3831457" cy="4441325"/>
                  </a:xfrm>
                </p:grpSpPr>
                <p:sp>
                  <p:nvSpPr>
                    <p:cNvPr id="2" name="Freeform 1"/>
                    <p:cNvSpPr>
                      <a:spLocks noChangeAspect="1"/>
                    </p:cNvSpPr>
                    <p:nvPr/>
                  </p:nvSpPr>
                  <p:spPr>
                    <a:xfrm flipH="1" flipV="1">
                      <a:off x="2285984" y="2281704"/>
                      <a:ext cx="932288" cy="3218998"/>
                    </a:xfrm>
                    <a:custGeom>
                      <a:avLst/>
                      <a:gdLst>
                        <a:gd name="connsiteX0" fmla="*/ 0 w 1391478"/>
                        <a:gd name="connsiteY0" fmla="*/ 1188278 h 5870713"/>
                        <a:gd name="connsiteX1" fmla="*/ 728870 w 1391478"/>
                        <a:gd name="connsiteY1" fmla="*/ 671443 h 5870713"/>
                        <a:gd name="connsiteX2" fmla="*/ 649356 w 1391478"/>
                        <a:gd name="connsiteY2" fmla="*/ 5216939 h 5870713"/>
                        <a:gd name="connsiteX3" fmla="*/ 1391478 w 1391478"/>
                        <a:gd name="connsiteY3" fmla="*/ 4594087 h 5870713"/>
                      </a:gdLst>
                      <a:ahLst/>
                      <a:cxnLst>
                        <a:cxn ang="0">
                          <a:pos x="connsiteX0" y="connsiteY0"/>
                        </a:cxn>
                        <a:cxn ang="0">
                          <a:pos x="connsiteX1" y="connsiteY1"/>
                        </a:cxn>
                        <a:cxn ang="0">
                          <a:pos x="connsiteX2" y="connsiteY2"/>
                        </a:cxn>
                        <a:cxn ang="0">
                          <a:pos x="connsiteX3" y="connsiteY3"/>
                        </a:cxn>
                      </a:cxnLst>
                      <a:rect l="l" t="t" r="r" b="b"/>
                      <a:pathLst>
                        <a:path w="1391478" h="5870713">
                          <a:moveTo>
                            <a:pt x="0" y="1188278"/>
                          </a:moveTo>
                          <a:cubicBezTo>
                            <a:pt x="310322" y="594139"/>
                            <a:pt x="620644" y="0"/>
                            <a:pt x="728870" y="671443"/>
                          </a:cubicBezTo>
                          <a:cubicBezTo>
                            <a:pt x="837096" y="1342887"/>
                            <a:pt x="538921" y="4563165"/>
                            <a:pt x="649356" y="5216939"/>
                          </a:cubicBezTo>
                          <a:cubicBezTo>
                            <a:pt x="759791" y="5870713"/>
                            <a:pt x="1075634" y="5232400"/>
                            <a:pt x="1391478" y="4594087"/>
                          </a:cubicBezTo>
                        </a:path>
                      </a:pathLst>
                    </a:custGeom>
                    <a:ln>
                      <a:gradFill>
                        <a:gsLst>
                          <a:gs pos="0">
                            <a:srgbClr val="DDEBCF"/>
                          </a:gs>
                          <a:gs pos="50000">
                            <a:srgbClr val="9CB86E"/>
                          </a:gs>
                          <a:gs pos="100000">
                            <a:srgbClr val="156B13"/>
                          </a:gs>
                        </a:gsLst>
                        <a:lin ang="5400000" scaled="0"/>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4" name="Flowchart: Or 3"/>
                    <p:cNvSpPr>
                      <a:spLocks noChangeAspect="1"/>
                    </p:cNvSpPr>
                    <p:nvPr/>
                  </p:nvSpPr>
                  <p:spPr>
                    <a:xfrm flipV="1">
                      <a:off x="3883021" y="1059377"/>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4"/>
                    <p:cNvSpPr>
                      <a:spLocks noChangeAspect="1"/>
                    </p:cNvSpPr>
                    <p:nvPr/>
                  </p:nvSpPr>
                  <p:spPr>
                    <a:xfrm>
                      <a:off x="1428728" y="2976519"/>
                      <a:ext cx="698289" cy="696034"/>
                    </a:xfrm>
                    <a:prstGeom prst="ellipse">
                      <a:avLst/>
                    </a:prstGeom>
                    <a:solidFill>
                      <a:srgbClr val="00B050">
                        <a:alpha val="17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nvGrpSpPr>
                    <p:cNvPr id="24" name="Group 5"/>
                    <p:cNvGrpSpPr/>
                    <p:nvPr/>
                  </p:nvGrpSpPr>
                  <p:grpSpPr>
                    <a:xfrm>
                      <a:off x="1571604" y="1928008"/>
                      <a:ext cx="3688581" cy="2839968"/>
                      <a:chOff x="1571604" y="1928008"/>
                      <a:chExt cx="3688581" cy="2839968"/>
                    </a:xfrm>
                  </p:grpSpPr>
                  <p:sp>
                    <p:nvSpPr>
                      <p:cNvPr id="7" name="Oval 6"/>
                      <p:cNvSpPr>
                        <a:spLocks noChangeAspect="1"/>
                      </p:cNvSpPr>
                      <p:nvPr/>
                    </p:nvSpPr>
                    <p:spPr>
                      <a:xfrm>
                        <a:off x="2829815" y="4071942"/>
                        <a:ext cx="698289" cy="696034"/>
                      </a:xfrm>
                      <a:prstGeom prst="ellipse">
                        <a:avLst/>
                      </a:prstGeom>
                      <a:solidFill>
                        <a:srgbClr val="FF0000">
                          <a:alpha val="17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nvGrpSpPr>
                      <p:cNvPr id="25" name="Group 20"/>
                      <p:cNvGrpSpPr/>
                      <p:nvPr/>
                    </p:nvGrpSpPr>
                    <p:grpSpPr>
                      <a:xfrm>
                        <a:off x="1571604" y="1928008"/>
                        <a:ext cx="3688581" cy="2706265"/>
                        <a:chOff x="1571604" y="1928008"/>
                        <a:chExt cx="3688581" cy="2706265"/>
                      </a:xfrm>
                    </p:grpSpPr>
                    <p:cxnSp>
                      <p:nvCxnSpPr>
                        <p:cNvPr id="11" name="Straight Arrow Connector 10"/>
                        <p:cNvCxnSpPr/>
                        <p:nvPr/>
                      </p:nvCxnSpPr>
                      <p:spPr>
                        <a:xfrm flipV="1">
                          <a:off x="2357422" y="1928008"/>
                          <a:ext cx="2902763" cy="1955021"/>
                        </a:xfrm>
                        <a:prstGeom prst="straightConnector1">
                          <a:avLst/>
                        </a:prstGeom>
                        <a:ln w="19050">
                          <a:solidFill>
                            <a:srgbClr val="FF0000"/>
                          </a:soli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12" name="Oval 11"/>
                        <p:cNvSpPr/>
                        <p:nvPr/>
                      </p:nvSpPr>
                      <p:spPr>
                        <a:xfrm flipV="1">
                          <a:off x="1571604" y="3111566"/>
                          <a:ext cx="428628" cy="428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latin typeface="Agency FB" pitchFamily="34" charset="0"/>
                            </a:rPr>
                            <a:t>1</a:t>
                          </a:r>
                          <a:endParaRPr lang="en-GB" b="1" dirty="0">
                            <a:latin typeface="Agency FB" pitchFamily="34" charset="0"/>
                          </a:endParaRPr>
                        </a:p>
                      </p:txBody>
                    </p:sp>
                    <p:sp>
                      <p:nvSpPr>
                        <p:cNvPr id="13" name="Oval 12"/>
                        <p:cNvSpPr/>
                        <p:nvPr/>
                      </p:nvSpPr>
                      <p:spPr>
                        <a:xfrm flipV="1">
                          <a:off x="2964645" y="4205645"/>
                          <a:ext cx="428628" cy="428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latin typeface="Agency FB" pitchFamily="34" charset="0"/>
                            </a:rPr>
                            <a:t>2</a:t>
                          </a:r>
                          <a:endParaRPr lang="en-GB" b="1" dirty="0">
                            <a:latin typeface="Agency FB" pitchFamily="34" charset="0"/>
                          </a:endParaRPr>
                        </a:p>
                      </p:txBody>
                    </p:sp>
                  </p:grpSp>
                </p:grpSp>
              </p:grpSp>
              <p:sp>
                <p:nvSpPr>
                  <p:cNvPr id="17" name="Rectangle 16"/>
                  <p:cNvSpPr/>
                  <p:nvPr/>
                </p:nvSpPr>
                <p:spPr>
                  <a:xfrm>
                    <a:off x="3595106" y="5189549"/>
                    <a:ext cx="272832" cy="369332"/>
                  </a:xfrm>
                  <a:prstGeom prst="rect">
                    <a:avLst/>
                  </a:prstGeom>
                </p:spPr>
                <p:txBody>
                  <a:bodyPr wrap="none">
                    <a:spAutoFit/>
                  </a:bodyPr>
                  <a:lstStyle/>
                  <a:p>
                    <a:r>
                      <a:rPr lang="en-GB" dirty="0" smtClean="0">
                        <a:solidFill>
                          <a:schemeClr val="bg2">
                            <a:lumMod val="25000"/>
                          </a:schemeClr>
                        </a:solidFill>
                        <a:latin typeface="Agency FB" pitchFamily="34" charset="0"/>
                      </a:rPr>
                      <a:t>X</a:t>
                    </a:r>
                    <a:endParaRPr lang="en-GB" dirty="0"/>
                  </a:p>
                </p:txBody>
              </p:sp>
              <p:grpSp>
                <p:nvGrpSpPr>
                  <p:cNvPr id="26" name="Group 20"/>
                  <p:cNvGrpSpPr/>
                  <p:nvPr/>
                </p:nvGrpSpPr>
                <p:grpSpPr>
                  <a:xfrm>
                    <a:off x="5028877" y="2857495"/>
                    <a:ext cx="2543519" cy="857257"/>
                    <a:chOff x="5028877" y="2857495"/>
                    <a:chExt cx="2543519" cy="857257"/>
                  </a:xfrm>
                </p:grpSpPr>
                <p:sp>
                  <p:nvSpPr>
                    <p:cNvPr id="18" name="Freeform 17"/>
                    <p:cNvSpPr/>
                    <p:nvPr/>
                  </p:nvSpPr>
                  <p:spPr>
                    <a:xfrm flipH="1">
                      <a:off x="5028877" y="2857495"/>
                      <a:ext cx="2158112" cy="686499"/>
                    </a:xfrm>
                    <a:custGeom>
                      <a:avLst/>
                      <a:gdLst>
                        <a:gd name="connsiteX0" fmla="*/ 0 w 2043485"/>
                        <a:gd name="connsiteY0" fmla="*/ 156375 h 710316"/>
                        <a:gd name="connsiteX1" fmla="*/ 182880 w 2043485"/>
                        <a:gd name="connsiteY1" fmla="*/ 585746 h 710316"/>
                        <a:gd name="connsiteX2" fmla="*/ 548640 w 2043485"/>
                        <a:gd name="connsiteY2" fmla="*/ 100716 h 710316"/>
                        <a:gd name="connsiteX3" fmla="*/ 946205 w 2043485"/>
                        <a:gd name="connsiteY3" fmla="*/ 641405 h 710316"/>
                        <a:gd name="connsiteX4" fmla="*/ 1367624 w 2043485"/>
                        <a:gd name="connsiteY4" fmla="*/ 5301 h 710316"/>
                        <a:gd name="connsiteX5" fmla="*/ 1645920 w 2043485"/>
                        <a:gd name="connsiteY5" fmla="*/ 673210 h 710316"/>
                        <a:gd name="connsiteX6" fmla="*/ 2043485 w 2043485"/>
                        <a:gd name="connsiteY6" fmla="*/ 227937 h 710316"/>
                        <a:gd name="connsiteX0" fmla="*/ 0 w 2158112"/>
                        <a:gd name="connsiteY0" fmla="*/ 156375 h 686499"/>
                        <a:gd name="connsiteX1" fmla="*/ 182880 w 2158112"/>
                        <a:gd name="connsiteY1" fmla="*/ 585746 h 686499"/>
                        <a:gd name="connsiteX2" fmla="*/ 548640 w 2158112"/>
                        <a:gd name="connsiteY2" fmla="*/ 100716 h 686499"/>
                        <a:gd name="connsiteX3" fmla="*/ 946205 w 2158112"/>
                        <a:gd name="connsiteY3" fmla="*/ 641405 h 686499"/>
                        <a:gd name="connsiteX4" fmla="*/ 1367624 w 2158112"/>
                        <a:gd name="connsiteY4" fmla="*/ 5301 h 686499"/>
                        <a:gd name="connsiteX5" fmla="*/ 1645920 w 2158112"/>
                        <a:gd name="connsiteY5" fmla="*/ 673210 h 686499"/>
                        <a:gd name="connsiteX6" fmla="*/ 2158112 w 2158112"/>
                        <a:gd name="connsiteY6" fmla="*/ 85037 h 68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8112" h="686499">
                          <a:moveTo>
                            <a:pt x="0" y="156375"/>
                          </a:moveTo>
                          <a:cubicBezTo>
                            <a:pt x="45720" y="375698"/>
                            <a:pt x="91440" y="595022"/>
                            <a:pt x="182880" y="585746"/>
                          </a:cubicBezTo>
                          <a:cubicBezTo>
                            <a:pt x="274320" y="576470"/>
                            <a:pt x="421419" y="91440"/>
                            <a:pt x="548640" y="100716"/>
                          </a:cubicBezTo>
                          <a:cubicBezTo>
                            <a:pt x="675861" y="109993"/>
                            <a:pt x="809708" y="657307"/>
                            <a:pt x="946205" y="641405"/>
                          </a:cubicBezTo>
                          <a:cubicBezTo>
                            <a:pt x="1082702" y="625503"/>
                            <a:pt x="1251005" y="0"/>
                            <a:pt x="1367624" y="5301"/>
                          </a:cubicBezTo>
                          <a:cubicBezTo>
                            <a:pt x="1484243" y="10602"/>
                            <a:pt x="1514172" y="659921"/>
                            <a:pt x="1645920" y="673210"/>
                          </a:cubicBezTo>
                          <a:cubicBezTo>
                            <a:pt x="1777668" y="686499"/>
                            <a:pt x="2015651" y="326226"/>
                            <a:pt x="2158112" y="85037"/>
                          </a:cubicBezTo>
                        </a:path>
                      </a:pathLst>
                    </a:custGeom>
                    <a:ln w="28575">
                      <a:solidFill>
                        <a:srgbClr val="FF0000"/>
                      </a:solidFill>
                      <a:headEnd w="lg" len="lg"/>
                      <a:tailEnd type="oval"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cxnSp>
                  <p:nvCxnSpPr>
                    <p:cNvPr id="20" name="Straight Arrow Connector 19"/>
                    <p:cNvCxnSpPr/>
                    <p:nvPr/>
                  </p:nvCxnSpPr>
                  <p:spPr>
                    <a:xfrm>
                      <a:off x="5143504" y="2857496"/>
                      <a:ext cx="2428892" cy="85725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5289783" y="3685104"/>
                    <a:ext cx="2061783" cy="369332"/>
                  </a:xfrm>
                  <a:prstGeom prst="rect">
                    <a:avLst/>
                  </a:prstGeom>
                </p:spPr>
                <p:txBody>
                  <a:bodyPr wrap="none">
                    <a:spAutoFit/>
                  </a:bodyPr>
                  <a:lstStyle/>
                  <a:p>
                    <a:r>
                      <a:rPr lang="en-GB" dirty="0" smtClean="0">
                        <a:solidFill>
                          <a:schemeClr val="bg2">
                            <a:lumMod val="25000"/>
                          </a:schemeClr>
                        </a:solidFill>
                        <a:latin typeface="Agency FB" pitchFamily="34" charset="0"/>
                      </a:rPr>
                      <a:t>T</a:t>
                    </a:r>
                    <a:r>
                      <a:rPr lang="en-GB" baseline="-25000" dirty="0" smtClean="0">
                        <a:solidFill>
                          <a:schemeClr val="bg2">
                            <a:lumMod val="25000"/>
                          </a:schemeClr>
                        </a:solidFill>
                        <a:latin typeface="Agency FB" pitchFamily="34" charset="0"/>
                      </a:rPr>
                      <a:t>3</a:t>
                    </a:r>
                    <a:r>
                      <a:rPr lang="en-GB" dirty="0" smtClean="0">
                        <a:solidFill>
                          <a:schemeClr val="bg2">
                            <a:lumMod val="25000"/>
                          </a:schemeClr>
                        </a:solidFill>
                        <a:latin typeface="Agency FB" pitchFamily="34" charset="0"/>
                      </a:rPr>
                      <a:t> (Normalized) on R</a:t>
                    </a:r>
                    <a:r>
                      <a:rPr lang="en-GB" baseline="-25000" dirty="0" smtClean="0">
                        <a:solidFill>
                          <a:schemeClr val="bg2">
                            <a:lumMod val="25000"/>
                          </a:schemeClr>
                        </a:solidFill>
                        <a:latin typeface="Agency FB" pitchFamily="34" charset="0"/>
                      </a:rPr>
                      <a:t>2</a:t>
                    </a:r>
                    <a:r>
                      <a:rPr lang="en-GB" dirty="0" smtClean="0">
                        <a:solidFill>
                          <a:schemeClr val="bg2">
                            <a:lumMod val="25000"/>
                          </a:schemeClr>
                        </a:solidFill>
                        <a:latin typeface="Agency FB" pitchFamily="34" charset="0"/>
                      </a:rPr>
                      <a:t> = Pi</a:t>
                    </a:r>
                    <a:endParaRPr lang="en-GB" dirty="0"/>
                  </a:p>
                </p:txBody>
              </p:sp>
              <p:sp>
                <p:nvSpPr>
                  <p:cNvPr id="22" name="Rectangle 21"/>
                  <p:cNvSpPr/>
                  <p:nvPr/>
                </p:nvSpPr>
                <p:spPr>
                  <a:xfrm>
                    <a:off x="2714612" y="6000768"/>
                    <a:ext cx="2401619" cy="369332"/>
                  </a:xfrm>
                  <a:prstGeom prst="rect">
                    <a:avLst/>
                  </a:prstGeom>
                </p:spPr>
                <p:txBody>
                  <a:bodyPr wrap="none">
                    <a:spAutoFit/>
                  </a:bodyPr>
                  <a:lstStyle/>
                  <a:p>
                    <a:r>
                      <a:rPr lang="en-GB" dirty="0" smtClean="0">
                        <a:solidFill>
                          <a:schemeClr val="bg2">
                            <a:lumMod val="25000"/>
                          </a:schemeClr>
                        </a:solidFill>
                        <a:latin typeface="Agency FB" pitchFamily="34" charset="0"/>
                      </a:rPr>
                      <a:t>Spike Event (market objective)</a:t>
                    </a:r>
                    <a:endParaRPr lang="en-GB" dirty="0"/>
                  </a:p>
                </p:txBody>
              </p:sp>
              <p:sp>
                <p:nvSpPr>
                  <p:cNvPr id="23" name="Rectangle 22"/>
                  <p:cNvSpPr/>
                  <p:nvPr/>
                </p:nvSpPr>
                <p:spPr>
                  <a:xfrm>
                    <a:off x="4036215" y="2684972"/>
                    <a:ext cx="465192" cy="369332"/>
                  </a:xfrm>
                  <a:prstGeom prst="rect">
                    <a:avLst/>
                  </a:prstGeom>
                </p:spPr>
                <p:txBody>
                  <a:bodyPr wrap="none">
                    <a:spAutoFit/>
                  </a:bodyPr>
                  <a:lstStyle/>
                  <a:p>
                    <a:r>
                      <a:rPr lang="en-GB" dirty="0" smtClean="0">
                        <a:solidFill>
                          <a:schemeClr val="accent2">
                            <a:lumMod val="50000"/>
                          </a:schemeClr>
                        </a:solidFill>
                        <a:latin typeface="Agency FB" pitchFamily="34" charset="0"/>
                      </a:rPr>
                      <a:t>ƒ</a:t>
                    </a:r>
                    <a:r>
                      <a:rPr lang="en-GB" dirty="0" smtClean="0">
                        <a:solidFill>
                          <a:schemeClr val="bg2">
                            <a:lumMod val="25000"/>
                          </a:schemeClr>
                        </a:solidFill>
                        <a:latin typeface="Agency FB" pitchFamily="34" charset="0"/>
                      </a:rPr>
                      <a:t>(X)</a:t>
                    </a:r>
                    <a:endParaRPr lang="en-GB" dirty="0"/>
                  </a:p>
                </p:txBody>
              </p:sp>
              <p:sp>
                <p:nvSpPr>
                  <p:cNvPr id="31" name="Flowchart: Or 30"/>
                  <p:cNvSpPr>
                    <a:spLocks noChangeAspect="1"/>
                  </p:cNvSpPr>
                  <p:nvPr/>
                </p:nvSpPr>
                <p:spPr>
                  <a:xfrm flipV="1">
                    <a:off x="714348" y="3857628"/>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Flowchart: Or 31"/>
                  <p:cNvSpPr>
                    <a:spLocks noChangeAspect="1"/>
                  </p:cNvSpPr>
                  <p:nvPr/>
                </p:nvSpPr>
                <p:spPr>
                  <a:xfrm flipV="1">
                    <a:off x="714348" y="428604"/>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p:cNvSpPr/>
                  <p:nvPr/>
                </p:nvSpPr>
                <p:spPr>
                  <a:xfrm>
                    <a:off x="464315" y="684708"/>
                    <a:ext cx="272832" cy="369332"/>
                  </a:xfrm>
                  <a:prstGeom prst="rect">
                    <a:avLst/>
                  </a:prstGeom>
                </p:spPr>
                <p:txBody>
                  <a:bodyPr wrap="none">
                    <a:spAutoFit/>
                  </a:bodyPr>
                  <a:lstStyle/>
                  <a:p>
                    <a:r>
                      <a:rPr lang="en-GB" dirty="0" smtClean="0">
                        <a:solidFill>
                          <a:schemeClr val="bg2">
                            <a:lumMod val="25000"/>
                          </a:schemeClr>
                        </a:solidFill>
                        <a:latin typeface="Agency FB" pitchFamily="34" charset="0"/>
                      </a:rPr>
                      <a:t>Y</a:t>
                    </a:r>
                    <a:endParaRPr lang="en-GB" dirty="0"/>
                  </a:p>
                </p:txBody>
              </p:sp>
            </p:grpSp>
            <p:pic>
              <p:nvPicPr>
                <p:cNvPr id="40" name="Picture 39" descr="C:\Users\Darkdoji\Desktop\A_Paper Trades\End Behaviours High\Peter Corrections\Gol;d Close\Early Up.PNG"/>
                <p:cNvPicPr>
                  <a:picLocks noChangeAspect="1" noChangeArrowheads="1"/>
                </p:cNvPicPr>
                <p:nvPr/>
              </p:nvPicPr>
              <p:blipFill>
                <a:blip r:embed="rId2"/>
                <a:srcRect l="66266" b="45022"/>
                <a:stretch>
                  <a:fillRect/>
                </a:stretch>
              </p:blipFill>
              <p:spPr bwMode="auto">
                <a:xfrm>
                  <a:off x="7786710" y="5572140"/>
                  <a:ext cx="424100" cy="688402"/>
                </a:xfrm>
                <a:prstGeom prst="roundRect">
                  <a:avLst/>
                </a:prstGeom>
                <a:noFill/>
              </p:spPr>
            </p:pic>
          </p:grpSp>
          <p:grpSp>
            <p:nvGrpSpPr>
              <p:cNvPr id="30" name="Group 52"/>
              <p:cNvGrpSpPr/>
              <p:nvPr/>
            </p:nvGrpSpPr>
            <p:grpSpPr>
              <a:xfrm>
                <a:off x="5143504" y="4357694"/>
                <a:ext cx="2786082" cy="1928826"/>
                <a:chOff x="5000628" y="428604"/>
                <a:chExt cx="2786082" cy="1928826"/>
              </a:xfrm>
            </p:grpSpPr>
            <p:sp>
              <p:nvSpPr>
                <p:cNvPr id="54" name="Rectangle 53"/>
                <p:cNvSpPr/>
                <p:nvPr/>
              </p:nvSpPr>
              <p:spPr>
                <a:xfrm>
                  <a:off x="5000628" y="428604"/>
                  <a:ext cx="2071702" cy="923330"/>
                </a:xfrm>
                <a:prstGeom prst="rect">
                  <a:avLst/>
                </a:prstGeom>
              </p:spPr>
              <p:txBody>
                <a:bodyPr wrap="square">
                  <a:spAutoFit/>
                </a:bodyPr>
                <a:lstStyle/>
                <a:p>
                  <a:r>
                    <a:rPr lang="en-GB" b="1" dirty="0" smtClean="0">
                      <a:solidFill>
                        <a:schemeClr val="bg2">
                          <a:lumMod val="25000"/>
                        </a:schemeClr>
                      </a:solidFill>
                      <a:latin typeface="Agency FB" pitchFamily="34" charset="0"/>
                    </a:rPr>
                    <a:t>NOTE</a:t>
                  </a:r>
                  <a:r>
                    <a:rPr lang="en-GB" dirty="0" smtClean="0">
                      <a:solidFill>
                        <a:schemeClr val="bg2">
                          <a:lumMod val="25000"/>
                        </a:schemeClr>
                      </a:solidFill>
                      <a:latin typeface="Agency FB" pitchFamily="34" charset="0"/>
                    </a:rPr>
                    <a:t>: </a:t>
                  </a:r>
                  <a:r>
                    <a:rPr lang="en-GB" i="1" dirty="0" smtClean="0">
                      <a:solidFill>
                        <a:schemeClr val="bg2">
                          <a:lumMod val="25000"/>
                        </a:schemeClr>
                      </a:solidFill>
                      <a:latin typeface="Agency FB" pitchFamily="34" charset="0"/>
                    </a:rPr>
                    <a:t>Watch for recursive amplitude at  low.</a:t>
                  </a:r>
                  <a:endParaRPr lang="en-GB" i="1" dirty="0"/>
                </a:p>
              </p:txBody>
            </p:sp>
            <p:sp>
              <p:nvSpPr>
                <p:cNvPr id="55" name="Rectangle 54"/>
                <p:cNvSpPr/>
                <p:nvPr/>
              </p:nvSpPr>
              <p:spPr>
                <a:xfrm>
                  <a:off x="5000628" y="1357298"/>
                  <a:ext cx="2786082" cy="646331"/>
                </a:xfrm>
                <a:prstGeom prst="rect">
                  <a:avLst/>
                </a:prstGeom>
              </p:spPr>
              <p:txBody>
                <a:bodyPr wrap="square">
                  <a:spAutoFit/>
                </a:bodyPr>
                <a:lstStyle/>
                <a:p>
                  <a:r>
                    <a:rPr lang="en-GB" b="1" dirty="0" smtClean="0">
                      <a:solidFill>
                        <a:schemeClr val="bg2">
                          <a:lumMod val="25000"/>
                        </a:schemeClr>
                      </a:solidFill>
                      <a:latin typeface="Agency FB" pitchFamily="34" charset="0"/>
                    </a:rPr>
                    <a:t>Step Check: </a:t>
                  </a:r>
                  <a:r>
                    <a:rPr lang="en-GB" dirty="0" smtClean="0">
                      <a:latin typeface="Agency FB" pitchFamily="34" charset="0"/>
                    </a:rPr>
                    <a:t>id Fluctuant = True =</a:t>
                  </a:r>
                </a:p>
                <a:p>
                  <a:r>
                    <a:rPr lang="en-GB" dirty="0" smtClean="0">
                      <a:latin typeface="Agency FB" pitchFamily="34" charset="0"/>
                    </a:rPr>
                    <a:t>Inverse on = true = </a:t>
                  </a:r>
                  <a:r>
                    <a:rPr lang="el-GR" b="1" dirty="0" smtClean="0">
                      <a:cs typeface="Calibri"/>
                    </a:rPr>
                    <a:t>δ</a:t>
                  </a:r>
                  <a:r>
                    <a:rPr lang="en-GB" b="1" dirty="0" smtClean="0">
                      <a:latin typeface="Agency FB" pitchFamily="34" charset="0"/>
                      <a:cs typeface="Calibri"/>
                    </a:rPr>
                    <a:t> </a:t>
                  </a:r>
                  <a:r>
                    <a:rPr lang="en-GB" dirty="0" smtClean="0">
                      <a:solidFill>
                        <a:schemeClr val="accent2">
                          <a:lumMod val="50000"/>
                        </a:schemeClr>
                      </a:solidFill>
                      <a:latin typeface="Agency FB" pitchFamily="34" charset="0"/>
                    </a:rPr>
                    <a:t>ƒ</a:t>
                  </a:r>
                  <a:r>
                    <a:rPr lang="en-GB" b="1" dirty="0" smtClean="0">
                      <a:latin typeface="Agency FB" pitchFamily="34" charset="0"/>
                      <a:cs typeface="Calibri"/>
                    </a:rPr>
                    <a:t>(R</a:t>
                  </a:r>
                  <a:r>
                    <a:rPr lang="en-GB" b="1" baseline="-25000" dirty="0" smtClean="0">
                      <a:latin typeface="Agency FB" pitchFamily="34" charset="0"/>
                      <a:cs typeface="Calibri"/>
                    </a:rPr>
                    <a:t>A</a:t>
                  </a:r>
                  <a:r>
                    <a:rPr lang="en-GB" b="1" dirty="0" smtClean="0">
                      <a:latin typeface="Agency FB" pitchFamily="34" charset="0"/>
                      <a:cs typeface="Calibri"/>
                    </a:rPr>
                    <a:t>)</a:t>
                  </a:r>
                  <a:r>
                    <a:rPr lang="en-GB" dirty="0" smtClean="0">
                      <a:latin typeface="Agency FB" pitchFamily="34" charset="0"/>
                    </a:rPr>
                    <a:t> = True</a:t>
                  </a:r>
                  <a:endParaRPr lang="en-GB" dirty="0"/>
                </a:p>
              </p:txBody>
            </p:sp>
            <p:sp>
              <p:nvSpPr>
                <p:cNvPr id="56" name="Rectangle 55"/>
                <p:cNvSpPr/>
                <p:nvPr/>
              </p:nvSpPr>
              <p:spPr>
                <a:xfrm>
                  <a:off x="5000628" y="1988098"/>
                  <a:ext cx="2125903" cy="369332"/>
                </a:xfrm>
                <a:prstGeom prst="rect">
                  <a:avLst/>
                </a:prstGeom>
              </p:spPr>
              <p:txBody>
                <a:bodyPr wrap="none">
                  <a:spAutoFit/>
                </a:bodyPr>
                <a:lstStyle/>
                <a:p>
                  <a:r>
                    <a:rPr lang="en-GB" b="1" dirty="0" smtClean="0">
                      <a:solidFill>
                        <a:schemeClr val="bg2">
                          <a:lumMod val="25000"/>
                        </a:schemeClr>
                      </a:solidFill>
                      <a:latin typeface="Agency FB" pitchFamily="34" charset="0"/>
                    </a:rPr>
                    <a:t>In Phase PBs: </a:t>
                  </a:r>
                  <a:r>
                    <a:rPr lang="en-GB" dirty="0" smtClean="0">
                      <a:solidFill>
                        <a:schemeClr val="bg2">
                          <a:lumMod val="25000"/>
                        </a:schemeClr>
                      </a:solidFill>
                      <a:latin typeface="Agency FB" pitchFamily="34" charset="0"/>
                    </a:rPr>
                    <a:t>Line Breaks</a:t>
                  </a:r>
                  <a:endParaRPr lang="en-GB" dirty="0"/>
                </a:p>
              </p:txBody>
            </p:sp>
          </p:grpSp>
        </p:grpSp>
        <p:grpSp>
          <p:nvGrpSpPr>
            <p:cNvPr id="33" name="Group 62"/>
            <p:cNvGrpSpPr/>
            <p:nvPr/>
          </p:nvGrpSpPr>
          <p:grpSpPr>
            <a:xfrm>
              <a:off x="2928926" y="928670"/>
              <a:ext cx="357190" cy="571504"/>
              <a:chOff x="4071934" y="1000108"/>
              <a:chExt cx="357190" cy="571504"/>
            </a:xfrm>
          </p:grpSpPr>
          <p:sp>
            <p:nvSpPr>
              <p:cNvPr id="64" name="Chevron 63"/>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5" name="Rectangle 64"/>
              <p:cNvSpPr/>
              <p:nvPr/>
            </p:nvSpPr>
            <p:spPr>
              <a:xfrm>
                <a:off x="4096480" y="1101194"/>
                <a:ext cx="308098" cy="369332"/>
              </a:xfrm>
              <a:prstGeom prst="rect">
                <a:avLst/>
              </a:prstGeom>
            </p:spPr>
            <p:txBody>
              <a:bodyPr wrap="none">
                <a:spAutoFit/>
              </a:bodyPr>
              <a:lstStyle/>
              <a:p>
                <a:r>
                  <a:rPr lang="el-GR" b="1" dirty="0" smtClean="0">
                    <a:cs typeface="Calibri"/>
                  </a:rPr>
                  <a:t>δ</a:t>
                </a:r>
                <a:endParaRPr lang="en-GB" dirty="0"/>
              </a:p>
            </p:txBody>
          </p:sp>
        </p:grpSp>
        <p:grpSp>
          <p:nvGrpSpPr>
            <p:cNvPr id="37" name="Group 65"/>
            <p:cNvGrpSpPr/>
            <p:nvPr/>
          </p:nvGrpSpPr>
          <p:grpSpPr>
            <a:xfrm>
              <a:off x="4214810" y="5143512"/>
              <a:ext cx="357190" cy="571504"/>
              <a:chOff x="1285852" y="5786454"/>
              <a:chExt cx="357190" cy="571504"/>
            </a:xfrm>
          </p:grpSpPr>
          <p:sp>
            <p:nvSpPr>
              <p:cNvPr id="67" name="Chevron 66"/>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8" name="Rectangle 67"/>
              <p:cNvSpPr/>
              <p:nvPr/>
            </p:nvSpPr>
            <p:spPr>
              <a:xfrm>
                <a:off x="1310398" y="5887540"/>
                <a:ext cx="308098" cy="369332"/>
              </a:xfrm>
              <a:prstGeom prst="rect">
                <a:avLst/>
              </a:prstGeom>
            </p:spPr>
            <p:txBody>
              <a:bodyPr wrap="none">
                <a:spAutoFit/>
              </a:bodyPr>
              <a:lstStyle/>
              <a:p>
                <a:r>
                  <a:rPr lang="el-GR" b="1" dirty="0" smtClean="0">
                    <a:cs typeface="Calibri"/>
                  </a:rPr>
                  <a:t>δ</a:t>
                </a:r>
                <a:endParaRPr lang="en-GB" dirty="0"/>
              </a:p>
            </p:txBody>
          </p:sp>
        </p:grpSp>
        <p:grpSp>
          <p:nvGrpSpPr>
            <p:cNvPr id="38" name="Group 68"/>
            <p:cNvGrpSpPr/>
            <p:nvPr/>
          </p:nvGrpSpPr>
          <p:grpSpPr>
            <a:xfrm>
              <a:off x="1785918" y="3714752"/>
              <a:ext cx="357190" cy="571504"/>
              <a:chOff x="1285852" y="5786454"/>
              <a:chExt cx="357190" cy="571504"/>
            </a:xfrm>
          </p:grpSpPr>
          <p:sp>
            <p:nvSpPr>
              <p:cNvPr id="70" name="Chevron 69"/>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1" name="Rectangle 70"/>
              <p:cNvSpPr/>
              <p:nvPr/>
            </p:nvSpPr>
            <p:spPr>
              <a:xfrm>
                <a:off x="1310398" y="5887540"/>
                <a:ext cx="308098" cy="369332"/>
              </a:xfrm>
              <a:prstGeom prst="rect">
                <a:avLst/>
              </a:prstGeom>
            </p:spPr>
            <p:txBody>
              <a:bodyPr wrap="none">
                <a:spAutoFit/>
              </a:bodyPr>
              <a:lstStyle/>
              <a:p>
                <a:r>
                  <a:rPr lang="el-GR" b="1" dirty="0" smtClean="0">
                    <a:cs typeface="Calibri"/>
                  </a:rPr>
                  <a:t>δ</a:t>
                </a:r>
                <a:endParaRPr lang="en-GB" dirty="0"/>
              </a:p>
            </p:txBody>
          </p:sp>
        </p:grpSp>
        <p:grpSp>
          <p:nvGrpSpPr>
            <p:cNvPr id="39" name="Group 71"/>
            <p:cNvGrpSpPr/>
            <p:nvPr/>
          </p:nvGrpSpPr>
          <p:grpSpPr>
            <a:xfrm>
              <a:off x="1071538" y="285728"/>
              <a:ext cx="357190" cy="571504"/>
              <a:chOff x="4071934" y="1000108"/>
              <a:chExt cx="357190" cy="571504"/>
            </a:xfrm>
          </p:grpSpPr>
          <p:sp>
            <p:nvSpPr>
              <p:cNvPr id="73" name="Chevron 72"/>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4" name="Rectangle 73"/>
              <p:cNvSpPr/>
              <p:nvPr/>
            </p:nvSpPr>
            <p:spPr>
              <a:xfrm>
                <a:off x="4096480" y="1101194"/>
                <a:ext cx="308098" cy="369332"/>
              </a:xfrm>
              <a:prstGeom prst="rect">
                <a:avLst/>
              </a:prstGeom>
            </p:spPr>
            <p:txBody>
              <a:bodyPr wrap="none">
                <a:spAutoFit/>
              </a:bodyPr>
              <a:lstStyle/>
              <a:p>
                <a:r>
                  <a:rPr lang="el-GR" b="1" dirty="0" smtClean="0">
                    <a:cs typeface="Calibri"/>
                  </a:rPr>
                  <a:t>δ</a:t>
                </a:r>
                <a:endParaRPr lang="en-GB" dirty="0"/>
              </a:p>
            </p:txBody>
          </p:sp>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38"/>
          <p:cNvGrpSpPr/>
          <p:nvPr/>
        </p:nvGrpSpPr>
        <p:grpSpPr>
          <a:xfrm>
            <a:off x="491104" y="214290"/>
            <a:ext cx="8161793" cy="6441562"/>
            <a:chOff x="491104" y="214290"/>
            <a:chExt cx="8161793" cy="6441562"/>
          </a:xfrm>
        </p:grpSpPr>
        <p:sp>
          <p:nvSpPr>
            <p:cNvPr id="2" name="Flowchart: Or 1"/>
            <p:cNvSpPr>
              <a:spLocks noChangeAspect="1"/>
            </p:cNvSpPr>
            <p:nvPr/>
          </p:nvSpPr>
          <p:spPr>
            <a:xfrm flipV="1">
              <a:off x="901874"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1" name="Group 30"/>
            <p:cNvGrpSpPr/>
            <p:nvPr/>
          </p:nvGrpSpPr>
          <p:grpSpPr>
            <a:xfrm>
              <a:off x="758998" y="4714884"/>
              <a:ext cx="1500198" cy="1014423"/>
              <a:chOff x="500034" y="4714884"/>
              <a:chExt cx="1500198" cy="1014423"/>
            </a:xfrm>
          </p:grpSpPr>
          <p:sp>
            <p:nvSpPr>
              <p:cNvPr id="3" name="Oval 2"/>
              <p:cNvSpPr>
                <a:spLocks noChangeAspect="1"/>
              </p:cNvSpPr>
              <p:nvPr/>
            </p:nvSpPr>
            <p:spPr>
              <a:xfrm>
                <a:off x="500034" y="4714884"/>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4" name="Oval 3"/>
              <p:cNvSpPr>
                <a:spLocks noChangeAspect="1"/>
              </p:cNvSpPr>
              <p:nvPr/>
            </p:nvSpPr>
            <p:spPr>
              <a:xfrm>
                <a:off x="1700192" y="54292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22" name="Group 29"/>
            <p:cNvGrpSpPr/>
            <p:nvPr/>
          </p:nvGrpSpPr>
          <p:grpSpPr>
            <a:xfrm>
              <a:off x="1902006" y="2857496"/>
              <a:ext cx="1928826" cy="1678793"/>
              <a:chOff x="1643042" y="2857496"/>
              <a:chExt cx="1928826" cy="1678793"/>
            </a:xfrm>
          </p:grpSpPr>
          <p:sp>
            <p:nvSpPr>
              <p:cNvPr id="5" name="Oval 4"/>
              <p:cNvSpPr/>
              <p:nvPr/>
            </p:nvSpPr>
            <p:spPr>
              <a:xfrm>
                <a:off x="1643042" y="2857496"/>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6" name="Oval 5"/>
              <p:cNvSpPr>
                <a:spLocks noChangeAspect="1"/>
              </p:cNvSpPr>
              <p:nvPr/>
            </p:nvSpPr>
            <p:spPr>
              <a:xfrm>
                <a:off x="2857488" y="3214686"/>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7" name="Oval 6"/>
              <p:cNvSpPr>
                <a:spLocks noChangeAspect="1"/>
              </p:cNvSpPr>
              <p:nvPr/>
            </p:nvSpPr>
            <p:spPr>
              <a:xfrm>
                <a:off x="2071670" y="3843340"/>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8" name="Oval 7"/>
              <p:cNvSpPr/>
              <p:nvPr/>
            </p:nvSpPr>
            <p:spPr>
              <a:xfrm>
                <a:off x="3143240" y="410766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grpSp>
          <p:nvGrpSpPr>
            <p:cNvPr id="23" name="Group 42"/>
            <p:cNvGrpSpPr/>
            <p:nvPr/>
          </p:nvGrpSpPr>
          <p:grpSpPr>
            <a:xfrm>
              <a:off x="6188289" y="2857499"/>
              <a:ext cx="905409" cy="1550205"/>
              <a:chOff x="5929325" y="2857499"/>
              <a:chExt cx="905409" cy="1550205"/>
            </a:xfrm>
          </p:grpSpPr>
          <p:sp>
            <p:nvSpPr>
              <p:cNvPr id="9" name="Oval 8"/>
              <p:cNvSpPr>
                <a:spLocks noChangeAspect="1"/>
              </p:cNvSpPr>
              <p:nvPr/>
            </p:nvSpPr>
            <p:spPr>
              <a:xfrm>
                <a:off x="5929325" y="2857499"/>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0" name="Oval 9"/>
              <p:cNvSpPr>
                <a:spLocks noChangeAspect="1"/>
              </p:cNvSpPr>
              <p:nvPr/>
            </p:nvSpPr>
            <p:spPr>
              <a:xfrm>
                <a:off x="6534694" y="4107664"/>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24" name="Group 41"/>
            <p:cNvGrpSpPr/>
            <p:nvPr/>
          </p:nvGrpSpPr>
          <p:grpSpPr>
            <a:xfrm>
              <a:off x="7116980" y="464323"/>
              <a:ext cx="1428760" cy="1928826"/>
              <a:chOff x="6858016" y="464323"/>
              <a:chExt cx="1428760" cy="1928826"/>
            </a:xfrm>
          </p:grpSpPr>
          <p:sp>
            <p:nvSpPr>
              <p:cNvPr id="15" name="Oval 14"/>
              <p:cNvSpPr/>
              <p:nvPr/>
            </p:nvSpPr>
            <p:spPr>
              <a:xfrm>
                <a:off x="6858016" y="464323"/>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6" name="Oval 15"/>
              <p:cNvSpPr>
                <a:spLocks noChangeAspect="1"/>
              </p:cNvSpPr>
              <p:nvPr/>
            </p:nvSpPr>
            <p:spPr>
              <a:xfrm>
                <a:off x="7986736" y="850088"/>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7" name="Oval 16"/>
              <p:cNvSpPr>
                <a:spLocks noChangeAspect="1"/>
              </p:cNvSpPr>
              <p:nvPr/>
            </p:nvSpPr>
            <p:spPr>
              <a:xfrm>
                <a:off x="6915166" y="16537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8" name="Oval 17"/>
              <p:cNvSpPr/>
              <p:nvPr/>
            </p:nvSpPr>
            <p:spPr>
              <a:xfrm>
                <a:off x="7858148" y="196452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sp>
          <p:nvSpPr>
            <p:cNvPr id="19" name="Flowchart: Or 18"/>
            <p:cNvSpPr>
              <a:spLocks noChangeAspect="1"/>
            </p:cNvSpPr>
            <p:nvPr/>
          </p:nvSpPr>
          <p:spPr>
            <a:xfrm flipV="1">
              <a:off x="6116848"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5" name="Group 40"/>
            <p:cNvGrpSpPr/>
            <p:nvPr/>
          </p:nvGrpSpPr>
          <p:grpSpPr>
            <a:xfrm>
              <a:off x="3402204" y="464323"/>
              <a:ext cx="2286016" cy="1928826"/>
              <a:chOff x="3143240" y="464323"/>
              <a:chExt cx="2286016" cy="1928826"/>
            </a:xfrm>
          </p:grpSpPr>
          <p:sp>
            <p:nvSpPr>
              <p:cNvPr id="11" name="Oval 10"/>
              <p:cNvSpPr/>
              <p:nvPr/>
            </p:nvSpPr>
            <p:spPr>
              <a:xfrm>
                <a:off x="3143240" y="464323"/>
                <a:ext cx="428628" cy="428628"/>
              </a:xfrm>
              <a:prstGeom prst="ellipse">
                <a:avLst/>
              </a:prstGeom>
              <a:solidFill>
                <a:srgbClr val="00B0F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12" name="Oval 11"/>
              <p:cNvSpPr/>
              <p:nvPr/>
            </p:nvSpPr>
            <p:spPr>
              <a:xfrm>
                <a:off x="4714876" y="785794"/>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3" name="Oval 12"/>
              <p:cNvSpPr/>
              <p:nvPr/>
            </p:nvSpPr>
            <p:spPr>
              <a:xfrm>
                <a:off x="3357554" y="1589473"/>
                <a:ext cx="428628" cy="428628"/>
              </a:xfrm>
              <a:prstGeom prst="ellipse">
                <a:avLst/>
              </a:prstGeom>
              <a:solidFill>
                <a:schemeClr val="tx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4" name="Oval 13"/>
              <p:cNvSpPr/>
              <p:nvPr/>
            </p:nvSpPr>
            <p:spPr>
              <a:xfrm>
                <a:off x="5000628" y="1964521"/>
                <a:ext cx="428628" cy="428628"/>
              </a:xfrm>
              <a:prstGeom prst="ellipse">
                <a:avLst/>
              </a:prstGeom>
              <a:solidFill>
                <a:srgbClr val="00B0F0"/>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28" name="Oval 27"/>
              <p:cNvSpPr>
                <a:spLocks noChangeAspect="1"/>
              </p:cNvSpPr>
              <p:nvPr/>
            </p:nvSpPr>
            <p:spPr>
              <a:xfrm>
                <a:off x="3786182" y="892951"/>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29" name="Oval 28"/>
              <p:cNvSpPr>
                <a:spLocks noChangeAspect="1"/>
              </p:cNvSpPr>
              <p:nvPr/>
            </p:nvSpPr>
            <p:spPr>
              <a:xfrm>
                <a:off x="4271960" y="1714488"/>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0" name="Group 39"/>
            <p:cNvGrpSpPr/>
            <p:nvPr/>
          </p:nvGrpSpPr>
          <p:grpSpPr>
            <a:xfrm>
              <a:off x="1294783" y="572274"/>
              <a:ext cx="7358114" cy="5867440"/>
              <a:chOff x="1035819" y="572274"/>
              <a:chExt cx="7358114" cy="5867440"/>
            </a:xfrm>
          </p:grpSpPr>
          <p:cxnSp>
            <p:nvCxnSpPr>
              <p:cNvPr id="26" name="Straight Connector 25"/>
              <p:cNvCxnSpPr/>
              <p:nvPr/>
            </p:nvCxnSpPr>
            <p:spPr>
              <a:xfrm flipV="1">
                <a:off x="1035819" y="2571744"/>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1035819" y="4714884"/>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2709387" y="3505200"/>
                <a:ext cx="5867440" cy="158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Group 43"/>
            <p:cNvGrpSpPr>
              <a:grpSpLocks noChangeAspect="1"/>
            </p:cNvGrpSpPr>
            <p:nvPr/>
          </p:nvGrpSpPr>
          <p:grpSpPr>
            <a:xfrm>
              <a:off x="2973576" y="250009"/>
              <a:ext cx="284821" cy="428628"/>
              <a:chOff x="4071934" y="1000108"/>
              <a:chExt cx="379764" cy="571504"/>
            </a:xfrm>
          </p:grpSpPr>
          <p:sp>
            <p:nvSpPr>
              <p:cNvPr id="45" name="Chevron 44"/>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6" name="Rectangle 45"/>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2" name="Group 46"/>
            <p:cNvGrpSpPr>
              <a:grpSpLocks noChangeAspect="1"/>
            </p:cNvGrpSpPr>
            <p:nvPr/>
          </p:nvGrpSpPr>
          <p:grpSpPr>
            <a:xfrm>
              <a:off x="5759658" y="3786190"/>
              <a:ext cx="275623" cy="428628"/>
              <a:chOff x="1285852" y="5786454"/>
              <a:chExt cx="367500" cy="571504"/>
            </a:xfrm>
          </p:grpSpPr>
          <p:sp>
            <p:nvSpPr>
              <p:cNvPr id="48" name="Chevron 47"/>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9" name="Rectangle 48"/>
              <p:cNvSpPr/>
              <p:nvPr/>
            </p:nvSpPr>
            <p:spPr>
              <a:xfrm>
                <a:off x="1298123" y="5887541"/>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3" name="Group 49"/>
            <p:cNvGrpSpPr>
              <a:grpSpLocks noChangeAspect="1"/>
            </p:cNvGrpSpPr>
            <p:nvPr/>
          </p:nvGrpSpPr>
          <p:grpSpPr>
            <a:xfrm>
              <a:off x="5759657" y="4286256"/>
              <a:ext cx="275623" cy="428628"/>
              <a:chOff x="4071934" y="1000108"/>
              <a:chExt cx="367500" cy="571504"/>
            </a:xfrm>
          </p:grpSpPr>
          <p:sp>
            <p:nvSpPr>
              <p:cNvPr id="51" name="Chevron 50"/>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2" name="Rectangle 51"/>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4" name="Group 52"/>
            <p:cNvGrpSpPr>
              <a:grpSpLocks noChangeAspect="1"/>
            </p:cNvGrpSpPr>
            <p:nvPr/>
          </p:nvGrpSpPr>
          <p:grpSpPr>
            <a:xfrm>
              <a:off x="5768124" y="1643051"/>
              <a:ext cx="276360" cy="428628"/>
              <a:chOff x="1297141" y="5786455"/>
              <a:chExt cx="368483" cy="571504"/>
            </a:xfrm>
          </p:grpSpPr>
          <p:sp>
            <p:nvSpPr>
              <p:cNvPr id="54" name="Chevron 53"/>
              <p:cNvSpPr/>
              <p:nvPr/>
            </p:nvSpPr>
            <p:spPr>
              <a:xfrm rot="16200000" flipV="1">
                <a:off x="1189985" y="5893611"/>
                <a:ext cx="571504" cy="357191"/>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5" name="Rectangle 54"/>
              <p:cNvSpPr/>
              <p:nvPr/>
            </p:nvSpPr>
            <p:spPr>
              <a:xfrm>
                <a:off x="1310395" y="5887541"/>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5" name="Group 55"/>
            <p:cNvGrpSpPr>
              <a:grpSpLocks noChangeAspect="1"/>
            </p:cNvGrpSpPr>
            <p:nvPr/>
          </p:nvGrpSpPr>
          <p:grpSpPr>
            <a:xfrm>
              <a:off x="5759657" y="2143116"/>
              <a:ext cx="275623" cy="428628"/>
              <a:chOff x="4071934" y="1000108"/>
              <a:chExt cx="367500" cy="571504"/>
            </a:xfrm>
          </p:grpSpPr>
          <p:sp>
            <p:nvSpPr>
              <p:cNvPr id="57" name="Chevron 56"/>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8" name="Rectangle 57"/>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6" name="Group 58"/>
            <p:cNvGrpSpPr>
              <a:grpSpLocks noChangeAspect="1"/>
            </p:cNvGrpSpPr>
            <p:nvPr/>
          </p:nvGrpSpPr>
          <p:grpSpPr>
            <a:xfrm>
              <a:off x="6688352" y="250009"/>
              <a:ext cx="284821" cy="428628"/>
              <a:chOff x="4071934" y="1000108"/>
              <a:chExt cx="379764" cy="571504"/>
            </a:xfrm>
          </p:grpSpPr>
          <p:sp>
            <p:nvSpPr>
              <p:cNvPr id="60" name="Chevron 59"/>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1" name="Rectangle 60"/>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7" name="Group 61"/>
            <p:cNvGrpSpPr>
              <a:grpSpLocks noChangeAspect="1"/>
            </p:cNvGrpSpPr>
            <p:nvPr/>
          </p:nvGrpSpPr>
          <p:grpSpPr>
            <a:xfrm>
              <a:off x="1401940" y="5929330"/>
              <a:ext cx="267891" cy="428628"/>
              <a:chOff x="1285852" y="5786454"/>
              <a:chExt cx="357190" cy="571504"/>
            </a:xfrm>
          </p:grpSpPr>
          <p:sp>
            <p:nvSpPr>
              <p:cNvPr id="63" name="Chevron 62"/>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4" name="Rectangle 63"/>
              <p:cNvSpPr/>
              <p:nvPr/>
            </p:nvSpPr>
            <p:spPr>
              <a:xfrm>
                <a:off x="1285852" y="5887541"/>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9" name="Group 64"/>
            <p:cNvGrpSpPr>
              <a:grpSpLocks noChangeAspect="1"/>
            </p:cNvGrpSpPr>
            <p:nvPr/>
          </p:nvGrpSpPr>
          <p:grpSpPr>
            <a:xfrm>
              <a:off x="6617839" y="5929330"/>
              <a:ext cx="284827" cy="428628"/>
              <a:chOff x="1285852" y="5786454"/>
              <a:chExt cx="379772" cy="571504"/>
            </a:xfrm>
          </p:grpSpPr>
          <p:sp>
            <p:nvSpPr>
              <p:cNvPr id="66" name="Chevron 65"/>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7" name="Rectangle 66"/>
              <p:cNvSpPr/>
              <p:nvPr/>
            </p:nvSpPr>
            <p:spPr>
              <a:xfrm>
                <a:off x="1310395" y="5887541"/>
                <a:ext cx="355229" cy="369332"/>
              </a:xfrm>
              <a:prstGeom prst="rect">
                <a:avLst/>
              </a:prstGeom>
            </p:spPr>
            <p:txBody>
              <a:bodyPr wrap="none">
                <a:spAutoFit/>
              </a:bodyPr>
              <a:lstStyle/>
              <a:p>
                <a:r>
                  <a:rPr lang="el-GR" sz="1200" b="1" dirty="0" smtClean="0">
                    <a:cs typeface="Calibri"/>
                  </a:rPr>
                  <a:t>δ</a:t>
                </a:r>
                <a:endParaRPr lang="en-GB" sz="1200" dirty="0"/>
              </a:p>
            </p:txBody>
          </p:sp>
        </p:grpSp>
        <p:cxnSp>
          <p:nvCxnSpPr>
            <p:cNvPr id="69" name="Straight Arrow Connector 68"/>
            <p:cNvCxnSpPr/>
            <p:nvPr/>
          </p:nvCxnSpPr>
          <p:spPr>
            <a:xfrm rot="16200000" flipH="1">
              <a:off x="3473641" y="1159919"/>
              <a:ext cx="571504" cy="14287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flipH="1" flipV="1">
              <a:off x="3866553" y="1250143"/>
              <a:ext cx="357187"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16200000" flipH="1">
              <a:off x="4180878" y="1293004"/>
              <a:ext cx="472568" cy="31540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rot="16200000" flipH="1">
              <a:off x="5080996" y="1535894"/>
              <a:ext cx="500066" cy="14287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flipH="1" flipV="1">
              <a:off x="4723807" y="1338513"/>
              <a:ext cx="428628"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H="1">
              <a:off x="2044882" y="3429000"/>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flipV="1">
              <a:off x="2687824" y="3571876"/>
              <a:ext cx="357190"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rot="16200000" flipH="1">
              <a:off x="3187890" y="3714752"/>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rot="16200000" flipH="1">
              <a:off x="6224005" y="3393281"/>
              <a:ext cx="857256"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a:off x="1116188" y="5000636"/>
              <a:ext cx="785818"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7009029" y="1250142"/>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5400000" flipH="1" flipV="1">
              <a:off x="7554000" y="947776"/>
              <a:ext cx="554723" cy="802263"/>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rot="5400000">
              <a:off x="8053084" y="1577434"/>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9" name="Down Arrow 108"/>
            <p:cNvSpPr/>
            <p:nvPr/>
          </p:nvSpPr>
          <p:spPr>
            <a:xfrm flipV="1">
              <a:off x="3545080" y="364331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Down Arrow 109"/>
            <p:cNvSpPr/>
            <p:nvPr/>
          </p:nvSpPr>
          <p:spPr>
            <a:xfrm flipV="1">
              <a:off x="6851864" y="364331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Down Arrow 110"/>
            <p:cNvSpPr/>
            <p:nvPr/>
          </p:nvSpPr>
          <p:spPr>
            <a:xfrm>
              <a:off x="5373365" y="2428868"/>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Down Arrow 111"/>
            <p:cNvSpPr/>
            <p:nvPr/>
          </p:nvSpPr>
          <p:spPr>
            <a:xfrm>
              <a:off x="8226120" y="2428868"/>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Down Arrow 112"/>
            <p:cNvSpPr/>
            <p:nvPr/>
          </p:nvSpPr>
          <p:spPr>
            <a:xfrm flipV="1">
              <a:off x="2044882" y="507207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Down Arrow 113"/>
            <p:cNvSpPr/>
            <p:nvPr/>
          </p:nvSpPr>
          <p:spPr>
            <a:xfrm flipV="1">
              <a:off x="6831228" y="507207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a:off x="562543" y="285728"/>
              <a:ext cx="228601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Nested Strange Attractor</a:t>
              </a:r>
              <a:endParaRPr lang="en-GB" b="1" dirty="0">
                <a:solidFill>
                  <a:schemeClr val="bg2">
                    <a:lumMod val="50000"/>
                  </a:schemeClr>
                </a:solidFill>
                <a:latin typeface="Agency FB" pitchFamily="34" charset="0"/>
              </a:endParaRPr>
            </a:p>
          </p:txBody>
        </p:sp>
        <p:sp>
          <p:nvSpPr>
            <p:cNvPr id="117" name="Arc 116"/>
            <p:cNvSpPr>
              <a:spLocks noChangeAspect="1"/>
            </p:cNvSpPr>
            <p:nvPr/>
          </p:nvSpPr>
          <p:spPr>
            <a:xfrm rot="16200000">
              <a:off x="1544103" y="2733193"/>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8" name="Arc 117"/>
            <p:cNvSpPr>
              <a:spLocks noChangeAspect="1"/>
            </p:cNvSpPr>
            <p:nvPr/>
          </p:nvSpPr>
          <p:spPr>
            <a:xfrm rot="16200000">
              <a:off x="401093" y="4662019"/>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9" name="Arc 118"/>
            <p:cNvSpPr>
              <a:spLocks noChangeAspect="1"/>
            </p:cNvSpPr>
            <p:nvPr/>
          </p:nvSpPr>
          <p:spPr>
            <a:xfrm rot="16200000">
              <a:off x="3115738" y="447177"/>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0" name="Arc 119"/>
            <p:cNvSpPr>
              <a:spLocks noChangeAspect="1"/>
            </p:cNvSpPr>
            <p:nvPr/>
          </p:nvSpPr>
          <p:spPr>
            <a:xfrm rot="16200000">
              <a:off x="5858956" y="2733194"/>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1" name="Arc 120"/>
            <p:cNvSpPr>
              <a:spLocks noChangeAspect="1"/>
            </p:cNvSpPr>
            <p:nvPr/>
          </p:nvSpPr>
          <p:spPr>
            <a:xfrm rot="5400000" flipV="1">
              <a:off x="6401886" y="466202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2" name="Arc 121"/>
            <p:cNvSpPr>
              <a:spLocks noChangeAspect="1"/>
            </p:cNvSpPr>
            <p:nvPr/>
          </p:nvSpPr>
          <p:spPr>
            <a:xfrm rot="16200000">
              <a:off x="6830515" y="447178"/>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3" name="Arc 122"/>
            <p:cNvSpPr>
              <a:spLocks noChangeAspect="1"/>
            </p:cNvSpPr>
            <p:nvPr/>
          </p:nvSpPr>
          <p:spPr>
            <a:xfrm rot="5400000" flipV="1">
              <a:off x="6401886" y="359045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4" name="Arc 123"/>
            <p:cNvSpPr>
              <a:spLocks noChangeAspect="1"/>
            </p:cNvSpPr>
            <p:nvPr/>
          </p:nvSpPr>
          <p:spPr>
            <a:xfrm rot="5400000" flipV="1">
              <a:off x="6830514" y="1161558"/>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5" name="Arc 124"/>
            <p:cNvSpPr>
              <a:spLocks noChangeAspect="1"/>
            </p:cNvSpPr>
            <p:nvPr/>
          </p:nvSpPr>
          <p:spPr>
            <a:xfrm rot="5400000" flipV="1">
              <a:off x="4187308" y="1304434"/>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7" name="TextBox 126"/>
            <p:cNvSpPr txBox="1"/>
            <p:nvPr/>
          </p:nvSpPr>
          <p:spPr>
            <a:xfrm>
              <a:off x="3562939"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5n in</a:t>
              </a:r>
              <a:endParaRPr lang="en-GB" b="1" dirty="0">
                <a:solidFill>
                  <a:schemeClr val="bg2">
                    <a:lumMod val="50000"/>
                  </a:schemeClr>
                </a:solidFill>
                <a:latin typeface="Agency FB" pitchFamily="34" charset="0"/>
              </a:endParaRPr>
            </a:p>
          </p:txBody>
        </p:sp>
        <p:sp>
          <p:nvSpPr>
            <p:cNvPr id="128" name="TextBox 127"/>
            <p:cNvSpPr txBox="1"/>
            <p:nvPr/>
          </p:nvSpPr>
          <p:spPr>
            <a:xfrm>
              <a:off x="7706343"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6n in...</a:t>
              </a:r>
              <a:endParaRPr lang="en-GB" b="1" dirty="0">
                <a:solidFill>
                  <a:schemeClr val="bg2">
                    <a:lumMod val="50000"/>
                  </a:schemeClr>
                </a:solidFill>
                <a:latin typeface="Agency FB" pitchFamily="34" charset="0"/>
              </a:endParaRPr>
            </a:p>
          </p:txBody>
        </p:sp>
        <p:sp>
          <p:nvSpPr>
            <p:cNvPr id="129" name="Oval 128"/>
            <p:cNvSpPr>
              <a:spLocks noChangeAspect="1"/>
            </p:cNvSpPr>
            <p:nvPr/>
          </p:nvSpPr>
          <p:spPr>
            <a:xfrm>
              <a:off x="3491501" y="5131665"/>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0" name="Oval 129"/>
            <p:cNvSpPr>
              <a:spLocks noChangeAspect="1"/>
            </p:cNvSpPr>
            <p:nvPr/>
          </p:nvSpPr>
          <p:spPr>
            <a:xfrm>
              <a:off x="7563467" y="5131665"/>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2" name="Arc 131"/>
            <p:cNvSpPr>
              <a:spLocks noChangeAspect="1"/>
            </p:cNvSpPr>
            <p:nvPr/>
          </p:nvSpPr>
          <p:spPr>
            <a:xfrm rot="5400000" flipV="1">
              <a:off x="1624468" y="501921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a:spLocks noChangeAspect="1"/>
            </p:cNvSpPr>
            <p:nvPr/>
          </p:nvSpPr>
          <p:spPr>
            <a:xfrm rot="5400000" flipV="1">
              <a:off x="3081803" y="3733326"/>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4" name="TextBox 133"/>
            <p:cNvSpPr txBox="1"/>
            <p:nvPr/>
          </p:nvSpPr>
          <p:spPr>
            <a:xfrm>
              <a:off x="4572000" y="5643578"/>
              <a:ext cx="428628" cy="369332"/>
            </a:xfrm>
            <a:prstGeom prst="rect">
              <a:avLst/>
            </a:prstGeom>
            <a:noFill/>
          </p:spPr>
          <p:txBody>
            <a:bodyPr wrap="square" rtlCol="0">
              <a:spAutoFit/>
            </a:bodyPr>
            <a:lstStyle/>
            <a:p>
              <a:pPr algn="ctr"/>
              <a:r>
                <a:rPr lang="en-GB" b="1" dirty="0" smtClean="0">
                  <a:latin typeface="Agency FB" pitchFamily="34" charset="0"/>
                </a:rPr>
                <a:t>A</a:t>
              </a:r>
              <a:endParaRPr lang="en-GB" b="1" dirty="0">
                <a:latin typeface="Agency FB" pitchFamily="34" charset="0"/>
              </a:endParaRPr>
            </a:p>
          </p:txBody>
        </p:sp>
        <p:sp>
          <p:nvSpPr>
            <p:cNvPr id="135" name="TextBox 134"/>
            <p:cNvSpPr txBox="1"/>
            <p:nvPr/>
          </p:nvSpPr>
          <p:spPr>
            <a:xfrm>
              <a:off x="4214810" y="3071810"/>
              <a:ext cx="428628" cy="369332"/>
            </a:xfrm>
            <a:prstGeom prst="rect">
              <a:avLst/>
            </a:prstGeom>
            <a:noFill/>
          </p:spPr>
          <p:txBody>
            <a:bodyPr wrap="square" rtlCol="0">
              <a:spAutoFit/>
            </a:bodyPr>
            <a:lstStyle/>
            <a:p>
              <a:pPr algn="ctr"/>
              <a:r>
                <a:rPr lang="en-GB" b="1" dirty="0" smtClean="0">
                  <a:latin typeface="Agency FB" pitchFamily="34" charset="0"/>
                </a:rPr>
                <a:t>B</a:t>
              </a:r>
              <a:endParaRPr lang="en-GB" b="1" dirty="0">
                <a:latin typeface="Agency FB" pitchFamily="34" charset="0"/>
              </a:endParaRPr>
            </a:p>
          </p:txBody>
        </p:sp>
        <p:sp>
          <p:nvSpPr>
            <p:cNvPr id="136" name="TextBox 135"/>
            <p:cNvSpPr txBox="1"/>
            <p:nvPr/>
          </p:nvSpPr>
          <p:spPr>
            <a:xfrm>
              <a:off x="2571736" y="1500174"/>
              <a:ext cx="428628" cy="369332"/>
            </a:xfrm>
            <a:prstGeom prst="rect">
              <a:avLst/>
            </a:prstGeom>
            <a:noFill/>
          </p:spPr>
          <p:txBody>
            <a:bodyPr wrap="square" rtlCol="0">
              <a:spAutoFit/>
            </a:bodyPr>
            <a:lstStyle/>
            <a:p>
              <a:pPr algn="ctr"/>
              <a:r>
                <a:rPr lang="en-GB" b="1" dirty="0" smtClean="0">
                  <a:latin typeface="Agency FB" pitchFamily="34" charset="0"/>
                </a:rPr>
                <a:t>C</a:t>
              </a:r>
              <a:endParaRPr lang="en-GB" b="1" dirty="0">
                <a:latin typeface="Agency FB" pitchFamily="34" charset="0"/>
              </a:endParaRPr>
            </a:p>
          </p:txBody>
        </p:sp>
        <p:sp>
          <p:nvSpPr>
            <p:cNvPr id="137" name="TextBox 136"/>
            <p:cNvSpPr txBox="1"/>
            <p:nvPr/>
          </p:nvSpPr>
          <p:spPr>
            <a:xfrm>
              <a:off x="4572000" y="214290"/>
              <a:ext cx="1285884" cy="369332"/>
            </a:xfrm>
            <a:prstGeom prst="rect">
              <a:avLst/>
            </a:prstGeom>
            <a:noFill/>
          </p:spPr>
          <p:txBody>
            <a:bodyPr wrap="square" rtlCol="0">
              <a:spAutoFit/>
            </a:bodyPr>
            <a:lstStyle/>
            <a:p>
              <a:pPr algn="ctr"/>
              <a:r>
                <a:rPr lang="en-GB" b="1" dirty="0" smtClean="0">
                  <a:latin typeface="Agency FB" pitchFamily="34" charset="0"/>
                </a:rPr>
                <a:t>Reversa</a:t>
              </a:r>
              <a:r>
                <a:rPr lang="en-GB" b="1" dirty="0" smtClean="0">
                  <a:latin typeface="Agency FB" pitchFamily="34" charset="0"/>
                </a:rPr>
                <a:t>l</a:t>
              </a:r>
              <a:endParaRPr lang="en-GB" b="1" dirty="0">
                <a:latin typeface="Agency FB" pitchFamily="34" charset="0"/>
              </a:endParaRPr>
            </a:p>
          </p:txBody>
        </p:sp>
        <p:sp>
          <p:nvSpPr>
            <p:cNvPr id="138" name="TextBox 137"/>
            <p:cNvSpPr txBox="1"/>
            <p:nvPr/>
          </p:nvSpPr>
          <p:spPr>
            <a:xfrm>
              <a:off x="4572000" y="6286520"/>
              <a:ext cx="1285884" cy="369332"/>
            </a:xfrm>
            <a:prstGeom prst="rect">
              <a:avLst/>
            </a:prstGeom>
            <a:noFill/>
          </p:spPr>
          <p:txBody>
            <a:bodyPr wrap="square" rtlCol="0">
              <a:spAutoFit/>
            </a:bodyPr>
            <a:lstStyle/>
            <a:p>
              <a:pPr algn="ctr"/>
              <a:r>
                <a:rPr lang="en-GB" b="1" dirty="0" smtClean="0">
                  <a:latin typeface="Agency FB" pitchFamily="34" charset="0"/>
                </a:rPr>
                <a:t>Up Flow</a:t>
              </a:r>
              <a:endParaRPr lang="en-GB" b="1" dirty="0">
                <a:latin typeface="Agency FB" pitchFamily="34" charset="0"/>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14"/>
          <p:cNvGrpSpPr/>
          <p:nvPr/>
        </p:nvGrpSpPr>
        <p:grpSpPr>
          <a:xfrm>
            <a:off x="491104" y="250009"/>
            <a:ext cx="8161793" cy="6262967"/>
            <a:chOff x="491104" y="250009"/>
            <a:chExt cx="8161793" cy="6262967"/>
          </a:xfrm>
        </p:grpSpPr>
        <p:grpSp>
          <p:nvGrpSpPr>
            <p:cNvPr id="21" name="Group 130"/>
            <p:cNvGrpSpPr/>
            <p:nvPr/>
          </p:nvGrpSpPr>
          <p:grpSpPr>
            <a:xfrm flipV="1">
              <a:off x="491104" y="250009"/>
              <a:ext cx="8161793" cy="6262967"/>
              <a:chOff x="357157" y="176747"/>
              <a:chExt cx="8161793" cy="6262967"/>
            </a:xfrm>
          </p:grpSpPr>
          <p:grpSp>
            <p:nvGrpSpPr>
              <p:cNvPr id="22" name="Group 114"/>
              <p:cNvGrpSpPr/>
              <p:nvPr/>
            </p:nvGrpSpPr>
            <p:grpSpPr>
              <a:xfrm>
                <a:off x="625051" y="250009"/>
                <a:ext cx="7893899" cy="6189705"/>
                <a:chOff x="500034" y="250009"/>
                <a:chExt cx="7893899" cy="6189705"/>
              </a:xfrm>
            </p:grpSpPr>
            <p:sp>
              <p:nvSpPr>
                <p:cNvPr id="2" name="Flowchart: Or 1"/>
                <p:cNvSpPr>
                  <a:spLocks noChangeAspect="1"/>
                </p:cNvSpPr>
                <p:nvPr/>
              </p:nvSpPr>
              <p:spPr>
                <a:xfrm flipV="1">
                  <a:off x="642910"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30"/>
                <p:cNvGrpSpPr/>
                <p:nvPr/>
              </p:nvGrpSpPr>
              <p:grpSpPr>
                <a:xfrm>
                  <a:off x="500034" y="4714884"/>
                  <a:ext cx="1500198" cy="1014423"/>
                  <a:chOff x="500034" y="4714884"/>
                  <a:chExt cx="1500198" cy="1014423"/>
                </a:xfrm>
              </p:grpSpPr>
              <p:sp>
                <p:nvSpPr>
                  <p:cNvPr id="3" name="Oval 2"/>
                  <p:cNvSpPr>
                    <a:spLocks noChangeAspect="1"/>
                  </p:cNvSpPr>
                  <p:nvPr/>
                </p:nvSpPr>
                <p:spPr>
                  <a:xfrm flipV="1">
                    <a:off x="500034" y="4714884"/>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4" name="Oval 3"/>
                  <p:cNvSpPr>
                    <a:spLocks noChangeAspect="1"/>
                  </p:cNvSpPr>
                  <p:nvPr/>
                </p:nvSpPr>
                <p:spPr>
                  <a:xfrm>
                    <a:off x="1700192" y="54292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24" name="Group 29"/>
                <p:cNvGrpSpPr/>
                <p:nvPr/>
              </p:nvGrpSpPr>
              <p:grpSpPr>
                <a:xfrm>
                  <a:off x="1643042" y="2857496"/>
                  <a:ext cx="1928826" cy="1678793"/>
                  <a:chOff x="1643042" y="2857496"/>
                  <a:chExt cx="1928826" cy="1678793"/>
                </a:xfrm>
              </p:grpSpPr>
              <p:sp>
                <p:nvSpPr>
                  <p:cNvPr id="5" name="Oval 4"/>
                  <p:cNvSpPr/>
                  <p:nvPr/>
                </p:nvSpPr>
                <p:spPr>
                  <a:xfrm flipV="1">
                    <a:off x="1643042" y="2857496"/>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6" name="Oval 5"/>
                  <p:cNvSpPr>
                    <a:spLocks noChangeAspect="1"/>
                  </p:cNvSpPr>
                  <p:nvPr/>
                </p:nvSpPr>
                <p:spPr>
                  <a:xfrm flipV="1">
                    <a:off x="2857488" y="3214686"/>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7" name="Oval 6"/>
                  <p:cNvSpPr>
                    <a:spLocks noChangeAspect="1"/>
                  </p:cNvSpPr>
                  <p:nvPr/>
                </p:nvSpPr>
                <p:spPr>
                  <a:xfrm flipV="1">
                    <a:off x="2071670" y="3843340"/>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8" name="Oval 7"/>
                  <p:cNvSpPr/>
                  <p:nvPr/>
                </p:nvSpPr>
                <p:spPr>
                  <a:xfrm flipV="1">
                    <a:off x="3143240" y="410766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grpSp>
              <p:nvGrpSpPr>
                <p:cNvPr id="25" name="Group 42"/>
                <p:cNvGrpSpPr/>
                <p:nvPr/>
              </p:nvGrpSpPr>
              <p:grpSpPr>
                <a:xfrm>
                  <a:off x="5929325" y="2857499"/>
                  <a:ext cx="905409" cy="1550205"/>
                  <a:chOff x="5929325" y="2857499"/>
                  <a:chExt cx="905409" cy="1550205"/>
                </a:xfrm>
              </p:grpSpPr>
              <p:sp>
                <p:nvSpPr>
                  <p:cNvPr id="9" name="Oval 8"/>
                  <p:cNvSpPr>
                    <a:spLocks noChangeAspect="1"/>
                  </p:cNvSpPr>
                  <p:nvPr/>
                </p:nvSpPr>
                <p:spPr>
                  <a:xfrm flipV="1">
                    <a:off x="5929325" y="2857499"/>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0" name="Oval 9"/>
                  <p:cNvSpPr>
                    <a:spLocks noChangeAspect="1"/>
                  </p:cNvSpPr>
                  <p:nvPr/>
                </p:nvSpPr>
                <p:spPr>
                  <a:xfrm flipV="1">
                    <a:off x="6534694" y="4107664"/>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0" name="Group 41"/>
                <p:cNvGrpSpPr/>
                <p:nvPr/>
              </p:nvGrpSpPr>
              <p:grpSpPr>
                <a:xfrm>
                  <a:off x="6858016" y="464323"/>
                  <a:ext cx="1428760" cy="1928826"/>
                  <a:chOff x="6858016" y="464323"/>
                  <a:chExt cx="1428760" cy="1928826"/>
                </a:xfrm>
              </p:grpSpPr>
              <p:sp>
                <p:nvSpPr>
                  <p:cNvPr id="15" name="Oval 14"/>
                  <p:cNvSpPr/>
                  <p:nvPr/>
                </p:nvSpPr>
                <p:spPr>
                  <a:xfrm flipV="1">
                    <a:off x="6858016" y="464323"/>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6" name="Oval 15"/>
                  <p:cNvSpPr>
                    <a:spLocks noChangeAspect="1"/>
                  </p:cNvSpPr>
                  <p:nvPr/>
                </p:nvSpPr>
                <p:spPr>
                  <a:xfrm flipV="1">
                    <a:off x="7986736" y="850088"/>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7" name="Oval 16"/>
                  <p:cNvSpPr>
                    <a:spLocks noChangeAspect="1"/>
                  </p:cNvSpPr>
                  <p:nvPr/>
                </p:nvSpPr>
                <p:spPr>
                  <a:xfrm flipV="1">
                    <a:off x="6915166" y="16537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8" name="Oval 17"/>
                  <p:cNvSpPr/>
                  <p:nvPr/>
                </p:nvSpPr>
                <p:spPr>
                  <a:xfrm flipV="1">
                    <a:off x="7858148" y="196452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sp>
              <p:nvSpPr>
                <p:cNvPr id="19" name="Flowchart: Or 18"/>
                <p:cNvSpPr>
                  <a:spLocks noChangeAspect="1"/>
                </p:cNvSpPr>
                <p:nvPr/>
              </p:nvSpPr>
              <p:spPr>
                <a:xfrm flipV="1">
                  <a:off x="5857884"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1" name="Group 40"/>
                <p:cNvGrpSpPr/>
                <p:nvPr/>
              </p:nvGrpSpPr>
              <p:grpSpPr>
                <a:xfrm>
                  <a:off x="3143240" y="464323"/>
                  <a:ext cx="2286016" cy="1928826"/>
                  <a:chOff x="3143240" y="464323"/>
                  <a:chExt cx="2286016" cy="1928826"/>
                </a:xfrm>
              </p:grpSpPr>
              <p:sp>
                <p:nvSpPr>
                  <p:cNvPr id="11" name="Oval 10"/>
                  <p:cNvSpPr/>
                  <p:nvPr/>
                </p:nvSpPr>
                <p:spPr>
                  <a:xfrm flipV="1">
                    <a:off x="3143240" y="464323"/>
                    <a:ext cx="428628" cy="428628"/>
                  </a:xfrm>
                  <a:prstGeom prst="ellipse">
                    <a:avLst/>
                  </a:prstGeom>
                  <a:solidFill>
                    <a:srgbClr val="00B0F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12" name="Oval 11"/>
                  <p:cNvSpPr/>
                  <p:nvPr/>
                </p:nvSpPr>
                <p:spPr>
                  <a:xfrm flipV="1">
                    <a:off x="4714876" y="785794"/>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3" name="Oval 12"/>
                  <p:cNvSpPr/>
                  <p:nvPr/>
                </p:nvSpPr>
                <p:spPr>
                  <a:xfrm flipV="1">
                    <a:off x="3357554" y="1589473"/>
                    <a:ext cx="428628" cy="428628"/>
                  </a:xfrm>
                  <a:prstGeom prst="ellipse">
                    <a:avLst/>
                  </a:prstGeom>
                  <a:solidFill>
                    <a:schemeClr val="tx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4" name="Oval 13"/>
                  <p:cNvSpPr/>
                  <p:nvPr/>
                </p:nvSpPr>
                <p:spPr>
                  <a:xfrm flipV="1">
                    <a:off x="5000628" y="1964521"/>
                    <a:ext cx="428628" cy="428628"/>
                  </a:xfrm>
                  <a:prstGeom prst="ellipse">
                    <a:avLst/>
                  </a:prstGeom>
                  <a:solidFill>
                    <a:srgbClr val="00B0F0"/>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28" name="Oval 27"/>
                  <p:cNvSpPr>
                    <a:spLocks noChangeAspect="1"/>
                  </p:cNvSpPr>
                  <p:nvPr/>
                </p:nvSpPr>
                <p:spPr>
                  <a:xfrm flipV="1">
                    <a:off x="3786182" y="892951"/>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29" name="Oval 28"/>
                  <p:cNvSpPr>
                    <a:spLocks noChangeAspect="1"/>
                  </p:cNvSpPr>
                  <p:nvPr/>
                </p:nvSpPr>
                <p:spPr>
                  <a:xfrm flipV="1">
                    <a:off x="4271960" y="1714488"/>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2" name="Group 39"/>
                <p:cNvGrpSpPr/>
                <p:nvPr/>
              </p:nvGrpSpPr>
              <p:grpSpPr>
                <a:xfrm>
                  <a:off x="1035819" y="572274"/>
                  <a:ext cx="7358114" cy="5867440"/>
                  <a:chOff x="1035819" y="572274"/>
                  <a:chExt cx="7358114" cy="5867440"/>
                </a:xfrm>
              </p:grpSpPr>
              <p:cxnSp>
                <p:nvCxnSpPr>
                  <p:cNvPr id="26" name="Straight Connector 25"/>
                  <p:cNvCxnSpPr/>
                  <p:nvPr/>
                </p:nvCxnSpPr>
                <p:spPr>
                  <a:xfrm flipV="1">
                    <a:off x="1035819" y="2571744"/>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1035819" y="4714884"/>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2709387" y="3505200"/>
                    <a:ext cx="5867440" cy="158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3" name="Group 43"/>
                <p:cNvGrpSpPr>
                  <a:grpSpLocks noChangeAspect="1"/>
                </p:cNvGrpSpPr>
                <p:nvPr/>
              </p:nvGrpSpPr>
              <p:grpSpPr>
                <a:xfrm>
                  <a:off x="2714612" y="250009"/>
                  <a:ext cx="284821" cy="428628"/>
                  <a:chOff x="4071934" y="1000108"/>
                  <a:chExt cx="379764" cy="571504"/>
                </a:xfrm>
              </p:grpSpPr>
              <p:sp>
                <p:nvSpPr>
                  <p:cNvPr id="45" name="Chevron 44"/>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6" name="Rectangle 45"/>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4" name="Group 46"/>
                <p:cNvGrpSpPr>
                  <a:grpSpLocks noChangeAspect="1"/>
                </p:cNvGrpSpPr>
                <p:nvPr/>
              </p:nvGrpSpPr>
              <p:grpSpPr>
                <a:xfrm>
                  <a:off x="5500694" y="3786190"/>
                  <a:ext cx="275623" cy="428628"/>
                  <a:chOff x="1285852" y="5786454"/>
                  <a:chExt cx="367500" cy="571504"/>
                </a:xfrm>
              </p:grpSpPr>
              <p:sp>
                <p:nvSpPr>
                  <p:cNvPr id="48" name="Chevron 47"/>
                  <p:cNvSpPr/>
                  <p:nvPr/>
                </p:nvSpPr>
                <p:spPr>
                  <a:xfrm rot="16200000" flipV="1">
                    <a:off x="1178695" y="5893611"/>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9" name="Rectangle 48"/>
                  <p:cNvSpPr/>
                  <p:nvPr/>
                </p:nvSpPr>
                <p:spPr>
                  <a:xfrm>
                    <a:off x="1298123" y="5887541"/>
                    <a:ext cx="355229" cy="369332"/>
                  </a:xfrm>
                  <a:prstGeom prst="rect">
                    <a:avLst/>
                  </a:prstGeom>
                  <a:noFill/>
                  <a:ln>
                    <a:noFill/>
                  </a:ln>
                </p:spPr>
                <p:txBody>
                  <a:bodyPr wrap="none">
                    <a:spAutoFit/>
                  </a:bodyPr>
                  <a:lstStyle/>
                  <a:p>
                    <a:r>
                      <a:rPr lang="el-GR" sz="1200" b="1" dirty="0" smtClean="0">
                        <a:cs typeface="Calibri"/>
                      </a:rPr>
                      <a:t>δ</a:t>
                    </a:r>
                    <a:endParaRPr lang="en-GB" sz="1200" dirty="0"/>
                  </a:p>
                </p:txBody>
              </p:sp>
            </p:grpSp>
            <p:grpSp>
              <p:nvGrpSpPr>
                <p:cNvPr id="35" name="Group 49"/>
                <p:cNvGrpSpPr>
                  <a:grpSpLocks noChangeAspect="1"/>
                </p:cNvGrpSpPr>
                <p:nvPr/>
              </p:nvGrpSpPr>
              <p:grpSpPr>
                <a:xfrm>
                  <a:off x="5500693" y="4286256"/>
                  <a:ext cx="275623" cy="428628"/>
                  <a:chOff x="4071934" y="1000108"/>
                  <a:chExt cx="367500" cy="571504"/>
                </a:xfrm>
              </p:grpSpPr>
              <p:sp>
                <p:nvSpPr>
                  <p:cNvPr id="51" name="Chevron 50"/>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2" name="Rectangle 51"/>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6" name="Group 52"/>
                <p:cNvGrpSpPr>
                  <a:grpSpLocks noChangeAspect="1"/>
                </p:cNvGrpSpPr>
                <p:nvPr/>
              </p:nvGrpSpPr>
              <p:grpSpPr>
                <a:xfrm>
                  <a:off x="5509160" y="1643051"/>
                  <a:ext cx="276360" cy="428628"/>
                  <a:chOff x="1297141" y="5786455"/>
                  <a:chExt cx="368483" cy="571504"/>
                </a:xfrm>
              </p:grpSpPr>
              <p:sp>
                <p:nvSpPr>
                  <p:cNvPr id="54" name="Chevron 53"/>
                  <p:cNvSpPr/>
                  <p:nvPr/>
                </p:nvSpPr>
                <p:spPr>
                  <a:xfrm rot="16200000" flipV="1">
                    <a:off x="1189985" y="5893611"/>
                    <a:ext cx="571504" cy="357191"/>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5" name="Rectangle 54"/>
                  <p:cNvSpPr/>
                  <p:nvPr/>
                </p:nvSpPr>
                <p:spPr>
                  <a:xfrm>
                    <a:off x="1310395" y="5887541"/>
                    <a:ext cx="355229" cy="369332"/>
                  </a:xfrm>
                  <a:prstGeom prst="rect">
                    <a:avLst/>
                  </a:prstGeom>
                  <a:ln>
                    <a:solidFill>
                      <a:srgbClr val="FF0000"/>
                    </a:solidFill>
                  </a:ln>
                </p:spPr>
                <p:txBody>
                  <a:bodyPr wrap="none">
                    <a:spAutoFit/>
                  </a:bodyPr>
                  <a:lstStyle/>
                  <a:p>
                    <a:r>
                      <a:rPr lang="el-GR" sz="1200" b="1" dirty="0" smtClean="0">
                        <a:cs typeface="Calibri"/>
                      </a:rPr>
                      <a:t>δ</a:t>
                    </a:r>
                    <a:endParaRPr lang="en-GB" sz="1200" dirty="0"/>
                  </a:p>
                </p:txBody>
              </p:sp>
            </p:grpSp>
            <p:grpSp>
              <p:nvGrpSpPr>
                <p:cNvPr id="37" name="Group 55"/>
                <p:cNvGrpSpPr>
                  <a:grpSpLocks noChangeAspect="1"/>
                </p:cNvGrpSpPr>
                <p:nvPr/>
              </p:nvGrpSpPr>
              <p:grpSpPr>
                <a:xfrm>
                  <a:off x="5500693" y="2143116"/>
                  <a:ext cx="275623" cy="428628"/>
                  <a:chOff x="4071934" y="1000108"/>
                  <a:chExt cx="367500" cy="571504"/>
                </a:xfrm>
              </p:grpSpPr>
              <p:sp>
                <p:nvSpPr>
                  <p:cNvPr id="57" name="Chevron 56"/>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8" name="Rectangle 57"/>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9" name="Group 58"/>
                <p:cNvGrpSpPr>
                  <a:grpSpLocks noChangeAspect="1"/>
                </p:cNvGrpSpPr>
                <p:nvPr/>
              </p:nvGrpSpPr>
              <p:grpSpPr>
                <a:xfrm>
                  <a:off x="6429388" y="250009"/>
                  <a:ext cx="284821" cy="428628"/>
                  <a:chOff x="4071934" y="1000108"/>
                  <a:chExt cx="379764" cy="571504"/>
                </a:xfrm>
              </p:grpSpPr>
              <p:sp>
                <p:nvSpPr>
                  <p:cNvPr id="60" name="Chevron 59"/>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1" name="Rectangle 60"/>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cxnSp>
              <p:nvCxnSpPr>
                <p:cNvPr id="69" name="Straight Arrow Connector 68"/>
                <p:cNvCxnSpPr/>
                <p:nvPr/>
              </p:nvCxnSpPr>
              <p:spPr>
                <a:xfrm rot="16200000" flipH="1">
                  <a:off x="3214677" y="1159919"/>
                  <a:ext cx="571504" cy="14287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flipH="1" flipV="1">
                  <a:off x="3607589" y="1250143"/>
                  <a:ext cx="357187"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16200000" flipH="1">
                  <a:off x="3921914" y="1293004"/>
                  <a:ext cx="472568" cy="31540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rot="16200000" flipH="1">
                  <a:off x="4822032" y="1535894"/>
                  <a:ext cx="500066" cy="14287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flipH="1" flipV="1">
                  <a:off x="4464843" y="1338513"/>
                  <a:ext cx="428628"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H="1">
                  <a:off x="1785918" y="3429000"/>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flipV="1">
                  <a:off x="2428860" y="3571876"/>
                  <a:ext cx="357190"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rot="16200000" flipH="1">
                  <a:off x="2928926" y="3714752"/>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rot="16200000" flipH="1">
                  <a:off x="5965041" y="3393281"/>
                  <a:ext cx="857256"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a:off x="857224" y="5000636"/>
                  <a:ext cx="785818"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6750065" y="1250142"/>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5400000" flipH="1" flipV="1">
                  <a:off x="7295036" y="947776"/>
                  <a:ext cx="554723" cy="802263"/>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rot="5400000">
                  <a:off x="7794120" y="1577434"/>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9" name="Down Arrow 108"/>
                <p:cNvSpPr/>
                <p:nvPr/>
              </p:nvSpPr>
              <p:spPr>
                <a:xfrm flipV="1">
                  <a:off x="3286116" y="364331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Down Arrow 109"/>
                <p:cNvSpPr/>
                <p:nvPr/>
              </p:nvSpPr>
              <p:spPr>
                <a:xfrm flipV="1">
                  <a:off x="6592900" y="364331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Down Arrow 110"/>
                <p:cNvSpPr/>
                <p:nvPr/>
              </p:nvSpPr>
              <p:spPr>
                <a:xfrm>
                  <a:off x="5114401" y="2428868"/>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Down Arrow 111"/>
                <p:cNvSpPr/>
                <p:nvPr/>
              </p:nvSpPr>
              <p:spPr>
                <a:xfrm>
                  <a:off x="7967156" y="2428868"/>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Down Arrow 112"/>
                <p:cNvSpPr/>
                <p:nvPr/>
              </p:nvSpPr>
              <p:spPr>
                <a:xfrm flipV="1">
                  <a:off x="1785918" y="507207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Down Arrow 113"/>
                <p:cNvSpPr/>
                <p:nvPr/>
              </p:nvSpPr>
              <p:spPr>
                <a:xfrm flipV="1">
                  <a:off x="6572264" y="507207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6" name="TextBox 115"/>
              <p:cNvSpPr txBox="1"/>
              <p:nvPr/>
            </p:nvSpPr>
            <p:spPr>
              <a:xfrm flipV="1">
                <a:off x="428596" y="285728"/>
                <a:ext cx="228601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Nested Strange Attractor</a:t>
                </a:r>
                <a:endParaRPr lang="en-GB" b="1" dirty="0">
                  <a:solidFill>
                    <a:schemeClr val="bg2">
                      <a:lumMod val="50000"/>
                    </a:schemeClr>
                  </a:solidFill>
                  <a:latin typeface="Agency FB" pitchFamily="34" charset="0"/>
                </a:endParaRPr>
              </a:p>
            </p:txBody>
          </p:sp>
          <p:sp>
            <p:nvSpPr>
              <p:cNvPr id="117" name="Arc 116"/>
              <p:cNvSpPr>
                <a:spLocks noChangeAspect="1"/>
              </p:cNvSpPr>
              <p:nvPr/>
            </p:nvSpPr>
            <p:spPr>
              <a:xfrm rot="16200000">
                <a:off x="1410156" y="2733193"/>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8" name="Arc 117"/>
              <p:cNvSpPr>
                <a:spLocks noChangeAspect="1"/>
              </p:cNvSpPr>
              <p:nvPr/>
            </p:nvSpPr>
            <p:spPr>
              <a:xfrm rot="16200000">
                <a:off x="267146" y="4662019"/>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9" name="Arc 118"/>
              <p:cNvSpPr>
                <a:spLocks noChangeAspect="1"/>
              </p:cNvSpPr>
              <p:nvPr/>
            </p:nvSpPr>
            <p:spPr>
              <a:xfrm rot="16200000">
                <a:off x="2981791" y="447177"/>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0" name="Arc 119"/>
              <p:cNvSpPr>
                <a:spLocks noChangeAspect="1"/>
              </p:cNvSpPr>
              <p:nvPr/>
            </p:nvSpPr>
            <p:spPr>
              <a:xfrm rot="16200000">
                <a:off x="5725009" y="2733194"/>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1" name="Arc 120"/>
              <p:cNvSpPr>
                <a:spLocks noChangeAspect="1"/>
              </p:cNvSpPr>
              <p:nvPr/>
            </p:nvSpPr>
            <p:spPr>
              <a:xfrm rot="5400000" flipV="1">
                <a:off x="6267939" y="4662020"/>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2" name="Arc 121"/>
              <p:cNvSpPr>
                <a:spLocks noChangeAspect="1"/>
              </p:cNvSpPr>
              <p:nvPr/>
            </p:nvSpPr>
            <p:spPr>
              <a:xfrm rot="16200000">
                <a:off x="6696568" y="447178"/>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3" name="Arc 122"/>
              <p:cNvSpPr>
                <a:spLocks noChangeAspect="1"/>
              </p:cNvSpPr>
              <p:nvPr/>
            </p:nvSpPr>
            <p:spPr>
              <a:xfrm rot="5400000" flipV="1">
                <a:off x="6267939" y="3590450"/>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4" name="Arc 123"/>
              <p:cNvSpPr>
                <a:spLocks noChangeAspect="1"/>
              </p:cNvSpPr>
              <p:nvPr/>
            </p:nvSpPr>
            <p:spPr>
              <a:xfrm rot="5400000" flipV="1">
                <a:off x="6696567" y="1161558"/>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5" name="Arc 124"/>
              <p:cNvSpPr>
                <a:spLocks noChangeAspect="1"/>
              </p:cNvSpPr>
              <p:nvPr/>
            </p:nvSpPr>
            <p:spPr>
              <a:xfrm rot="5400000" flipV="1">
                <a:off x="4053361" y="1304434"/>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7" name="TextBox 126"/>
              <p:cNvSpPr txBox="1"/>
              <p:nvPr/>
            </p:nvSpPr>
            <p:spPr>
              <a:xfrm flipV="1">
                <a:off x="3428992"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5n in</a:t>
                </a:r>
                <a:endParaRPr lang="en-GB" b="1" dirty="0">
                  <a:solidFill>
                    <a:schemeClr val="bg2">
                      <a:lumMod val="50000"/>
                    </a:schemeClr>
                  </a:solidFill>
                  <a:latin typeface="Agency FB" pitchFamily="34" charset="0"/>
                </a:endParaRPr>
              </a:p>
            </p:txBody>
          </p:sp>
          <p:sp>
            <p:nvSpPr>
              <p:cNvPr id="128" name="TextBox 127"/>
              <p:cNvSpPr txBox="1"/>
              <p:nvPr/>
            </p:nvSpPr>
            <p:spPr>
              <a:xfrm flipV="1">
                <a:off x="7572396"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6n in...</a:t>
                </a:r>
                <a:endParaRPr lang="en-GB" b="1" dirty="0">
                  <a:solidFill>
                    <a:schemeClr val="bg2">
                      <a:lumMod val="50000"/>
                    </a:schemeClr>
                  </a:solidFill>
                  <a:latin typeface="Agency FB" pitchFamily="34" charset="0"/>
                </a:endParaRPr>
              </a:p>
            </p:txBody>
          </p:sp>
          <p:sp>
            <p:nvSpPr>
              <p:cNvPr id="129" name="Oval 128"/>
              <p:cNvSpPr>
                <a:spLocks noChangeAspect="1"/>
              </p:cNvSpPr>
              <p:nvPr/>
            </p:nvSpPr>
            <p:spPr>
              <a:xfrm>
                <a:off x="3357554" y="5022979"/>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0" name="Oval 129"/>
              <p:cNvSpPr>
                <a:spLocks noChangeAspect="1"/>
              </p:cNvSpPr>
              <p:nvPr/>
            </p:nvSpPr>
            <p:spPr>
              <a:xfrm>
                <a:off x="7429520" y="5022979"/>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2" name="Arc 131"/>
              <p:cNvSpPr>
                <a:spLocks noChangeAspect="1"/>
              </p:cNvSpPr>
              <p:nvPr/>
            </p:nvSpPr>
            <p:spPr>
              <a:xfrm rot="5400000" flipV="1">
                <a:off x="1490521" y="5019210"/>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a:spLocks noChangeAspect="1"/>
              </p:cNvSpPr>
              <p:nvPr/>
            </p:nvSpPr>
            <p:spPr>
              <a:xfrm rot="5400000" flipV="1">
                <a:off x="2947856" y="3733326"/>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06" name="TextBox 105"/>
              <p:cNvSpPr txBox="1"/>
              <p:nvPr/>
            </p:nvSpPr>
            <p:spPr>
              <a:xfrm flipV="1">
                <a:off x="4366615" y="176747"/>
                <a:ext cx="1285884" cy="369332"/>
              </a:xfrm>
              <a:prstGeom prst="rect">
                <a:avLst/>
              </a:prstGeom>
              <a:noFill/>
            </p:spPr>
            <p:txBody>
              <a:bodyPr wrap="square" rtlCol="0">
                <a:spAutoFit/>
              </a:bodyPr>
              <a:lstStyle/>
              <a:p>
                <a:pPr algn="ctr"/>
                <a:r>
                  <a:rPr lang="en-GB" b="1" dirty="0" smtClean="0">
                    <a:latin typeface="Agency FB" pitchFamily="34" charset="0"/>
                  </a:rPr>
                  <a:t>Reversa</a:t>
                </a:r>
                <a:r>
                  <a:rPr lang="en-GB" b="1" dirty="0" smtClean="0">
                    <a:latin typeface="Agency FB" pitchFamily="34" charset="0"/>
                  </a:rPr>
                  <a:t>l</a:t>
                </a:r>
                <a:endParaRPr lang="en-GB" b="1" dirty="0">
                  <a:latin typeface="Agency FB" pitchFamily="34" charset="0"/>
                </a:endParaRPr>
              </a:p>
            </p:txBody>
          </p:sp>
          <p:sp>
            <p:nvSpPr>
              <p:cNvPr id="107" name="TextBox 106"/>
              <p:cNvSpPr txBox="1"/>
              <p:nvPr/>
            </p:nvSpPr>
            <p:spPr>
              <a:xfrm flipV="1">
                <a:off x="4366615" y="5963225"/>
                <a:ext cx="1285884" cy="369332"/>
              </a:xfrm>
              <a:prstGeom prst="rect">
                <a:avLst/>
              </a:prstGeom>
              <a:noFill/>
            </p:spPr>
            <p:txBody>
              <a:bodyPr wrap="square" rtlCol="0">
                <a:spAutoFit/>
              </a:bodyPr>
              <a:lstStyle/>
              <a:p>
                <a:pPr algn="ctr"/>
                <a:r>
                  <a:rPr lang="en-GB" b="1" dirty="0" smtClean="0">
                    <a:latin typeface="Agency FB" pitchFamily="34" charset="0"/>
                  </a:rPr>
                  <a:t>Down Flow</a:t>
                </a:r>
                <a:endParaRPr lang="en-GB" b="1" dirty="0">
                  <a:latin typeface="Agency FB" pitchFamily="34" charset="0"/>
                </a:endParaRPr>
              </a:p>
            </p:txBody>
          </p:sp>
        </p:grpSp>
        <p:grpSp>
          <p:nvGrpSpPr>
            <p:cNvPr id="40" name="Group 93"/>
            <p:cNvGrpSpPr>
              <a:grpSpLocks noChangeAspect="1"/>
            </p:cNvGrpSpPr>
            <p:nvPr/>
          </p:nvGrpSpPr>
          <p:grpSpPr>
            <a:xfrm>
              <a:off x="2973576" y="250009"/>
              <a:ext cx="284821" cy="428628"/>
              <a:chOff x="4071934" y="1000108"/>
              <a:chExt cx="379764" cy="571504"/>
            </a:xfrm>
          </p:grpSpPr>
          <p:sp>
            <p:nvSpPr>
              <p:cNvPr id="96" name="Chevron 95"/>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97" name="Rectangle 96"/>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41" name="Group 97"/>
            <p:cNvGrpSpPr>
              <a:grpSpLocks noChangeAspect="1"/>
            </p:cNvGrpSpPr>
            <p:nvPr/>
          </p:nvGrpSpPr>
          <p:grpSpPr>
            <a:xfrm>
              <a:off x="6688352" y="250009"/>
              <a:ext cx="284821" cy="428628"/>
              <a:chOff x="4071934" y="1000108"/>
              <a:chExt cx="379764" cy="571504"/>
            </a:xfrm>
          </p:grpSpPr>
          <p:sp>
            <p:nvSpPr>
              <p:cNvPr id="100" name="Chevron 99"/>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101" name="Rectangle 100"/>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sp>
          <p:nvSpPr>
            <p:cNvPr id="102" name="TextBox 101"/>
            <p:cNvSpPr txBox="1"/>
            <p:nvPr/>
          </p:nvSpPr>
          <p:spPr>
            <a:xfrm>
              <a:off x="5072066" y="1142984"/>
              <a:ext cx="428628" cy="369332"/>
            </a:xfrm>
            <a:prstGeom prst="rect">
              <a:avLst/>
            </a:prstGeom>
            <a:noFill/>
          </p:spPr>
          <p:txBody>
            <a:bodyPr wrap="square" rtlCol="0">
              <a:spAutoFit/>
            </a:bodyPr>
            <a:lstStyle/>
            <a:p>
              <a:pPr algn="ctr"/>
              <a:r>
                <a:rPr lang="en-GB" b="1" dirty="0" smtClean="0">
                  <a:latin typeface="Agency FB" pitchFamily="34" charset="0"/>
                </a:rPr>
                <a:t>A</a:t>
              </a:r>
              <a:endParaRPr lang="en-GB" b="1" dirty="0">
                <a:latin typeface="Agency FB" pitchFamily="34" charset="0"/>
              </a:endParaRPr>
            </a:p>
          </p:txBody>
        </p:sp>
        <p:sp>
          <p:nvSpPr>
            <p:cNvPr id="104" name="TextBox 103"/>
            <p:cNvSpPr txBox="1"/>
            <p:nvPr/>
          </p:nvSpPr>
          <p:spPr>
            <a:xfrm>
              <a:off x="4214810" y="3071810"/>
              <a:ext cx="428628" cy="369332"/>
            </a:xfrm>
            <a:prstGeom prst="rect">
              <a:avLst/>
            </a:prstGeom>
            <a:noFill/>
          </p:spPr>
          <p:txBody>
            <a:bodyPr wrap="square" rtlCol="0">
              <a:spAutoFit/>
            </a:bodyPr>
            <a:lstStyle/>
            <a:p>
              <a:pPr algn="ctr"/>
              <a:r>
                <a:rPr lang="en-GB" b="1" dirty="0" smtClean="0">
                  <a:latin typeface="Agency FB" pitchFamily="34" charset="0"/>
                </a:rPr>
                <a:t>B</a:t>
              </a:r>
              <a:endParaRPr lang="en-GB" b="1" dirty="0">
                <a:latin typeface="Agency FB" pitchFamily="34" charset="0"/>
              </a:endParaRPr>
            </a:p>
          </p:txBody>
        </p:sp>
        <p:sp>
          <p:nvSpPr>
            <p:cNvPr id="105" name="TextBox 104"/>
            <p:cNvSpPr txBox="1"/>
            <p:nvPr/>
          </p:nvSpPr>
          <p:spPr>
            <a:xfrm>
              <a:off x="2643174" y="4929198"/>
              <a:ext cx="428628" cy="369332"/>
            </a:xfrm>
            <a:prstGeom prst="rect">
              <a:avLst/>
            </a:prstGeom>
            <a:noFill/>
          </p:spPr>
          <p:txBody>
            <a:bodyPr wrap="square" rtlCol="0">
              <a:spAutoFit/>
            </a:bodyPr>
            <a:lstStyle/>
            <a:p>
              <a:pPr algn="ctr"/>
              <a:r>
                <a:rPr lang="en-GB" b="1" dirty="0" smtClean="0">
                  <a:latin typeface="Agency FB" pitchFamily="34" charset="0"/>
                </a:rPr>
                <a:t>C</a:t>
              </a:r>
              <a:endParaRPr lang="en-GB" b="1" dirty="0">
                <a:latin typeface="Agency FB" pitchFamily="34" charset="0"/>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1"/>
          <p:cNvGrpSpPr/>
          <p:nvPr/>
        </p:nvGrpSpPr>
        <p:grpSpPr>
          <a:xfrm>
            <a:off x="375018" y="428604"/>
            <a:ext cx="8393965" cy="6000792"/>
            <a:chOff x="428596" y="214290"/>
            <a:chExt cx="8393965" cy="6000792"/>
          </a:xfrm>
        </p:grpSpPr>
        <p:grpSp>
          <p:nvGrpSpPr>
            <p:cNvPr id="17" name="Group 63"/>
            <p:cNvGrpSpPr/>
            <p:nvPr/>
          </p:nvGrpSpPr>
          <p:grpSpPr>
            <a:xfrm>
              <a:off x="1178695" y="285728"/>
              <a:ext cx="7322395" cy="5929354"/>
              <a:chOff x="714348" y="285728"/>
              <a:chExt cx="7322395" cy="5929354"/>
            </a:xfrm>
          </p:grpSpPr>
          <p:sp>
            <p:nvSpPr>
              <p:cNvPr id="60" name="Oval 59"/>
              <p:cNvSpPr/>
              <p:nvPr/>
            </p:nvSpPr>
            <p:spPr>
              <a:xfrm>
                <a:off x="2143108" y="1428736"/>
                <a:ext cx="2643206" cy="2071702"/>
              </a:xfrm>
              <a:prstGeom prst="ellipse">
                <a:avLst/>
              </a:prstGeom>
              <a:solidFill>
                <a:schemeClr val="accent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KSO (+)</a:t>
                </a:r>
              </a:p>
              <a:p>
                <a:pPr algn="ctr"/>
                <a:endParaRPr lang="en-GB" dirty="0" smtClean="0"/>
              </a:p>
              <a:p>
                <a:pPr algn="ctr"/>
                <a:endParaRPr lang="en-GB" dirty="0" smtClean="0"/>
              </a:p>
              <a:p>
                <a:pPr algn="ctr"/>
                <a:endParaRPr lang="en-GB" dirty="0" smtClean="0"/>
              </a:p>
              <a:p>
                <a:pPr algn="ctr"/>
                <a:endParaRPr lang="en-GB" dirty="0" smtClean="0"/>
              </a:p>
              <a:p>
                <a:pPr algn="ctr"/>
                <a:endParaRPr lang="en-GB" dirty="0"/>
              </a:p>
            </p:txBody>
          </p:sp>
          <p:grpSp>
            <p:nvGrpSpPr>
              <p:cNvPr id="29" name="Group 50"/>
              <p:cNvGrpSpPr/>
              <p:nvPr/>
            </p:nvGrpSpPr>
            <p:grpSpPr>
              <a:xfrm>
                <a:off x="1107257" y="928670"/>
                <a:ext cx="6929486" cy="5286412"/>
                <a:chOff x="1357290" y="928670"/>
                <a:chExt cx="6929486" cy="5286412"/>
              </a:xfrm>
            </p:grpSpPr>
            <p:grpSp>
              <p:nvGrpSpPr>
                <p:cNvPr id="42" name="Group 41"/>
                <p:cNvGrpSpPr/>
                <p:nvPr/>
              </p:nvGrpSpPr>
              <p:grpSpPr>
                <a:xfrm>
                  <a:off x="1357290" y="928670"/>
                  <a:ext cx="6929486" cy="5286412"/>
                  <a:chOff x="964381" y="278469"/>
                  <a:chExt cx="6929486" cy="5286412"/>
                </a:xfrm>
              </p:grpSpPr>
              <p:grpSp>
                <p:nvGrpSpPr>
                  <p:cNvPr id="51" name="Group 16"/>
                  <p:cNvGrpSpPr/>
                  <p:nvPr/>
                </p:nvGrpSpPr>
                <p:grpSpPr>
                  <a:xfrm>
                    <a:off x="2035951" y="778535"/>
                    <a:ext cx="5072098" cy="4286280"/>
                    <a:chOff x="2035951" y="778535"/>
                    <a:chExt cx="5072098" cy="4286280"/>
                  </a:xfrm>
                </p:grpSpPr>
                <p:cxnSp>
                  <p:nvCxnSpPr>
                    <p:cNvPr id="3" name="Straight Connector 2"/>
                    <p:cNvCxnSpPr/>
                    <p:nvPr/>
                  </p:nvCxnSpPr>
                  <p:spPr>
                    <a:xfrm rot="10800000">
                      <a:off x="6107916" y="3176473"/>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rot="10800000">
                      <a:off x="6107916" y="3462225"/>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0800000">
                      <a:off x="6107916" y="3747977"/>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0800000">
                      <a:off x="6107917" y="1676276"/>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0800000">
                      <a:off x="6107917" y="1962028"/>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0800000">
                      <a:off x="6107917" y="224778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2035951" y="2768481"/>
                      <a:ext cx="4286280" cy="15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679421" y="3537365"/>
                      <a:ext cx="357190" cy="369332"/>
                    </a:xfrm>
                    <a:prstGeom prst="rect">
                      <a:avLst/>
                    </a:prstGeom>
                    <a:noFill/>
                  </p:spPr>
                  <p:txBody>
                    <a:bodyPr wrap="square" rtlCol="0">
                      <a:spAutoFit/>
                    </a:bodyPr>
                    <a:lstStyle/>
                    <a:p>
                      <a:r>
                        <a:rPr lang="en-GB" dirty="0" smtClean="0">
                          <a:latin typeface="Agency FB" pitchFamily="34" charset="0"/>
                        </a:rPr>
                        <a:t>10</a:t>
                      </a:r>
                      <a:endParaRPr lang="en-GB" dirty="0">
                        <a:latin typeface="Agency FB" pitchFamily="34" charset="0"/>
                      </a:endParaRPr>
                    </a:p>
                  </p:txBody>
                </p:sp>
                <p:sp>
                  <p:nvSpPr>
                    <p:cNvPr id="11" name="TextBox 10"/>
                    <p:cNvSpPr txBox="1"/>
                    <p:nvPr/>
                  </p:nvSpPr>
                  <p:spPr>
                    <a:xfrm>
                      <a:off x="6679421" y="3214043"/>
                      <a:ext cx="357190" cy="369332"/>
                    </a:xfrm>
                    <a:prstGeom prst="rect">
                      <a:avLst/>
                    </a:prstGeom>
                    <a:noFill/>
                  </p:spPr>
                  <p:txBody>
                    <a:bodyPr wrap="square" rtlCol="0">
                      <a:spAutoFit/>
                    </a:bodyPr>
                    <a:lstStyle/>
                    <a:p>
                      <a:r>
                        <a:rPr lang="en-GB" dirty="0" smtClean="0">
                          <a:latin typeface="Agency FB" pitchFamily="34" charset="0"/>
                        </a:rPr>
                        <a:t>15</a:t>
                      </a:r>
                      <a:endParaRPr lang="en-GB" dirty="0">
                        <a:latin typeface="Agency FB" pitchFamily="34" charset="0"/>
                      </a:endParaRPr>
                    </a:p>
                  </p:txBody>
                </p:sp>
                <p:sp>
                  <p:nvSpPr>
                    <p:cNvPr id="12" name="TextBox 11"/>
                    <p:cNvSpPr txBox="1"/>
                    <p:nvPr/>
                  </p:nvSpPr>
                  <p:spPr>
                    <a:xfrm>
                      <a:off x="6679421" y="2890721"/>
                      <a:ext cx="428628" cy="369332"/>
                    </a:xfrm>
                    <a:prstGeom prst="rect">
                      <a:avLst/>
                    </a:prstGeom>
                    <a:noFill/>
                  </p:spPr>
                  <p:txBody>
                    <a:bodyPr wrap="square" rtlCol="0">
                      <a:spAutoFit/>
                    </a:bodyPr>
                    <a:lstStyle/>
                    <a:p>
                      <a:r>
                        <a:rPr lang="en-GB" dirty="0" smtClean="0">
                          <a:latin typeface="Agency FB" pitchFamily="34" charset="0"/>
                        </a:rPr>
                        <a:t>30</a:t>
                      </a:r>
                      <a:endParaRPr lang="en-GB" dirty="0">
                        <a:latin typeface="Agency FB" pitchFamily="34" charset="0"/>
                      </a:endParaRPr>
                    </a:p>
                  </p:txBody>
                </p:sp>
                <p:sp>
                  <p:nvSpPr>
                    <p:cNvPr id="13" name="TextBox 12"/>
                    <p:cNvSpPr txBox="1"/>
                    <p:nvPr/>
                  </p:nvSpPr>
                  <p:spPr>
                    <a:xfrm>
                      <a:off x="6679421" y="2067360"/>
                      <a:ext cx="428628" cy="369332"/>
                    </a:xfrm>
                    <a:prstGeom prst="rect">
                      <a:avLst/>
                    </a:prstGeom>
                    <a:noFill/>
                  </p:spPr>
                  <p:txBody>
                    <a:bodyPr wrap="square" rtlCol="0">
                      <a:spAutoFit/>
                    </a:bodyPr>
                    <a:lstStyle/>
                    <a:p>
                      <a:r>
                        <a:rPr lang="en-GB" dirty="0" smtClean="0">
                          <a:latin typeface="Agency FB" pitchFamily="34" charset="0"/>
                        </a:rPr>
                        <a:t>70</a:t>
                      </a:r>
                      <a:endParaRPr lang="en-GB" dirty="0">
                        <a:latin typeface="Agency FB" pitchFamily="34" charset="0"/>
                      </a:endParaRPr>
                    </a:p>
                  </p:txBody>
                </p:sp>
                <p:sp>
                  <p:nvSpPr>
                    <p:cNvPr id="14" name="TextBox 13"/>
                    <p:cNvSpPr txBox="1"/>
                    <p:nvPr/>
                  </p:nvSpPr>
                  <p:spPr>
                    <a:xfrm>
                      <a:off x="6679421" y="1744038"/>
                      <a:ext cx="428628" cy="369332"/>
                    </a:xfrm>
                    <a:prstGeom prst="rect">
                      <a:avLst/>
                    </a:prstGeom>
                    <a:noFill/>
                  </p:spPr>
                  <p:txBody>
                    <a:bodyPr wrap="square" rtlCol="0">
                      <a:spAutoFit/>
                    </a:bodyPr>
                    <a:lstStyle/>
                    <a:p>
                      <a:r>
                        <a:rPr lang="en-GB" dirty="0" smtClean="0">
                          <a:latin typeface="Agency FB" pitchFamily="34" charset="0"/>
                        </a:rPr>
                        <a:t>85</a:t>
                      </a:r>
                      <a:endParaRPr lang="en-GB" dirty="0">
                        <a:latin typeface="Agency FB" pitchFamily="34" charset="0"/>
                      </a:endParaRPr>
                    </a:p>
                  </p:txBody>
                </p:sp>
                <p:sp>
                  <p:nvSpPr>
                    <p:cNvPr id="15" name="TextBox 14"/>
                    <p:cNvSpPr txBox="1"/>
                    <p:nvPr/>
                  </p:nvSpPr>
                  <p:spPr>
                    <a:xfrm>
                      <a:off x="6679421" y="1420716"/>
                      <a:ext cx="428628" cy="369332"/>
                    </a:xfrm>
                    <a:prstGeom prst="rect">
                      <a:avLst/>
                    </a:prstGeom>
                    <a:noFill/>
                  </p:spPr>
                  <p:txBody>
                    <a:bodyPr wrap="square" rtlCol="0">
                      <a:spAutoFit/>
                    </a:bodyPr>
                    <a:lstStyle/>
                    <a:p>
                      <a:r>
                        <a:rPr lang="en-GB" dirty="0" smtClean="0">
                          <a:latin typeface="Agency FB" pitchFamily="34" charset="0"/>
                        </a:rPr>
                        <a:t>90</a:t>
                      </a:r>
                      <a:endParaRPr lang="en-GB" dirty="0">
                        <a:latin typeface="Agency FB" pitchFamily="34" charset="0"/>
                      </a:endParaRPr>
                    </a:p>
                  </p:txBody>
                </p:sp>
                <p:sp>
                  <p:nvSpPr>
                    <p:cNvPr id="16" name="TextBox 15"/>
                    <p:cNvSpPr txBox="1"/>
                    <p:nvPr/>
                  </p:nvSpPr>
                  <p:spPr>
                    <a:xfrm>
                      <a:off x="6322231" y="2592827"/>
                      <a:ext cx="428628" cy="369332"/>
                    </a:xfrm>
                    <a:prstGeom prst="rect">
                      <a:avLst/>
                    </a:prstGeom>
                    <a:noFill/>
                  </p:spPr>
                  <p:txBody>
                    <a:bodyPr wrap="square" rtlCol="0">
                      <a:spAutoFit/>
                    </a:bodyPr>
                    <a:lstStyle/>
                    <a:p>
                      <a:r>
                        <a:rPr lang="en-GB" dirty="0" smtClean="0">
                          <a:latin typeface="Agency FB" pitchFamily="34" charset="0"/>
                        </a:rPr>
                        <a:t>50</a:t>
                      </a:r>
                      <a:endParaRPr lang="en-GB" dirty="0">
                        <a:latin typeface="Agency FB" pitchFamily="34" charset="0"/>
                      </a:endParaRPr>
                    </a:p>
                  </p:txBody>
                </p:sp>
                <p:cxnSp>
                  <p:nvCxnSpPr>
                    <p:cNvPr id="19" name="Straight Connector 18"/>
                    <p:cNvCxnSpPr/>
                    <p:nvPr/>
                  </p:nvCxnSpPr>
                  <p:spPr>
                    <a:xfrm rot="16200000">
                      <a:off x="2035951" y="2920881"/>
                      <a:ext cx="4286280" cy="15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0800000">
                      <a:off x="2051034" y="3757087"/>
                      <a:ext cx="4286280" cy="1588"/>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a:off x="2071670" y="3464981"/>
                      <a:ext cx="4286280" cy="1588"/>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0800000">
                      <a:off x="2056312" y="3172875"/>
                      <a:ext cx="4286280" cy="1588"/>
                    </a:xfrm>
                    <a:prstGeom prst="line">
                      <a:avLst/>
                    </a:prstGeom>
                    <a:ln>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0800000">
                      <a:off x="2063204" y="2269598"/>
                      <a:ext cx="4286280" cy="1588"/>
                    </a:xfrm>
                    <a:prstGeom prst="line">
                      <a:avLst/>
                    </a:prstGeom>
                    <a:ln>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0800000">
                      <a:off x="2065843" y="1977492"/>
                      <a:ext cx="4286280" cy="1588"/>
                    </a:xfrm>
                    <a:prstGeom prst="line">
                      <a:avLst/>
                    </a:prstGeom>
                    <a:ln>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0800000">
                      <a:off x="2068482" y="1685386"/>
                      <a:ext cx="4286280" cy="1588"/>
                    </a:xfrm>
                    <a:prstGeom prst="line">
                      <a:avLst/>
                    </a:prstGeom>
                    <a:ln>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18" name="Freeform 17"/>
                  <p:cNvSpPr/>
                  <p:nvPr/>
                </p:nvSpPr>
                <p:spPr>
                  <a:xfrm flipV="1">
                    <a:off x="2884493" y="1428736"/>
                    <a:ext cx="2582333" cy="2726267"/>
                  </a:xfrm>
                  <a:custGeom>
                    <a:avLst/>
                    <a:gdLst>
                      <a:gd name="connsiteX0" fmla="*/ 0 w 2582333"/>
                      <a:gd name="connsiteY0" fmla="*/ 186267 h 2726267"/>
                      <a:gd name="connsiteX1" fmla="*/ 152400 w 2582333"/>
                      <a:gd name="connsiteY1" fmla="*/ 143934 h 2726267"/>
                      <a:gd name="connsiteX2" fmla="*/ 152400 w 2582333"/>
                      <a:gd name="connsiteY2" fmla="*/ 143934 h 2726267"/>
                      <a:gd name="connsiteX3" fmla="*/ 287866 w 2582333"/>
                      <a:gd name="connsiteY3" fmla="*/ 829734 h 2726267"/>
                      <a:gd name="connsiteX4" fmla="*/ 1168400 w 2582333"/>
                      <a:gd name="connsiteY4" fmla="*/ 2540000 h 2726267"/>
                      <a:gd name="connsiteX5" fmla="*/ 1617133 w 2582333"/>
                      <a:gd name="connsiteY5" fmla="*/ 1710267 h 2726267"/>
                      <a:gd name="connsiteX6" fmla="*/ 1744133 w 2582333"/>
                      <a:gd name="connsiteY6" fmla="*/ 2556934 h 2726267"/>
                      <a:gd name="connsiteX7" fmla="*/ 2167466 w 2582333"/>
                      <a:gd name="connsiteY7" fmla="*/ 694267 h 2726267"/>
                      <a:gd name="connsiteX8" fmla="*/ 2396066 w 2582333"/>
                      <a:gd name="connsiteY8" fmla="*/ 1126067 h 2726267"/>
                      <a:gd name="connsiteX9" fmla="*/ 2582333 w 2582333"/>
                      <a:gd name="connsiteY9" fmla="*/ 0 h 2726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2333" h="2726267">
                        <a:moveTo>
                          <a:pt x="0" y="186267"/>
                        </a:moveTo>
                        <a:lnTo>
                          <a:pt x="152400" y="143934"/>
                        </a:lnTo>
                        <a:lnTo>
                          <a:pt x="152400" y="143934"/>
                        </a:lnTo>
                        <a:cubicBezTo>
                          <a:pt x="174978" y="258234"/>
                          <a:pt x="118533" y="430390"/>
                          <a:pt x="287866" y="829734"/>
                        </a:cubicBezTo>
                        <a:cubicBezTo>
                          <a:pt x="457199" y="1229078"/>
                          <a:pt x="946856" y="2393245"/>
                          <a:pt x="1168400" y="2540000"/>
                        </a:cubicBezTo>
                        <a:cubicBezTo>
                          <a:pt x="1389944" y="2686755"/>
                          <a:pt x="1521178" y="1707445"/>
                          <a:pt x="1617133" y="1710267"/>
                        </a:cubicBezTo>
                        <a:cubicBezTo>
                          <a:pt x="1713088" y="1713089"/>
                          <a:pt x="1652411" y="2726267"/>
                          <a:pt x="1744133" y="2556934"/>
                        </a:cubicBezTo>
                        <a:cubicBezTo>
                          <a:pt x="1835855" y="2387601"/>
                          <a:pt x="2058811" y="932745"/>
                          <a:pt x="2167466" y="694267"/>
                        </a:cubicBezTo>
                        <a:cubicBezTo>
                          <a:pt x="2276121" y="455789"/>
                          <a:pt x="2326922" y="1241778"/>
                          <a:pt x="2396066" y="1126067"/>
                        </a:cubicBezTo>
                        <a:cubicBezTo>
                          <a:pt x="2465211" y="1010356"/>
                          <a:pt x="2489200" y="76200"/>
                          <a:pt x="2582333" y="0"/>
                        </a:cubicBezTo>
                      </a:path>
                    </a:pathLst>
                  </a:custGeom>
                  <a:ln w="22225">
                    <a:gradFill>
                      <a:gsLst>
                        <a:gs pos="0">
                          <a:srgbClr val="00B050">
                            <a:alpha val="20000"/>
                          </a:srgbClr>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 name="Oval 19"/>
                  <p:cNvSpPr/>
                  <p:nvPr/>
                </p:nvSpPr>
                <p:spPr>
                  <a:xfrm>
                    <a:off x="964381" y="3207427"/>
                    <a:ext cx="1000132" cy="928694"/>
                  </a:xfrm>
                  <a:prstGeom prst="ellipse">
                    <a:avLst/>
                  </a:prstGeom>
                  <a:solidFill>
                    <a:srgbClr val="00B050">
                      <a:alpha val="17000"/>
                    </a:srgb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smtClean="0">
                        <a:solidFill>
                          <a:srgbClr val="0070C0"/>
                        </a:solidFill>
                        <a:latin typeface="Agency FB" pitchFamily="34" charset="0"/>
                      </a:rPr>
                      <a:t>T= 0</a:t>
                    </a:r>
                    <a:endParaRPr lang="en-GB" sz="1700" b="1" dirty="0">
                      <a:solidFill>
                        <a:srgbClr val="0070C0"/>
                      </a:solidFill>
                      <a:latin typeface="Agency FB" pitchFamily="34" charset="0"/>
                    </a:endParaRPr>
                  </a:p>
                </p:txBody>
              </p:sp>
              <p:cxnSp>
                <p:nvCxnSpPr>
                  <p:cNvPr id="21" name="Straight Arrow Connector 20"/>
                  <p:cNvCxnSpPr/>
                  <p:nvPr/>
                </p:nvCxnSpPr>
                <p:spPr>
                  <a:xfrm rot="5400000" flipH="1" flipV="1">
                    <a:off x="3465505" y="3535363"/>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22" name="Straight Arrow Connector 21"/>
                  <p:cNvCxnSpPr/>
                  <p:nvPr/>
                </p:nvCxnSpPr>
                <p:spPr>
                  <a:xfrm rot="16200000" flipH="1">
                    <a:off x="4303713" y="1801803"/>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23" name="Straight Arrow Connector 22"/>
                  <p:cNvCxnSpPr/>
                  <p:nvPr/>
                </p:nvCxnSpPr>
                <p:spPr>
                  <a:xfrm rot="5400000" flipH="1" flipV="1">
                    <a:off x="3536943" y="2535231"/>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24" name="Straight Arrow Connector 23"/>
                  <p:cNvCxnSpPr/>
                  <p:nvPr/>
                </p:nvCxnSpPr>
                <p:spPr>
                  <a:xfrm rot="5400000" flipH="1" flipV="1">
                    <a:off x="4456113" y="1954203"/>
                    <a:ext cx="356396" cy="794"/>
                  </a:xfrm>
                  <a:prstGeom prst="straightConnector1">
                    <a:avLst/>
                  </a:prstGeom>
                  <a:ln>
                    <a:solidFill>
                      <a:srgbClr val="00B05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25" name="Straight Arrow Connector 24"/>
                  <p:cNvCxnSpPr/>
                  <p:nvPr/>
                </p:nvCxnSpPr>
                <p:spPr>
                  <a:xfrm rot="5400000" flipH="1" flipV="1">
                    <a:off x="3108315" y="3749677"/>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26" name="Straight Arrow Connector 25"/>
                  <p:cNvCxnSpPr/>
                  <p:nvPr/>
                </p:nvCxnSpPr>
                <p:spPr>
                  <a:xfrm rot="16200000" flipH="1">
                    <a:off x="3322629" y="3749677"/>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27" name="Straight Arrow Connector 26"/>
                  <p:cNvCxnSpPr/>
                  <p:nvPr/>
                </p:nvCxnSpPr>
                <p:spPr>
                  <a:xfrm rot="5400000" flipH="1" flipV="1">
                    <a:off x="3689343" y="2320917"/>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28" name="Straight Arrow Connector 27"/>
                  <p:cNvCxnSpPr/>
                  <p:nvPr/>
                </p:nvCxnSpPr>
                <p:spPr>
                  <a:xfrm rot="5400000" flipH="1" flipV="1">
                    <a:off x="3841743" y="2106603"/>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sp>
                <p:nvSpPr>
                  <p:cNvPr id="36" name="Oval 35"/>
                  <p:cNvSpPr/>
                  <p:nvPr/>
                </p:nvSpPr>
                <p:spPr>
                  <a:xfrm>
                    <a:off x="5107785" y="285728"/>
                    <a:ext cx="1000132" cy="928694"/>
                  </a:xfrm>
                  <a:prstGeom prst="ellipse">
                    <a:avLst/>
                  </a:prstGeom>
                  <a:solidFill>
                    <a:srgbClr val="FF0000">
                      <a:alpha val="61000"/>
                    </a:srgb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smtClean="0">
                        <a:latin typeface="Agency FB" pitchFamily="34" charset="0"/>
                      </a:rPr>
                      <a:t>T = 100</a:t>
                    </a:r>
                    <a:endParaRPr lang="en-GB" sz="1700" dirty="0">
                      <a:latin typeface="Agency FB" pitchFamily="34" charset="0"/>
                    </a:endParaRPr>
                  </a:p>
                </p:txBody>
              </p:sp>
              <p:cxnSp>
                <p:nvCxnSpPr>
                  <p:cNvPr id="37" name="Straight Arrow Connector 36"/>
                  <p:cNvCxnSpPr/>
                  <p:nvPr/>
                </p:nvCxnSpPr>
                <p:spPr>
                  <a:xfrm rot="16200000" flipH="1">
                    <a:off x="3822695" y="3392487"/>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38" name="Straight Arrow Connector 37"/>
                  <p:cNvCxnSpPr/>
                  <p:nvPr/>
                </p:nvCxnSpPr>
                <p:spPr>
                  <a:xfrm rot="16200000" flipH="1">
                    <a:off x="4608513" y="2106603"/>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39" name="Straight Arrow Connector 38"/>
                  <p:cNvCxnSpPr/>
                  <p:nvPr/>
                </p:nvCxnSpPr>
                <p:spPr>
                  <a:xfrm rot="16200000" flipH="1">
                    <a:off x="4776790" y="3893347"/>
                    <a:ext cx="356396" cy="794"/>
                  </a:xfrm>
                  <a:prstGeom prst="straightConnector1">
                    <a:avLst/>
                  </a:prstGeom>
                  <a:ln>
                    <a:solidFill>
                      <a:srgbClr val="FF000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40" name="Straight Arrow Connector 39"/>
                  <p:cNvCxnSpPr/>
                  <p:nvPr/>
                </p:nvCxnSpPr>
                <p:spPr>
                  <a:xfrm rot="16200000" flipH="1">
                    <a:off x="4929190" y="3679033"/>
                    <a:ext cx="356396" cy="794"/>
                  </a:xfrm>
                  <a:prstGeom prst="straightConnector1">
                    <a:avLst/>
                  </a:prstGeom>
                  <a:ln>
                    <a:solidFill>
                      <a:srgbClr val="FF000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41" name="Straight Arrow Connector 40"/>
                  <p:cNvCxnSpPr/>
                  <p:nvPr/>
                </p:nvCxnSpPr>
                <p:spPr>
                  <a:xfrm rot="16200000" flipH="1">
                    <a:off x="5081590" y="3464719"/>
                    <a:ext cx="356396" cy="794"/>
                  </a:xfrm>
                  <a:prstGeom prst="straightConnector1">
                    <a:avLst/>
                  </a:prstGeom>
                  <a:ln>
                    <a:solidFill>
                      <a:srgbClr val="FF000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47" name="Straight Arrow Connector 46"/>
                  <p:cNvCxnSpPr/>
                  <p:nvPr/>
                </p:nvCxnSpPr>
                <p:spPr>
                  <a:xfrm rot="5400000" flipH="1" flipV="1">
                    <a:off x="2251059" y="2670848"/>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48" name="Straight Arrow Connector 47"/>
                  <p:cNvCxnSpPr/>
                  <p:nvPr/>
                </p:nvCxnSpPr>
                <p:spPr>
                  <a:xfrm rot="16200000" flipH="1">
                    <a:off x="2393935" y="2885162"/>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49" name="Straight Arrow Connector 48"/>
                  <p:cNvCxnSpPr/>
                  <p:nvPr/>
                </p:nvCxnSpPr>
                <p:spPr>
                  <a:xfrm rot="5400000" flipH="1" flipV="1">
                    <a:off x="5715802" y="2742286"/>
                    <a:ext cx="356396" cy="794"/>
                  </a:xfrm>
                  <a:prstGeom prst="straightConnector1">
                    <a:avLst/>
                  </a:prstGeom>
                  <a:ln>
                    <a:solidFill>
                      <a:srgbClr val="00B050"/>
                    </a:solidFill>
                    <a:headEnd type="oval" w="lg" len="lg"/>
                    <a:tailEnd type="triangle" w="lg" len="lg"/>
                  </a:ln>
                </p:spPr>
                <p:style>
                  <a:lnRef idx="1">
                    <a:schemeClr val="accent5"/>
                  </a:lnRef>
                  <a:fillRef idx="0">
                    <a:schemeClr val="accent5"/>
                  </a:fillRef>
                  <a:effectRef idx="0">
                    <a:schemeClr val="accent5"/>
                  </a:effectRef>
                  <a:fontRef idx="minor">
                    <a:schemeClr val="tx1"/>
                  </a:fontRef>
                </p:style>
              </p:cxnSp>
              <p:cxnSp>
                <p:nvCxnSpPr>
                  <p:cNvPr id="50" name="Straight Arrow Connector 49"/>
                  <p:cNvCxnSpPr/>
                  <p:nvPr/>
                </p:nvCxnSpPr>
                <p:spPr>
                  <a:xfrm rot="16200000" flipH="1">
                    <a:off x="5537207" y="2742286"/>
                    <a:ext cx="356396" cy="794"/>
                  </a:xfrm>
                  <a:prstGeom prst="straightConnector1">
                    <a:avLst/>
                  </a:prstGeom>
                  <a:ln>
                    <a:solidFill>
                      <a:srgbClr val="FF0000"/>
                    </a:solidFill>
                    <a:headEnd type="oval" w="lg" len="lg"/>
                    <a:tailEnd type="triangle" w="lg" len="lg"/>
                  </a:ln>
                </p:spPr>
                <p:style>
                  <a:lnRef idx="1">
                    <a:schemeClr val="accent6"/>
                  </a:lnRef>
                  <a:fillRef idx="0">
                    <a:schemeClr val="accent6"/>
                  </a:fillRef>
                  <a:effectRef idx="0">
                    <a:schemeClr val="accent6"/>
                  </a:effectRef>
                  <a:fontRef idx="minor">
                    <a:schemeClr val="tx1"/>
                  </a:fontRef>
                </p:style>
              </p:cxnSp>
              <p:sp>
                <p:nvSpPr>
                  <p:cNvPr id="52" name="Oval 51"/>
                  <p:cNvSpPr/>
                  <p:nvPr/>
                </p:nvSpPr>
                <p:spPr>
                  <a:xfrm>
                    <a:off x="3821901" y="278469"/>
                    <a:ext cx="714380" cy="642942"/>
                  </a:xfrm>
                  <a:prstGeom prst="ellipse">
                    <a:avLst/>
                  </a:prstGeom>
                  <a:solidFill>
                    <a:schemeClr val="bg1">
                      <a:alpha val="17000"/>
                    </a:schemeClr>
                  </a:solidFill>
                  <a:ln w="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smtClean="0">
                        <a:solidFill>
                          <a:srgbClr val="0070C0"/>
                        </a:solidFill>
                        <a:latin typeface="Agency FB" pitchFamily="34" charset="0"/>
                      </a:rPr>
                      <a:t>90</a:t>
                    </a:r>
                    <a:endParaRPr lang="en-GB" sz="1700" b="1" dirty="0">
                      <a:solidFill>
                        <a:srgbClr val="0070C0"/>
                      </a:solidFill>
                      <a:latin typeface="Agency FB" pitchFamily="34" charset="0"/>
                    </a:endParaRPr>
                  </a:p>
                </p:txBody>
              </p:sp>
              <p:sp>
                <p:nvSpPr>
                  <p:cNvPr id="53" name="Oval 52"/>
                  <p:cNvSpPr/>
                  <p:nvPr/>
                </p:nvSpPr>
                <p:spPr>
                  <a:xfrm>
                    <a:off x="1250133" y="2421609"/>
                    <a:ext cx="714380" cy="642942"/>
                  </a:xfrm>
                  <a:prstGeom prst="ellipse">
                    <a:avLst/>
                  </a:prstGeom>
                  <a:solidFill>
                    <a:schemeClr val="bg1">
                      <a:alpha val="17000"/>
                    </a:schemeClr>
                  </a:solidFill>
                  <a:ln w="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smtClean="0">
                        <a:solidFill>
                          <a:srgbClr val="0070C0"/>
                        </a:solidFill>
                        <a:latin typeface="Agency FB" pitchFamily="34" charset="0"/>
                      </a:rPr>
                      <a:t>180</a:t>
                    </a:r>
                    <a:endParaRPr lang="en-GB" sz="1700" b="1" dirty="0">
                      <a:solidFill>
                        <a:srgbClr val="0070C0"/>
                      </a:solidFill>
                      <a:latin typeface="Agency FB" pitchFamily="34" charset="0"/>
                    </a:endParaRPr>
                  </a:p>
                </p:txBody>
              </p:sp>
              <p:sp>
                <p:nvSpPr>
                  <p:cNvPr id="54" name="Oval 53"/>
                  <p:cNvSpPr/>
                  <p:nvPr/>
                </p:nvSpPr>
                <p:spPr>
                  <a:xfrm>
                    <a:off x="3821901" y="4850501"/>
                    <a:ext cx="714380" cy="642942"/>
                  </a:xfrm>
                  <a:prstGeom prst="ellipse">
                    <a:avLst/>
                  </a:prstGeom>
                  <a:solidFill>
                    <a:schemeClr val="bg1">
                      <a:alpha val="17000"/>
                    </a:schemeClr>
                  </a:solidFill>
                  <a:ln w="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smtClean="0">
                        <a:solidFill>
                          <a:srgbClr val="0070C0"/>
                        </a:solidFill>
                        <a:latin typeface="Agency FB" pitchFamily="34" charset="0"/>
                      </a:rPr>
                      <a:t>270</a:t>
                    </a:r>
                    <a:endParaRPr lang="en-GB" sz="1700" b="1" dirty="0">
                      <a:solidFill>
                        <a:srgbClr val="0070C0"/>
                      </a:solidFill>
                      <a:latin typeface="Agency FB" pitchFamily="34" charset="0"/>
                    </a:endParaRPr>
                  </a:p>
                </p:txBody>
              </p:sp>
              <p:sp>
                <p:nvSpPr>
                  <p:cNvPr id="55" name="Oval 54"/>
                  <p:cNvSpPr/>
                  <p:nvPr/>
                </p:nvSpPr>
                <p:spPr>
                  <a:xfrm>
                    <a:off x="7179487" y="2430076"/>
                    <a:ext cx="714380" cy="642942"/>
                  </a:xfrm>
                  <a:prstGeom prst="ellipse">
                    <a:avLst/>
                  </a:prstGeom>
                  <a:solidFill>
                    <a:schemeClr val="bg1">
                      <a:alpha val="17000"/>
                    </a:schemeClr>
                  </a:solidFill>
                  <a:ln w="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smtClean="0">
                        <a:solidFill>
                          <a:srgbClr val="0070C0"/>
                        </a:solidFill>
                        <a:latin typeface="Agency FB" pitchFamily="34" charset="0"/>
                      </a:rPr>
                      <a:t>360</a:t>
                    </a:r>
                    <a:endParaRPr lang="en-GB" sz="1700" b="1" dirty="0">
                      <a:solidFill>
                        <a:srgbClr val="0070C0"/>
                      </a:solidFill>
                      <a:latin typeface="Agency FB" pitchFamily="34" charset="0"/>
                    </a:endParaRPr>
                  </a:p>
                </p:txBody>
              </p:sp>
              <p:sp>
                <p:nvSpPr>
                  <p:cNvPr id="59" name="Rounded Rectangle 58"/>
                  <p:cNvSpPr/>
                  <p:nvPr/>
                </p:nvSpPr>
                <p:spPr>
                  <a:xfrm>
                    <a:off x="6161495" y="4350435"/>
                    <a:ext cx="1571636" cy="1214446"/>
                  </a:xfrm>
                  <a:prstGeom prst="roundRect">
                    <a:avLst/>
                  </a:prstGeom>
                  <a:solidFill>
                    <a:schemeClr val="bg1">
                      <a:alpha val="17000"/>
                    </a:schemeClr>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accent2">
                            <a:lumMod val="50000"/>
                          </a:schemeClr>
                        </a:solidFill>
                        <a:latin typeface="Agency FB" pitchFamily="34" charset="0"/>
                      </a:rPr>
                      <a:t>ƒ (</a:t>
                    </a:r>
                    <a:r>
                      <a:rPr lang="en-GB" sz="1600" b="1" dirty="0" smtClean="0">
                        <a:solidFill>
                          <a:schemeClr val="accent2"/>
                        </a:solidFill>
                        <a:latin typeface="Agency FB" pitchFamily="34" charset="0"/>
                      </a:rPr>
                      <a:t>T</a:t>
                    </a:r>
                    <a:r>
                      <a:rPr lang="en-GB" sz="1600" dirty="0" smtClean="0">
                        <a:solidFill>
                          <a:schemeClr val="accent2">
                            <a:lumMod val="50000"/>
                          </a:schemeClr>
                        </a:solidFill>
                        <a:latin typeface="Agency FB" pitchFamily="34" charset="0"/>
                      </a:rPr>
                      <a:t>)</a:t>
                    </a:r>
                    <a:r>
                      <a:rPr lang="en-GB" sz="1700" b="1" dirty="0" smtClean="0">
                        <a:solidFill>
                          <a:schemeClr val="accent2"/>
                        </a:solidFill>
                        <a:latin typeface="Agency FB" pitchFamily="34" charset="0"/>
                      </a:rPr>
                      <a:t> = (a/b)*-1</a:t>
                    </a:r>
                    <a:endParaRPr lang="en-GB" sz="1700" b="1" dirty="0">
                      <a:solidFill>
                        <a:schemeClr val="accent2"/>
                      </a:solidFill>
                      <a:latin typeface="Agency FB" pitchFamily="34" charset="0"/>
                    </a:endParaRPr>
                  </a:p>
                </p:txBody>
              </p:sp>
            </p:grpSp>
            <p:sp>
              <p:nvSpPr>
                <p:cNvPr id="43" name="Chevron 42"/>
                <p:cNvSpPr/>
                <p:nvPr/>
              </p:nvSpPr>
              <p:spPr>
                <a:xfrm rot="16200000" flipV="1">
                  <a:off x="3321835" y="503635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4" name="Chevron 43"/>
                <p:cNvSpPr/>
                <p:nvPr/>
              </p:nvSpPr>
              <p:spPr>
                <a:xfrm rot="5400000">
                  <a:off x="4893471" y="1393017"/>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5" name="Chevron 44"/>
                <p:cNvSpPr/>
                <p:nvPr/>
              </p:nvSpPr>
              <p:spPr>
                <a:xfrm rot="5400000">
                  <a:off x="3036083" y="3536157"/>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6" name="Chevron 45"/>
                <p:cNvSpPr/>
                <p:nvPr/>
              </p:nvSpPr>
              <p:spPr>
                <a:xfrm rot="16200000" flipV="1">
                  <a:off x="5464975" y="2464587"/>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sp>
            <p:nvSpPr>
              <p:cNvPr id="56" name="TextBox 55"/>
              <p:cNvSpPr txBox="1"/>
              <p:nvPr/>
            </p:nvSpPr>
            <p:spPr>
              <a:xfrm>
                <a:off x="714348" y="285728"/>
                <a:ext cx="4643470" cy="461665"/>
              </a:xfrm>
              <a:prstGeom prst="rect">
                <a:avLst/>
              </a:prstGeom>
              <a:noFill/>
            </p:spPr>
            <p:txBody>
              <a:bodyPr wrap="square" rtlCol="0">
                <a:spAutoFit/>
              </a:bodyPr>
              <a:lstStyle/>
              <a:p>
                <a:r>
                  <a:rPr lang="en-GB" sz="2400" b="1" dirty="0" smtClean="0">
                    <a:latin typeface="Agency FB" pitchFamily="34" charset="0"/>
                  </a:rPr>
                  <a:t>Price Action: Dynamic Distribution f(0</a:t>
                </a:r>
                <a:r>
                  <a:rPr lang="en-GB" sz="2400" b="1" baseline="-25000" dirty="0" smtClean="0">
                    <a:latin typeface="Agency FB" pitchFamily="34" charset="0"/>
                  </a:rPr>
                  <a:t>ride</a:t>
                </a:r>
                <a:r>
                  <a:rPr lang="en-GB" sz="2400" b="1" dirty="0" smtClean="0">
                    <a:latin typeface="Agency FB" pitchFamily="34" charset="0"/>
                  </a:rPr>
                  <a:t>) </a:t>
                </a:r>
                <a:endParaRPr lang="en-GB" sz="2400" b="1" dirty="0">
                  <a:latin typeface="Agency FB" pitchFamily="34" charset="0"/>
                </a:endParaRPr>
              </a:p>
            </p:txBody>
          </p:sp>
          <p:sp>
            <p:nvSpPr>
              <p:cNvPr id="57" name="Arc 56"/>
              <p:cNvSpPr>
                <a:spLocks noChangeAspect="1"/>
              </p:cNvSpPr>
              <p:nvPr/>
            </p:nvSpPr>
            <p:spPr>
              <a:xfrm rot="16200000">
                <a:off x="2338848" y="3018946"/>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58" name="Arc 57"/>
              <p:cNvSpPr>
                <a:spLocks noChangeAspect="1"/>
              </p:cNvSpPr>
              <p:nvPr/>
            </p:nvSpPr>
            <p:spPr>
              <a:xfrm rot="5400000" flipV="1">
                <a:off x="5367819" y="2804632"/>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61" name="Oval 60"/>
              <p:cNvSpPr/>
              <p:nvPr/>
            </p:nvSpPr>
            <p:spPr>
              <a:xfrm>
                <a:off x="4000496" y="3143248"/>
                <a:ext cx="2643206" cy="2071702"/>
              </a:xfrm>
              <a:prstGeom prst="ellipse">
                <a:avLst/>
              </a:prstGeom>
              <a:solidFill>
                <a:schemeClr val="accent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r>
                  <a:rPr lang="en-GB" dirty="0" smtClean="0"/>
                  <a:t>KSO (-)</a:t>
                </a:r>
                <a:endParaRPr lang="en-GB" dirty="0"/>
              </a:p>
            </p:txBody>
          </p:sp>
          <p:sp>
            <p:nvSpPr>
              <p:cNvPr id="62" name="Rectangle 61"/>
              <p:cNvSpPr/>
              <p:nvPr/>
            </p:nvSpPr>
            <p:spPr>
              <a:xfrm>
                <a:off x="1285852" y="4794789"/>
                <a:ext cx="642942" cy="369332"/>
              </a:xfrm>
              <a:prstGeom prst="rect">
                <a:avLst/>
              </a:prstGeom>
            </p:spPr>
            <p:txBody>
              <a:bodyPr wrap="square">
                <a:spAutoFit/>
              </a:bodyPr>
              <a:lstStyle/>
              <a:p>
                <a:r>
                  <a:rPr lang="en-GB" dirty="0" smtClean="0">
                    <a:solidFill>
                      <a:schemeClr val="accent2">
                        <a:lumMod val="50000"/>
                      </a:schemeClr>
                    </a:solidFill>
                    <a:latin typeface="Agency FB" pitchFamily="34" charset="0"/>
                  </a:rPr>
                  <a:t>+ƒ()</a:t>
                </a:r>
                <a:r>
                  <a:rPr lang="en-GB" baseline="30000" dirty="0" smtClean="0">
                    <a:solidFill>
                      <a:schemeClr val="accent2">
                        <a:lumMod val="50000"/>
                      </a:schemeClr>
                    </a:solidFill>
                    <a:latin typeface="Agency FB" pitchFamily="34" charset="0"/>
                  </a:rPr>
                  <a:t>M</a:t>
                </a:r>
                <a:r>
                  <a:rPr lang="en-GB" dirty="0" smtClean="0">
                    <a:solidFill>
                      <a:schemeClr val="accent2">
                        <a:lumMod val="50000"/>
                      </a:schemeClr>
                    </a:solidFill>
                    <a:latin typeface="Agency FB" pitchFamily="34" charset="0"/>
                  </a:rPr>
                  <a:t> </a:t>
                </a:r>
                <a:endParaRPr lang="en-GB" dirty="0"/>
              </a:p>
            </p:txBody>
          </p:sp>
          <p:sp>
            <p:nvSpPr>
              <p:cNvPr id="63" name="Rectangle 62"/>
              <p:cNvSpPr/>
              <p:nvPr/>
            </p:nvSpPr>
            <p:spPr>
              <a:xfrm>
                <a:off x="5429256" y="559338"/>
                <a:ext cx="642942" cy="369332"/>
              </a:xfrm>
              <a:prstGeom prst="rect">
                <a:avLst/>
              </a:prstGeom>
            </p:spPr>
            <p:txBody>
              <a:bodyPr wrap="square">
                <a:spAutoFit/>
              </a:bodyPr>
              <a:lstStyle/>
              <a:p>
                <a:r>
                  <a:rPr lang="en-GB" dirty="0" smtClean="0">
                    <a:solidFill>
                      <a:schemeClr val="accent2">
                        <a:lumMod val="50000"/>
                      </a:schemeClr>
                    </a:solidFill>
                    <a:latin typeface="Agency FB" pitchFamily="34" charset="0"/>
                  </a:rPr>
                  <a:t>-ƒ()</a:t>
                </a:r>
                <a:r>
                  <a:rPr lang="en-GB" baseline="30000" dirty="0" smtClean="0">
                    <a:solidFill>
                      <a:schemeClr val="accent2">
                        <a:lumMod val="50000"/>
                      </a:schemeClr>
                    </a:solidFill>
                    <a:latin typeface="Agency FB" pitchFamily="34" charset="0"/>
                  </a:rPr>
                  <a:t>M</a:t>
                </a:r>
                <a:r>
                  <a:rPr lang="en-GB" dirty="0" smtClean="0">
                    <a:solidFill>
                      <a:schemeClr val="accent2">
                        <a:lumMod val="50000"/>
                      </a:schemeClr>
                    </a:solidFill>
                    <a:latin typeface="Agency FB" pitchFamily="34" charset="0"/>
                  </a:rPr>
                  <a:t> </a:t>
                </a:r>
                <a:endParaRPr lang="en-GB" dirty="0"/>
              </a:p>
            </p:txBody>
          </p:sp>
        </p:grpSp>
        <p:sp>
          <p:nvSpPr>
            <p:cNvPr id="68" name="Rounded Rectangle 67"/>
            <p:cNvSpPr/>
            <p:nvPr/>
          </p:nvSpPr>
          <p:spPr>
            <a:xfrm>
              <a:off x="7750991" y="857232"/>
              <a:ext cx="1071570" cy="214314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ƒ(gCy </a:t>
              </a:r>
              <a:r>
                <a:rPr lang="en-GB" b="1" baseline="-25000" dirty="0" smtClean="0">
                  <a:solidFill>
                    <a:schemeClr val="accent2">
                      <a:lumMod val="50000"/>
                    </a:schemeClr>
                  </a:solidFill>
                  <a:latin typeface="Agency FB" pitchFamily="34" charset="0"/>
                </a:rPr>
                <a:t>360</a:t>
              </a:r>
              <a:r>
                <a:rPr lang="en-GB" b="1" dirty="0" smtClean="0">
                  <a:solidFill>
                    <a:schemeClr val="accent2">
                      <a:lumMod val="50000"/>
                    </a:schemeClr>
                  </a:solidFill>
                  <a:latin typeface="Agency FB" pitchFamily="34" charset="0"/>
                </a:rPr>
                <a:t>) </a:t>
              </a:r>
              <a:endParaRPr lang="en-GB" b="1" dirty="0" smtClean="0"/>
            </a:p>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ƒ(R</a:t>
              </a:r>
              <a:r>
                <a:rPr lang="en-GB" b="1" baseline="-25000" dirty="0" smtClean="0">
                  <a:solidFill>
                    <a:schemeClr val="accent2">
                      <a:lumMod val="50000"/>
                    </a:schemeClr>
                  </a:solidFill>
                  <a:latin typeface="Agency FB" pitchFamily="34" charset="0"/>
                </a:rPr>
                <a:t>2</a:t>
              </a:r>
              <a:r>
                <a:rPr lang="en-GB" b="1" dirty="0" smtClean="0">
                  <a:solidFill>
                    <a:schemeClr val="accent2">
                      <a:lumMod val="50000"/>
                    </a:schemeClr>
                  </a:solidFill>
                  <a:latin typeface="Agency FB" pitchFamily="34" charset="0"/>
                </a:rPr>
                <a:t>)</a:t>
              </a:r>
            </a:p>
            <a:p>
              <a:pPr algn="ctr"/>
              <a:endParaRPr lang="en-GB" b="1" baseline="30000"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a:t>
              </a:r>
              <a:endParaRPr lang="en-GB" b="1" baseline="30000" dirty="0" smtClean="0">
                <a:solidFill>
                  <a:schemeClr val="accent2">
                    <a:lumMod val="50000"/>
                  </a:schemeClr>
                </a:solidFill>
                <a:latin typeface="Agency FB" pitchFamily="34" charset="0"/>
              </a:endParaRPr>
            </a:p>
            <a:p>
              <a:pPr algn="ctr"/>
              <a:endParaRPr lang="en-GB" b="1" dirty="0" smtClean="0"/>
            </a:p>
            <a:p>
              <a:pPr algn="ctr"/>
              <a:r>
                <a:rPr lang="en-GB" b="1" dirty="0" smtClean="0">
                  <a:solidFill>
                    <a:schemeClr val="accent2">
                      <a:lumMod val="50000"/>
                    </a:schemeClr>
                  </a:solidFill>
                  <a:latin typeface="Agency FB" pitchFamily="34" charset="0"/>
                </a:rPr>
                <a:t> ƒ()</a:t>
              </a:r>
              <a:r>
                <a:rPr lang="en-GB" b="1" baseline="30000" dirty="0" smtClean="0">
                  <a:solidFill>
                    <a:schemeClr val="accent2">
                      <a:lumMod val="50000"/>
                    </a:schemeClr>
                  </a:solidFill>
                  <a:latin typeface="Agency FB" pitchFamily="34" charset="0"/>
                </a:rPr>
                <a:t>M</a:t>
              </a:r>
              <a:r>
                <a:rPr lang="en-GB" b="1" dirty="0" smtClean="0">
                  <a:solidFill>
                    <a:schemeClr val="accent2">
                      <a:lumMod val="50000"/>
                    </a:schemeClr>
                  </a:solidFill>
                  <a:latin typeface="Agency FB" pitchFamily="34" charset="0"/>
                </a:rPr>
                <a:t> </a:t>
              </a:r>
              <a:endParaRPr lang="en-GB" b="1" dirty="0" smtClean="0"/>
            </a:p>
            <a:p>
              <a:pPr algn="ctr"/>
              <a:endParaRPr lang="en-GB" b="1" dirty="0"/>
            </a:p>
          </p:txBody>
        </p:sp>
        <p:sp>
          <p:nvSpPr>
            <p:cNvPr id="69" name="Rounded Rectangle 68"/>
            <p:cNvSpPr/>
            <p:nvPr/>
          </p:nvSpPr>
          <p:spPr>
            <a:xfrm>
              <a:off x="428596" y="2714620"/>
              <a:ext cx="1071570" cy="214314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ƒ(gCy </a:t>
              </a:r>
              <a:r>
                <a:rPr lang="en-GB" b="1" baseline="-25000" dirty="0" smtClean="0">
                  <a:solidFill>
                    <a:schemeClr val="accent2">
                      <a:lumMod val="50000"/>
                    </a:schemeClr>
                  </a:solidFill>
                  <a:latin typeface="Agency FB" pitchFamily="34" charset="0"/>
                </a:rPr>
                <a:t>360</a:t>
              </a:r>
              <a:r>
                <a:rPr lang="en-GB" b="1" dirty="0" smtClean="0">
                  <a:solidFill>
                    <a:schemeClr val="accent2">
                      <a:lumMod val="50000"/>
                    </a:schemeClr>
                  </a:solidFill>
                  <a:latin typeface="Agency FB" pitchFamily="34" charset="0"/>
                </a:rPr>
                <a:t>) </a:t>
              </a:r>
              <a:endParaRPr lang="en-GB" b="1" dirty="0" smtClean="0"/>
            </a:p>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ƒ(R</a:t>
              </a:r>
              <a:r>
                <a:rPr lang="en-GB" b="1" baseline="-25000" dirty="0" smtClean="0">
                  <a:solidFill>
                    <a:schemeClr val="accent2">
                      <a:lumMod val="50000"/>
                    </a:schemeClr>
                  </a:solidFill>
                  <a:latin typeface="Agency FB" pitchFamily="34" charset="0"/>
                </a:rPr>
                <a:t>2</a:t>
              </a:r>
              <a:r>
                <a:rPr lang="en-GB" b="1" dirty="0" smtClean="0">
                  <a:solidFill>
                    <a:schemeClr val="accent2">
                      <a:lumMod val="50000"/>
                    </a:schemeClr>
                  </a:solidFill>
                  <a:latin typeface="Agency FB" pitchFamily="34" charset="0"/>
                </a:rPr>
                <a:t>)</a:t>
              </a:r>
            </a:p>
            <a:p>
              <a:pPr algn="ctr"/>
              <a:endParaRPr lang="en-GB" b="1" baseline="30000"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a:t>
              </a:r>
              <a:endParaRPr lang="en-GB" b="1" baseline="30000" dirty="0" smtClean="0">
                <a:solidFill>
                  <a:schemeClr val="accent2">
                    <a:lumMod val="50000"/>
                  </a:schemeClr>
                </a:solidFill>
                <a:latin typeface="Agency FB" pitchFamily="34" charset="0"/>
              </a:endParaRPr>
            </a:p>
            <a:p>
              <a:pPr algn="ctr"/>
              <a:endParaRPr lang="en-GB" b="1" dirty="0" smtClean="0"/>
            </a:p>
            <a:p>
              <a:pPr algn="ctr"/>
              <a:r>
                <a:rPr lang="en-GB" b="1" dirty="0" smtClean="0">
                  <a:solidFill>
                    <a:schemeClr val="accent2">
                      <a:lumMod val="50000"/>
                    </a:schemeClr>
                  </a:solidFill>
                  <a:latin typeface="Agency FB" pitchFamily="34" charset="0"/>
                </a:rPr>
                <a:t> ƒ()</a:t>
              </a:r>
              <a:r>
                <a:rPr lang="en-GB" b="1" baseline="30000" dirty="0" smtClean="0">
                  <a:solidFill>
                    <a:schemeClr val="accent2">
                      <a:lumMod val="50000"/>
                    </a:schemeClr>
                  </a:solidFill>
                  <a:latin typeface="Agency FB" pitchFamily="34" charset="0"/>
                </a:rPr>
                <a:t>M</a:t>
              </a:r>
              <a:r>
                <a:rPr lang="en-GB" b="1" dirty="0" smtClean="0">
                  <a:solidFill>
                    <a:schemeClr val="accent2">
                      <a:lumMod val="50000"/>
                    </a:schemeClr>
                  </a:solidFill>
                  <a:latin typeface="Agency FB" pitchFamily="34" charset="0"/>
                </a:rPr>
                <a:t> </a:t>
              </a:r>
              <a:endParaRPr lang="en-GB" b="1" dirty="0" smtClean="0"/>
            </a:p>
            <a:p>
              <a:pPr algn="ctr"/>
              <a:endParaRPr lang="en-GB" b="1" dirty="0"/>
            </a:p>
          </p:txBody>
        </p:sp>
        <p:sp>
          <p:nvSpPr>
            <p:cNvPr id="70" name="Rounded Rectangle 69"/>
            <p:cNvSpPr/>
            <p:nvPr/>
          </p:nvSpPr>
          <p:spPr>
            <a:xfrm>
              <a:off x="428596" y="2071678"/>
              <a:ext cx="1071570" cy="590552"/>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ƒ(C</a:t>
              </a:r>
              <a:r>
                <a:rPr lang="en-GB" b="1" baseline="-25000" dirty="0" smtClean="0">
                  <a:solidFill>
                    <a:schemeClr val="accent2">
                      <a:lumMod val="50000"/>
                    </a:schemeClr>
                  </a:solidFill>
                  <a:latin typeface="Agency FB" pitchFamily="34" charset="0"/>
                </a:rPr>
                <a:t>T</a:t>
              </a:r>
              <a:r>
                <a:rPr lang="en-GB" b="1" dirty="0" smtClean="0">
                  <a:solidFill>
                    <a:schemeClr val="accent2">
                      <a:lumMod val="50000"/>
                    </a:schemeClr>
                  </a:solidFill>
                  <a:latin typeface="Agency FB" pitchFamily="34" charset="0"/>
                </a:rPr>
                <a:t>)</a:t>
              </a:r>
            </a:p>
            <a:p>
              <a:pPr algn="ctr"/>
              <a:endParaRPr lang="en-GB" b="1" dirty="0"/>
            </a:p>
          </p:txBody>
        </p:sp>
        <p:sp>
          <p:nvSpPr>
            <p:cNvPr id="71" name="Rounded Rectangle 70"/>
            <p:cNvSpPr/>
            <p:nvPr/>
          </p:nvSpPr>
          <p:spPr>
            <a:xfrm>
              <a:off x="7750991" y="214290"/>
              <a:ext cx="1071570" cy="590552"/>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smtClean="0">
                <a:solidFill>
                  <a:schemeClr val="accent2">
                    <a:lumMod val="50000"/>
                  </a:schemeClr>
                </a:solidFill>
                <a:latin typeface="Agency FB" pitchFamily="34" charset="0"/>
              </a:endParaRPr>
            </a:p>
            <a:p>
              <a:pPr algn="ctr"/>
              <a:r>
                <a:rPr lang="en-GB" b="1" dirty="0" smtClean="0">
                  <a:solidFill>
                    <a:schemeClr val="accent2">
                      <a:lumMod val="50000"/>
                    </a:schemeClr>
                  </a:solidFill>
                  <a:latin typeface="Agency FB" pitchFamily="34" charset="0"/>
                </a:rPr>
                <a:t>ƒ(C</a:t>
              </a:r>
              <a:r>
                <a:rPr lang="en-GB" b="1" baseline="-25000" dirty="0" smtClean="0">
                  <a:solidFill>
                    <a:schemeClr val="accent2">
                      <a:lumMod val="50000"/>
                    </a:schemeClr>
                  </a:solidFill>
                  <a:latin typeface="Agency FB" pitchFamily="34" charset="0"/>
                </a:rPr>
                <a:t>T</a:t>
              </a:r>
              <a:r>
                <a:rPr lang="en-GB" b="1" dirty="0" smtClean="0">
                  <a:solidFill>
                    <a:schemeClr val="accent2">
                      <a:lumMod val="50000"/>
                    </a:schemeClr>
                  </a:solidFill>
                  <a:latin typeface="Agency FB" pitchFamily="34" charset="0"/>
                </a:rPr>
                <a:t>)</a:t>
              </a:r>
            </a:p>
            <a:p>
              <a:pPr algn="ctr"/>
              <a:endParaRPr lang="en-GB" b="1" dirty="0"/>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TotalTime>
  <Words>831</Words>
  <Application>Microsoft Office PowerPoint</Application>
  <PresentationFormat>On-screen Show (4:3)</PresentationFormat>
  <Paragraphs>178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13</cp:revision>
  <dcterms:created xsi:type="dcterms:W3CDTF">2023-04-23T22:48:45Z</dcterms:created>
  <dcterms:modified xsi:type="dcterms:W3CDTF">2023-04-25T00:47:47Z</dcterms:modified>
</cp:coreProperties>
</file>