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3" r:id="rId2"/>
    <p:sldId id="265" r:id="rId3"/>
    <p:sldId id="270" r:id="rId4"/>
    <p:sldId id="258" r:id="rId5"/>
    <p:sldId id="259" r:id="rId6"/>
    <p:sldId id="263" r:id="rId7"/>
    <p:sldId id="264" r:id="rId8"/>
    <p:sldId id="271" r:id="rId9"/>
    <p:sldId id="277" r:id="rId10"/>
    <p:sldId id="281" r:id="rId11"/>
    <p:sldId id="282" r:id="rId12"/>
    <p:sldId id="283" r:id="rId13"/>
    <p:sldId id="289" r:id="rId14"/>
    <p:sldId id="284" r:id="rId15"/>
    <p:sldId id="286" r:id="rId16"/>
    <p:sldId id="291" r:id="rId17"/>
    <p:sldId id="273" r:id="rId18"/>
    <p:sldId id="292" r:id="rId19"/>
    <p:sldId id="294" r:id="rId20"/>
    <p:sldId id="275" r:id="rId21"/>
    <p:sldId id="257" r:id="rId22"/>
    <p:sldId id="256" r:id="rId23"/>
    <p:sldId id="260" r:id="rId24"/>
    <p:sldId id="261" r:id="rId25"/>
    <p:sldId id="262" r:id="rId26"/>
    <p:sldId id="267" r:id="rId27"/>
    <p:sldId id="279" r:id="rId28"/>
    <p:sldId id="280" r:id="rId29"/>
    <p:sldId id="287" r:id="rId30"/>
    <p:sldId id="288" r:id="rId31"/>
    <p:sldId id="266" r:id="rId32"/>
    <p:sldId id="297"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9A883"/>
    <a:srgbClr val="CC9900"/>
    <a:srgbClr val="9E3DE7"/>
    <a:srgbClr val="66FFFF"/>
    <a:srgbClr val="7EA010"/>
    <a:srgbClr val="FFAD9F"/>
    <a:srgbClr val="8DE5F7"/>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4660"/>
  </p:normalViewPr>
  <p:slideViewPr>
    <p:cSldViewPr>
      <p:cViewPr varScale="1">
        <p:scale>
          <a:sx n="113" d="100"/>
          <a:sy n="113" d="100"/>
        </p:scale>
        <p:origin x="-1500" y="-9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7AA265-015E-4F35-8C23-A28BA5BD47F4}" type="datetimeFigureOut">
              <a:rPr lang="en-US" smtClean="0"/>
              <a:pPr/>
              <a:t>4/16/2023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92B9802-8F88-43EF-AF31-C7CAD3B9EC80}"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7AA265-015E-4F35-8C23-A28BA5BD47F4}" type="datetimeFigureOut">
              <a:rPr lang="en-US" smtClean="0"/>
              <a:pPr/>
              <a:t>4/16/2023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92B9802-8F88-43EF-AF31-C7CAD3B9EC80}"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57AA265-015E-4F35-8C23-A28BA5BD47F4}" type="datetimeFigureOut">
              <a:rPr lang="en-US" smtClean="0"/>
              <a:pPr/>
              <a:t>4/16/2023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92B9802-8F88-43EF-AF31-C7CAD3B9EC80}"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57AA265-015E-4F35-8C23-A28BA5BD47F4}" type="datetimeFigureOut">
              <a:rPr lang="en-US" smtClean="0"/>
              <a:pPr/>
              <a:t>4/16/2023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92B9802-8F88-43EF-AF31-C7CAD3B9EC80}"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57AA265-015E-4F35-8C23-A28BA5BD47F4}" type="datetimeFigureOut">
              <a:rPr lang="en-US" smtClean="0"/>
              <a:pPr/>
              <a:t>4/16/2023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B92B9802-8F88-43EF-AF31-C7CAD3B9EC80}"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57AA265-015E-4F35-8C23-A28BA5BD47F4}" type="datetimeFigureOut">
              <a:rPr lang="en-US" smtClean="0"/>
              <a:pPr/>
              <a:t>4/16/2023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B92B9802-8F88-43EF-AF31-C7CAD3B9EC80}"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7AA265-015E-4F35-8C23-A28BA5BD47F4}" type="datetimeFigureOut">
              <a:rPr lang="en-US" smtClean="0"/>
              <a:pPr/>
              <a:t>4/16/2023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B92B9802-8F88-43EF-AF31-C7CAD3B9EC80}"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7AA265-015E-4F35-8C23-A28BA5BD47F4}" type="datetimeFigureOut">
              <a:rPr lang="en-US" smtClean="0"/>
              <a:pPr/>
              <a:t>4/16/2023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92B9802-8F88-43EF-AF31-C7CAD3B9EC80}"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7AA265-015E-4F35-8C23-A28BA5BD47F4}" type="datetimeFigureOut">
              <a:rPr lang="en-US" smtClean="0"/>
              <a:pPr/>
              <a:t>4/16/2023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92B9802-8F88-43EF-AF31-C7CAD3B9EC80}"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7AA265-015E-4F35-8C23-A28BA5BD47F4}" type="datetimeFigureOut">
              <a:rPr lang="en-US" smtClean="0"/>
              <a:pPr/>
              <a:t>4/16/2023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92B9802-8F88-43EF-AF31-C7CAD3B9EC80}"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7AA265-015E-4F35-8C23-A28BA5BD47F4}" type="datetimeFigureOut">
              <a:rPr lang="en-US" smtClean="0"/>
              <a:pPr/>
              <a:t>4/16/2023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92B9802-8F88-43EF-AF31-C7CAD3B9EC80}"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7AA265-015E-4F35-8C23-A28BA5BD47F4}" type="datetimeFigureOut">
              <a:rPr lang="en-US" smtClean="0"/>
              <a:pPr/>
              <a:t>4/16/2023</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2B9802-8F88-43EF-AF31-C7CAD3B9EC80}"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hyperlink" Target="https://www.metalsmine.com/news/1198500-golds-1900-target-slips-away-as-employment-outlook" TargetMode="External"/><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grpSp>
        <p:nvGrpSpPr>
          <p:cNvPr id="7" name="Group 6"/>
          <p:cNvGrpSpPr/>
          <p:nvPr/>
        </p:nvGrpSpPr>
        <p:grpSpPr>
          <a:xfrm>
            <a:off x="533248" y="285728"/>
            <a:ext cx="8110718" cy="6238260"/>
            <a:chOff x="533248" y="285728"/>
            <a:chExt cx="8110718" cy="6238260"/>
          </a:xfrm>
        </p:grpSpPr>
        <p:pic>
          <p:nvPicPr>
            <p:cNvPr id="1026" name="Picture 2" descr="C:\Users\Darkdoji\Desktop\A_Paper Trades\End Behaviours High\Peter Corrections\Gol;d Close\To infinity.PNG"/>
            <p:cNvPicPr>
              <a:picLocks noChangeAspect="1" noChangeArrowheads="1"/>
            </p:cNvPicPr>
            <p:nvPr/>
          </p:nvPicPr>
          <p:blipFill>
            <a:blip r:embed="rId2"/>
            <a:srcRect/>
            <a:stretch>
              <a:fillRect/>
            </a:stretch>
          </p:blipFill>
          <p:spPr bwMode="auto">
            <a:xfrm>
              <a:off x="533248" y="1071546"/>
              <a:ext cx="8110718" cy="3991056"/>
            </a:xfrm>
            <a:prstGeom prst="roundRect">
              <a:avLst>
                <a:gd name="adj" fmla="val 8594"/>
              </a:avLst>
            </a:prstGeom>
            <a:solidFill>
              <a:srgbClr val="FFFFFF">
                <a:shade val="85000"/>
              </a:srgbClr>
            </a:solidFill>
            <a:ln>
              <a:solidFill>
                <a:schemeClr val="tx1"/>
              </a:solidFill>
            </a:ln>
            <a:effectLst>
              <a:reflection blurRad="12700" stA="38000" endPos="28000" dist="5000" dir="5400000" sy="-100000" algn="bl" rotWithShape="0"/>
            </a:effectLst>
            <a:scene3d>
              <a:camera prst="isometricOffAxis2Left"/>
              <a:lightRig rig="threePt" dir="t"/>
            </a:scene3d>
          </p:spPr>
        </p:pic>
        <p:sp>
          <p:nvSpPr>
            <p:cNvPr id="3" name="Rectangle 2"/>
            <p:cNvSpPr/>
            <p:nvPr/>
          </p:nvSpPr>
          <p:spPr>
            <a:xfrm>
              <a:off x="2071670" y="285728"/>
              <a:ext cx="5032147" cy="523220"/>
            </a:xfrm>
            <a:prstGeom prst="rect">
              <a:avLst/>
            </a:prstGeom>
          </p:spPr>
          <p:txBody>
            <a:bodyPr wrap="none">
              <a:spAutoFit/>
            </a:bodyPr>
            <a:lstStyle/>
            <a:p>
              <a:r>
                <a:rPr lang="en-GB" sz="2800" b="1" dirty="0" smtClean="0">
                  <a:latin typeface="Agency FB" pitchFamily="34" charset="0"/>
                </a:rPr>
                <a:t>Introducing Orbit the Tool </a:t>
              </a:r>
              <a:r>
                <a:rPr lang="en-GB" sz="2000" dirty="0" smtClean="0">
                  <a:latin typeface="Agency FB" pitchFamily="34" charset="0"/>
                </a:rPr>
                <a:t>(Working </a:t>
              </a:r>
              <a:r>
                <a:rPr lang="en-GB" sz="2000" i="1" dirty="0" smtClean="0">
                  <a:latin typeface="Agency FB" pitchFamily="34" charset="0"/>
                </a:rPr>
                <a:t>Prototype)</a:t>
              </a:r>
              <a:endParaRPr lang="en-GB" sz="2800" i="1" dirty="0" smtClean="0"/>
            </a:p>
          </p:txBody>
        </p:sp>
        <p:sp>
          <p:nvSpPr>
            <p:cNvPr id="4" name="Oval 3"/>
            <p:cNvSpPr>
              <a:spLocks noChangeAspect="1"/>
            </p:cNvSpPr>
            <p:nvPr/>
          </p:nvSpPr>
          <p:spPr>
            <a:xfrm>
              <a:off x="3826926" y="2997620"/>
              <a:ext cx="971557" cy="922979"/>
            </a:xfrm>
            <a:prstGeom prst="ellipse">
              <a:avLst/>
            </a:prstGeom>
            <a:solidFill>
              <a:schemeClr val="accent1">
                <a:alpha val="44000"/>
              </a:schemeClr>
            </a:soli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142976" y="6000768"/>
              <a:ext cx="7199407" cy="523220"/>
            </a:xfrm>
            <a:prstGeom prst="rect">
              <a:avLst/>
            </a:prstGeom>
          </p:spPr>
          <p:txBody>
            <a:bodyPr wrap="none">
              <a:spAutoFit/>
            </a:bodyPr>
            <a:lstStyle/>
            <a:p>
              <a:r>
                <a:rPr lang="en-GB" sz="2800" i="1" dirty="0" smtClean="0">
                  <a:latin typeface="Agency FB" pitchFamily="34" charset="0"/>
                </a:rPr>
                <a:t>All you need to know to use it, understand it and think about it!</a:t>
              </a:r>
              <a:endParaRPr lang="en-GB" sz="3600" i="1" dirty="0" smtClean="0"/>
            </a:p>
          </p:txBody>
        </p:sp>
        <p:pic>
          <p:nvPicPr>
            <p:cNvPr id="6" name="Picture 2" descr="C:\Users\Darkdoji\Desktop\A_Paper Trades\End Behaviours High\Peter Corrections\New Logo.png"/>
            <p:cNvPicPr>
              <a:picLocks noChangeAspect="1" noChangeArrowheads="1"/>
            </p:cNvPicPr>
            <p:nvPr/>
          </p:nvPicPr>
          <p:blipFill>
            <a:blip r:embed="rId3"/>
            <a:srcRect/>
            <a:stretch>
              <a:fillRect/>
            </a:stretch>
          </p:blipFill>
          <p:spPr bwMode="auto">
            <a:xfrm>
              <a:off x="7572396" y="642918"/>
              <a:ext cx="877887" cy="774700"/>
            </a:xfrm>
            <a:prstGeom prst="rect">
              <a:avLst/>
            </a:prstGeom>
            <a:noFill/>
          </p:spPr>
        </p:pic>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p:cNvGrpSpPr/>
          <p:nvPr/>
        </p:nvGrpSpPr>
        <p:grpSpPr>
          <a:xfrm>
            <a:off x="4500562" y="2714620"/>
            <a:ext cx="2618887" cy="3668649"/>
            <a:chOff x="3643306" y="2571744"/>
            <a:chExt cx="2618887" cy="3668649"/>
          </a:xfrm>
        </p:grpSpPr>
        <p:sp>
          <p:nvSpPr>
            <p:cNvPr id="11" name="Arc 10"/>
            <p:cNvSpPr>
              <a:spLocks noChangeAspect="1"/>
            </p:cNvSpPr>
            <p:nvPr/>
          </p:nvSpPr>
          <p:spPr>
            <a:xfrm>
              <a:off x="3643306" y="2571744"/>
              <a:ext cx="1399687" cy="2449449"/>
            </a:xfrm>
            <a:prstGeom prst="arc">
              <a:avLst>
                <a:gd name="adj1" fmla="val 16200000"/>
                <a:gd name="adj2" fmla="val 5742571"/>
              </a:avLst>
            </a:prstGeom>
            <a:ln>
              <a:solidFill>
                <a:schemeClr val="tx1">
                  <a:lumMod val="75000"/>
                  <a:lumOff val="25000"/>
                </a:schemeClr>
              </a:solidFill>
            </a:ln>
            <a:scene3d>
              <a:camera prst="isometricOffAxis1Top"/>
              <a:lightRig rig="threePt" dir="t"/>
            </a:scene3d>
            <a:sp3d>
              <a:bevelT w="114300" prst="artDeco"/>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 name="Arc 11"/>
            <p:cNvSpPr>
              <a:spLocks noChangeAspect="1"/>
            </p:cNvSpPr>
            <p:nvPr/>
          </p:nvSpPr>
          <p:spPr>
            <a:xfrm>
              <a:off x="3795706" y="2724144"/>
              <a:ext cx="1399687" cy="2449449"/>
            </a:xfrm>
            <a:prstGeom prst="arc">
              <a:avLst>
                <a:gd name="adj1" fmla="val 16200000"/>
                <a:gd name="adj2" fmla="val 5742571"/>
              </a:avLst>
            </a:prstGeom>
            <a:ln>
              <a:solidFill>
                <a:schemeClr val="tx1">
                  <a:lumMod val="75000"/>
                  <a:lumOff val="25000"/>
                </a:schemeClr>
              </a:solidFill>
            </a:ln>
            <a:scene3d>
              <a:camera prst="isometricOffAxis1Top"/>
              <a:lightRig rig="threePt" dir="t"/>
            </a:scene3d>
            <a:sp3d>
              <a:bevelT w="114300" prst="artDeco"/>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 name="Arc 12"/>
            <p:cNvSpPr>
              <a:spLocks noChangeAspect="1"/>
            </p:cNvSpPr>
            <p:nvPr/>
          </p:nvSpPr>
          <p:spPr>
            <a:xfrm>
              <a:off x="3948106" y="2876544"/>
              <a:ext cx="1399687" cy="2449449"/>
            </a:xfrm>
            <a:prstGeom prst="arc">
              <a:avLst>
                <a:gd name="adj1" fmla="val 16200000"/>
                <a:gd name="adj2" fmla="val 5742571"/>
              </a:avLst>
            </a:prstGeom>
            <a:ln>
              <a:solidFill>
                <a:schemeClr val="tx1">
                  <a:lumMod val="75000"/>
                  <a:lumOff val="25000"/>
                </a:schemeClr>
              </a:solidFill>
            </a:ln>
            <a:scene3d>
              <a:camera prst="isometricOffAxis1Top"/>
              <a:lightRig rig="threePt" dir="t"/>
            </a:scene3d>
            <a:sp3d>
              <a:bevelT w="114300" prst="artDeco"/>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nvGrpSpPr>
            <p:cNvPr id="20" name="Group 19"/>
            <p:cNvGrpSpPr/>
            <p:nvPr/>
          </p:nvGrpSpPr>
          <p:grpSpPr>
            <a:xfrm>
              <a:off x="4100506" y="3028944"/>
              <a:ext cx="1856887" cy="2906649"/>
              <a:chOff x="4100506" y="3028944"/>
              <a:chExt cx="1856887" cy="2906649"/>
            </a:xfrm>
          </p:grpSpPr>
          <p:sp>
            <p:nvSpPr>
              <p:cNvPr id="14" name="Arc 13"/>
              <p:cNvSpPr>
                <a:spLocks noChangeAspect="1"/>
              </p:cNvSpPr>
              <p:nvPr/>
            </p:nvSpPr>
            <p:spPr>
              <a:xfrm>
                <a:off x="4100506" y="3028944"/>
                <a:ext cx="1399687" cy="2449449"/>
              </a:xfrm>
              <a:prstGeom prst="arc">
                <a:avLst>
                  <a:gd name="adj1" fmla="val 16200000"/>
                  <a:gd name="adj2" fmla="val 5742571"/>
                </a:avLst>
              </a:prstGeom>
              <a:ln>
                <a:solidFill>
                  <a:schemeClr val="tx1">
                    <a:lumMod val="75000"/>
                    <a:lumOff val="25000"/>
                  </a:schemeClr>
                </a:solidFill>
              </a:ln>
              <a:scene3d>
                <a:camera prst="isometricOffAxis1Top"/>
                <a:lightRig rig="threePt" dir="t"/>
              </a:scene3d>
              <a:sp3d>
                <a:bevelT w="114300" prst="artDeco"/>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5" name="Arc 14"/>
              <p:cNvSpPr>
                <a:spLocks noChangeAspect="1"/>
              </p:cNvSpPr>
              <p:nvPr/>
            </p:nvSpPr>
            <p:spPr>
              <a:xfrm>
                <a:off x="4252906" y="3181344"/>
                <a:ext cx="1399687" cy="2449449"/>
              </a:xfrm>
              <a:prstGeom prst="arc">
                <a:avLst>
                  <a:gd name="adj1" fmla="val 16200000"/>
                  <a:gd name="adj2" fmla="val 5742571"/>
                </a:avLst>
              </a:prstGeom>
              <a:ln>
                <a:solidFill>
                  <a:schemeClr val="tx1">
                    <a:lumMod val="75000"/>
                    <a:lumOff val="25000"/>
                  </a:schemeClr>
                </a:solidFill>
              </a:ln>
              <a:scene3d>
                <a:camera prst="isometricOffAxis1Top"/>
                <a:lightRig rig="threePt" dir="t"/>
              </a:scene3d>
              <a:sp3d>
                <a:bevelT w="114300" prst="artDeco"/>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6" name="Arc 15"/>
              <p:cNvSpPr>
                <a:spLocks noChangeAspect="1"/>
              </p:cNvSpPr>
              <p:nvPr/>
            </p:nvSpPr>
            <p:spPr>
              <a:xfrm>
                <a:off x="4405306" y="3333744"/>
                <a:ext cx="1399687" cy="2449449"/>
              </a:xfrm>
              <a:prstGeom prst="arc">
                <a:avLst>
                  <a:gd name="adj1" fmla="val 16200000"/>
                  <a:gd name="adj2" fmla="val 5742571"/>
                </a:avLst>
              </a:prstGeom>
              <a:ln>
                <a:solidFill>
                  <a:schemeClr val="tx1">
                    <a:lumMod val="75000"/>
                    <a:lumOff val="25000"/>
                  </a:schemeClr>
                </a:solidFill>
              </a:ln>
              <a:scene3d>
                <a:camera prst="isometricOffAxis1Top"/>
                <a:lightRig rig="threePt" dir="t"/>
              </a:scene3d>
              <a:sp3d>
                <a:bevelT w="114300" prst="artDeco"/>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7" name="Arc 16"/>
              <p:cNvSpPr>
                <a:spLocks noChangeAspect="1"/>
              </p:cNvSpPr>
              <p:nvPr/>
            </p:nvSpPr>
            <p:spPr>
              <a:xfrm>
                <a:off x="4557706" y="3486144"/>
                <a:ext cx="1399687" cy="2449449"/>
              </a:xfrm>
              <a:prstGeom prst="arc">
                <a:avLst>
                  <a:gd name="adj1" fmla="val 16200000"/>
                  <a:gd name="adj2" fmla="val 5742571"/>
                </a:avLst>
              </a:prstGeom>
              <a:ln>
                <a:solidFill>
                  <a:schemeClr val="tx1">
                    <a:lumMod val="75000"/>
                    <a:lumOff val="25000"/>
                  </a:schemeClr>
                </a:solidFill>
              </a:ln>
              <a:scene3d>
                <a:camera prst="isometricOffAxis1Top"/>
                <a:lightRig rig="threePt" dir="t"/>
              </a:scene3d>
              <a:sp3d>
                <a:bevelT w="114300" prst="artDeco"/>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sp>
          <p:nvSpPr>
            <p:cNvPr id="18" name="Arc 17"/>
            <p:cNvSpPr>
              <a:spLocks noChangeAspect="1"/>
            </p:cNvSpPr>
            <p:nvPr/>
          </p:nvSpPr>
          <p:spPr>
            <a:xfrm>
              <a:off x="4710106" y="3638544"/>
              <a:ext cx="1399687" cy="2449449"/>
            </a:xfrm>
            <a:prstGeom prst="arc">
              <a:avLst>
                <a:gd name="adj1" fmla="val 16200000"/>
                <a:gd name="adj2" fmla="val 5742571"/>
              </a:avLst>
            </a:prstGeom>
            <a:ln>
              <a:solidFill>
                <a:schemeClr val="tx1">
                  <a:lumMod val="75000"/>
                  <a:lumOff val="25000"/>
                </a:schemeClr>
              </a:solidFill>
            </a:ln>
            <a:scene3d>
              <a:camera prst="isometricOffAxis1Top"/>
              <a:lightRig rig="threePt" dir="t"/>
            </a:scene3d>
            <a:sp3d>
              <a:bevelT w="114300" prst="artDeco"/>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9" name="Arc 18"/>
            <p:cNvSpPr>
              <a:spLocks noChangeAspect="1"/>
            </p:cNvSpPr>
            <p:nvPr/>
          </p:nvSpPr>
          <p:spPr>
            <a:xfrm>
              <a:off x="4862506" y="3790944"/>
              <a:ext cx="1399687" cy="2449449"/>
            </a:xfrm>
            <a:prstGeom prst="arc">
              <a:avLst>
                <a:gd name="adj1" fmla="val 16200000"/>
                <a:gd name="adj2" fmla="val 5742571"/>
              </a:avLst>
            </a:prstGeom>
            <a:ln>
              <a:solidFill>
                <a:schemeClr val="tx1">
                  <a:lumMod val="75000"/>
                  <a:lumOff val="25000"/>
                </a:schemeClr>
              </a:solidFill>
            </a:ln>
            <a:scene3d>
              <a:camera prst="isometricOffAxis1Top"/>
              <a:lightRig rig="threePt" dir="t"/>
            </a:scene3d>
            <a:sp3d>
              <a:bevelT w="114300" prst="artDeco"/>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9" name="Arc 28"/>
            <p:cNvSpPr>
              <a:spLocks noChangeAspect="1"/>
            </p:cNvSpPr>
            <p:nvPr/>
          </p:nvSpPr>
          <p:spPr>
            <a:xfrm>
              <a:off x="4100506" y="3028944"/>
              <a:ext cx="1399687" cy="2449449"/>
            </a:xfrm>
            <a:prstGeom prst="arc">
              <a:avLst>
                <a:gd name="adj1" fmla="val 16200000"/>
                <a:gd name="adj2" fmla="val 5742571"/>
              </a:avLst>
            </a:prstGeom>
            <a:ln>
              <a:solidFill>
                <a:schemeClr val="tx1">
                  <a:lumMod val="75000"/>
                  <a:lumOff val="25000"/>
                </a:schemeClr>
              </a:solidFill>
            </a:ln>
            <a:scene3d>
              <a:camera prst="isometricOffAxis1Top"/>
              <a:lightRig rig="threePt" dir="t"/>
            </a:scene3d>
            <a:sp3d>
              <a:bevelT w="114300" prst="artDeco"/>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pic>
        <p:nvPicPr>
          <p:cNvPr id="23" name="Picture 4" descr="set of a crowd of people flat style, silhouette of a crowd"/>
          <p:cNvPicPr>
            <a:picLocks noChangeAspect="1" noChangeArrowheads="1"/>
          </p:cNvPicPr>
          <p:nvPr/>
        </p:nvPicPr>
        <p:blipFill>
          <a:blip r:embed="rId2"/>
          <a:srcRect l="49545" t="31250" b="31249"/>
          <a:stretch>
            <a:fillRect/>
          </a:stretch>
        </p:blipFill>
        <p:spPr bwMode="auto">
          <a:xfrm>
            <a:off x="2786050" y="4345552"/>
            <a:ext cx="3022328" cy="1228080"/>
          </a:xfrm>
          <a:prstGeom prst="rect">
            <a:avLst/>
          </a:prstGeom>
          <a:noFill/>
          <a:ln>
            <a:solidFill>
              <a:schemeClr val="tx1">
                <a:lumMod val="75000"/>
                <a:lumOff val="25000"/>
              </a:schemeClr>
            </a:solidFill>
          </a:ln>
          <a:effectLst>
            <a:softEdge rad="317500"/>
          </a:effectLst>
        </p:spPr>
      </p:pic>
      <p:pic>
        <p:nvPicPr>
          <p:cNvPr id="3" name="Picture 6" descr="C:\Users\Darkdoji\Desktop\A_Paper Trades\End Behaviours High\Peter Corrections\Promotion Orbit\WhatsApp Image 2022-12-13 at 2.34.43 PM.jpeg"/>
          <p:cNvPicPr>
            <a:picLocks noChangeAspect="1" noChangeArrowheads="1"/>
          </p:cNvPicPr>
          <p:nvPr/>
        </p:nvPicPr>
        <p:blipFill>
          <a:blip r:embed="rId3"/>
          <a:srcRect/>
          <a:stretch>
            <a:fillRect/>
          </a:stretch>
        </p:blipFill>
        <p:spPr bwMode="auto">
          <a:xfrm>
            <a:off x="4543624" y="1585839"/>
            <a:ext cx="3936835" cy="193925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isometricOffAxis2Left"/>
            <a:lightRig rig="threePt" dir="t">
              <a:rot lat="0" lon="0" rev="2700000"/>
            </a:lightRig>
          </a:scene3d>
          <a:sp3d>
            <a:bevelT h="38100"/>
            <a:contourClr>
              <a:srgbClr val="C0C0C0"/>
            </a:contourClr>
          </a:sp3d>
        </p:spPr>
      </p:pic>
      <p:sp>
        <p:nvSpPr>
          <p:cNvPr id="4" name="Down Arrow 3"/>
          <p:cNvSpPr>
            <a:spLocks noChangeAspect="1"/>
          </p:cNvSpPr>
          <p:nvPr/>
        </p:nvSpPr>
        <p:spPr>
          <a:xfrm>
            <a:off x="5640082" y="3286124"/>
            <a:ext cx="503554" cy="755328"/>
          </a:xfrm>
          <a:prstGeom prst="downArrow">
            <a:avLst/>
          </a:prstGeom>
          <a:solidFill>
            <a:srgbClr val="00B050"/>
          </a:solidFill>
          <a:ln>
            <a:solidFill>
              <a:srgbClr val="00B050"/>
            </a:solidFill>
          </a:ln>
          <a:scene3d>
            <a:camera prst="isometricOffAxis2Top"/>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sp>
        <p:nvSpPr>
          <p:cNvPr id="6" name="TextBox 5"/>
          <p:cNvSpPr txBox="1"/>
          <p:nvPr/>
        </p:nvSpPr>
        <p:spPr>
          <a:xfrm>
            <a:off x="428596" y="1121258"/>
            <a:ext cx="2571768" cy="5355312"/>
          </a:xfrm>
          <a:prstGeom prst="rect">
            <a:avLst/>
          </a:prstGeom>
          <a:noFill/>
        </p:spPr>
        <p:txBody>
          <a:bodyPr wrap="square" rtlCol="0">
            <a:spAutoFit/>
          </a:bodyPr>
          <a:lstStyle/>
          <a:p>
            <a:r>
              <a:rPr lang="en-GB" dirty="0" smtClean="0">
                <a:latin typeface="Agency FB" pitchFamily="34" charset="0"/>
              </a:rPr>
              <a:t>Mathematically, Orbit the Tool is an Oscillator Model of market movement. An oscillator model is a dynamical model in which the variable evolves through a periodic (or, in the case of markets, an aperiodic trajectory) or orbit (in ambient space or range). This periodic trajectory is a loop through ambient space as the state of the system returns to where it began after some indeterminate time. This loop through space is called the phase of the oscillator. Orbit the Tool follows this loop exactly for all electronically traded markets in real-time.</a:t>
            </a:r>
            <a:endParaRPr lang="en-GB" dirty="0">
              <a:latin typeface="Agency FB" pitchFamily="34" charset="0"/>
            </a:endParaRPr>
          </a:p>
        </p:txBody>
      </p:sp>
      <p:sp>
        <p:nvSpPr>
          <p:cNvPr id="7" name="Rectangle 6"/>
          <p:cNvSpPr/>
          <p:nvPr/>
        </p:nvSpPr>
        <p:spPr>
          <a:xfrm>
            <a:off x="1063501" y="751926"/>
            <a:ext cx="1301959" cy="369332"/>
          </a:xfrm>
          <a:prstGeom prst="rect">
            <a:avLst/>
          </a:prstGeom>
        </p:spPr>
        <p:txBody>
          <a:bodyPr wrap="none">
            <a:spAutoFit/>
          </a:bodyPr>
          <a:lstStyle/>
          <a:p>
            <a:r>
              <a:rPr lang="en-GB" b="1" dirty="0" smtClean="0">
                <a:latin typeface="Agency FB" pitchFamily="34" charset="0"/>
              </a:rPr>
              <a:t>Orbit the Tool </a:t>
            </a:r>
            <a:endParaRPr lang="en-GB" b="1" dirty="0"/>
          </a:p>
        </p:txBody>
      </p:sp>
      <p:sp>
        <p:nvSpPr>
          <p:cNvPr id="9" name="Rectangle 8"/>
          <p:cNvSpPr/>
          <p:nvPr/>
        </p:nvSpPr>
        <p:spPr>
          <a:xfrm>
            <a:off x="5980129" y="916528"/>
            <a:ext cx="2005677" cy="369332"/>
          </a:xfrm>
          <a:prstGeom prst="rect">
            <a:avLst/>
          </a:prstGeom>
        </p:spPr>
        <p:txBody>
          <a:bodyPr wrap="none">
            <a:spAutoFit/>
          </a:bodyPr>
          <a:lstStyle/>
          <a:p>
            <a:r>
              <a:rPr lang="en-GB" b="1" dirty="0" smtClean="0">
                <a:latin typeface="Agency FB" pitchFamily="34" charset="0"/>
              </a:rPr>
              <a:t>Correct 100/100 Times</a:t>
            </a:r>
            <a:endParaRPr lang="en-GB" b="1" dirty="0"/>
          </a:p>
        </p:txBody>
      </p:sp>
      <p:sp>
        <p:nvSpPr>
          <p:cNvPr id="10" name="Rounded Rectangle 9"/>
          <p:cNvSpPr/>
          <p:nvPr/>
        </p:nvSpPr>
        <p:spPr>
          <a:xfrm>
            <a:off x="3194047" y="1130842"/>
            <a:ext cx="1303445" cy="408623"/>
          </a:xfrm>
          <a:prstGeom prst="roundRect">
            <a:avLst/>
          </a:prstGeom>
        </p:spPr>
        <p:txBody>
          <a:bodyPr wrap="none">
            <a:spAutoFit/>
          </a:bodyPr>
          <a:lstStyle/>
          <a:p>
            <a:r>
              <a:rPr lang="en-GB" b="1" i="1" dirty="0" smtClean="0"/>
              <a:t>X </a:t>
            </a:r>
            <a:r>
              <a:rPr lang="en-GB" b="1" i="1" baseline="-25000" dirty="0" smtClean="0"/>
              <a:t>n+1 </a:t>
            </a:r>
            <a:r>
              <a:rPr lang="en-GB" b="1" i="1" dirty="0" smtClean="0"/>
              <a:t>= F(X</a:t>
            </a:r>
            <a:r>
              <a:rPr lang="en-GB" b="1" i="1" baseline="-25000" dirty="0" smtClean="0"/>
              <a:t>n</a:t>
            </a:r>
            <a:r>
              <a:rPr lang="en-GB" b="1" i="1" dirty="0" smtClean="0"/>
              <a:t>)</a:t>
            </a:r>
            <a:endParaRPr lang="en-GB" b="1" i="1" dirty="0"/>
          </a:p>
        </p:txBody>
      </p:sp>
      <p:sp>
        <p:nvSpPr>
          <p:cNvPr id="25" name="Rectangle 24"/>
          <p:cNvSpPr/>
          <p:nvPr/>
        </p:nvSpPr>
        <p:spPr>
          <a:xfrm>
            <a:off x="2979733" y="6066279"/>
            <a:ext cx="3464410" cy="369332"/>
          </a:xfrm>
          <a:prstGeom prst="rect">
            <a:avLst/>
          </a:prstGeom>
        </p:spPr>
        <p:txBody>
          <a:bodyPr wrap="none">
            <a:spAutoFit/>
          </a:bodyPr>
          <a:lstStyle/>
          <a:p>
            <a:r>
              <a:rPr lang="en-GB" b="1" i="1" dirty="0" smtClean="0">
                <a:latin typeface="Agency FB" pitchFamily="34" charset="0"/>
              </a:rPr>
              <a:t>Changes the Way Trading is Done Forever</a:t>
            </a:r>
            <a:endParaRPr lang="en-GB" b="1" i="1" dirty="0"/>
          </a:p>
        </p:txBody>
      </p:sp>
      <p:pic>
        <p:nvPicPr>
          <p:cNvPr id="1026" name="Picture 2" descr="C:\Users\Darkdoji\Desktop\A_Paper Trades\End Behaviours High\Peter Corrections\New Logo.png"/>
          <p:cNvPicPr>
            <a:picLocks noChangeAspect="1" noChangeArrowheads="1"/>
          </p:cNvPicPr>
          <p:nvPr/>
        </p:nvPicPr>
        <p:blipFill>
          <a:blip r:embed="rId4"/>
          <a:srcRect/>
          <a:stretch>
            <a:fillRect/>
          </a:stretch>
        </p:blipFill>
        <p:spPr bwMode="auto">
          <a:xfrm>
            <a:off x="7694641" y="4559866"/>
            <a:ext cx="877887" cy="774700"/>
          </a:xfrm>
          <a:prstGeom prst="rect">
            <a:avLst/>
          </a:prstGeom>
          <a:noFill/>
        </p:spPr>
      </p:pic>
      <p:sp>
        <p:nvSpPr>
          <p:cNvPr id="27" name="Rectangle 26"/>
          <p:cNvSpPr/>
          <p:nvPr/>
        </p:nvSpPr>
        <p:spPr>
          <a:xfrm>
            <a:off x="2928926" y="3143248"/>
            <a:ext cx="1375698" cy="307777"/>
          </a:xfrm>
          <a:prstGeom prst="rect">
            <a:avLst/>
          </a:prstGeom>
        </p:spPr>
        <p:txBody>
          <a:bodyPr wrap="none">
            <a:spAutoFit/>
          </a:bodyPr>
          <a:lstStyle/>
          <a:p>
            <a:r>
              <a:rPr lang="en-GB" sz="1400" i="1" dirty="0" smtClean="0">
                <a:latin typeface="Agency FB" pitchFamily="34" charset="0"/>
              </a:rPr>
              <a:t>New to Industry (NTI)</a:t>
            </a:r>
            <a:endParaRPr lang="en-GB" sz="1400" i="1" dirty="0"/>
          </a:p>
        </p:txBody>
      </p:sp>
      <p:sp>
        <p:nvSpPr>
          <p:cNvPr id="28" name="Rectangle 27"/>
          <p:cNvSpPr/>
          <p:nvPr/>
        </p:nvSpPr>
        <p:spPr>
          <a:xfrm>
            <a:off x="3726617" y="4049917"/>
            <a:ext cx="1202573" cy="307777"/>
          </a:xfrm>
          <a:prstGeom prst="rect">
            <a:avLst/>
          </a:prstGeom>
        </p:spPr>
        <p:txBody>
          <a:bodyPr wrap="none">
            <a:spAutoFit/>
          </a:bodyPr>
          <a:lstStyle/>
          <a:p>
            <a:r>
              <a:rPr lang="en-GB" sz="1400" i="1" dirty="0" smtClean="0">
                <a:latin typeface="Agency FB" pitchFamily="34" charset="0"/>
              </a:rPr>
              <a:t>Zero Risk Trading </a:t>
            </a:r>
            <a:endParaRPr lang="en-GB" sz="1400" i="1" dirty="0"/>
          </a:p>
        </p:txBody>
      </p:sp>
      <p:sp>
        <p:nvSpPr>
          <p:cNvPr id="33" name="Rectangle 32"/>
          <p:cNvSpPr/>
          <p:nvPr/>
        </p:nvSpPr>
        <p:spPr>
          <a:xfrm>
            <a:off x="2055927" y="142852"/>
            <a:ext cx="5032147" cy="523220"/>
          </a:xfrm>
          <a:prstGeom prst="rect">
            <a:avLst/>
          </a:prstGeom>
        </p:spPr>
        <p:txBody>
          <a:bodyPr wrap="none">
            <a:spAutoFit/>
          </a:bodyPr>
          <a:lstStyle/>
          <a:p>
            <a:r>
              <a:rPr lang="en-GB" sz="2800" b="1" dirty="0" smtClean="0">
                <a:latin typeface="Agency FB" pitchFamily="34" charset="0"/>
              </a:rPr>
              <a:t>Introducing Orbit the Tool </a:t>
            </a:r>
            <a:r>
              <a:rPr lang="en-GB" sz="2000" dirty="0" smtClean="0">
                <a:latin typeface="Agency FB" pitchFamily="34" charset="0"/>
              </a:rPr>
              <a:t>(Working </a:t>
            </a:r>
            <a:r>
              <a:rPr lang="en-GB" sz="2000" i="1" dirty="0" smtClean="0">
                <a:latin typeface="Agency FB" pitchFamily="34" charset="0"/>
              </a:rPr>
              <a:t>Prototype)</a:t>
            </a:r>
            <a:endParaRPr lang="en-GB" sz="2800" i="1" dirty="0" smtClean="0"/>
          </a:p>
        </p:txBody>
      </p:sp>
      <p:sp>
        <p:nvSpPr>
          <p:cNvPr id="55" name="Rounded Rectangle 54"/>
          <p:cNvSpPr/>
          <p:nvPr/>
        </p:nvSpPr>
        <p:spPr>
          <a:xfrm>
            <a:off x="6929454" y="3857628"/>
            <a:ext cx="928694" cy="285752"/>
          </a:xfrm>
          <a:prstGeom prst="roundRect">
            <a:avLst/>
          </a:prstGeom>
          <a:ln>
            <a:solidFill>
              <a:schemeClr val="bg1">
                <a:lumMod val="65000"/>
              </a:schemeClr>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smtClean="0">
                <a:latin typeface="Agency FB" pitchFamily="34" charset="0"/>
              </a:rPr>
              <a:t>Orbit</a:t>
            </a:r>
            <a:endParaRPr lang="en-GB" dirty="0">
              <a:latin typeface="Agency FB" pitchFamily="34" charset="0"/>
            </a:endParaRPr>
          </a:p>
        </p:txBody>
      </p:sp>
      <p:sp>
        <p:nvSpPr>
          <p:cNvPr id="30" name="Rectangle 29"/>
          <p:cNvSpPr/>
          <p:nvPr/>
        </p:nvSpPr>
        <p:spPr>
          <a:xfrm>
            <a:off x="4429124" y="5643578"/>
            <a:ext cx="1935145" cy="307777"/>
          </a:xfrm>
          <a:prstGeom prst="rect">
            <a:avLst/>
          </a:prstGeom>
        </p:spPr>
        <p:txBody>
          <a:bodyPr wrap="none">
            <a:spAutoFit/>
          </a:bodyPr>
          <a:lstStyle/>
          <a:p>
            <a:r>
              <a:rPr lang="en-GB" sz="1400" i="1" dirty="0" smtClean="0">
                <a:latin typeface="Agency FB" pitchFamily="34" charset="0"/>
              </a:rPr>
              <a:t>Visual , easy to learn and trade</a:t>
            </a:r>
            <a:endParaRPr lang="en-GB" sz="1400" i="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Darkdoji\Desktop\A_Paper Trades\End Behaviours High\Peter Corrections\Gol;d Close\Real Example.PNG"/>
          <p:cNvPicPr>
            <a:picLocks noChangeAspect="1" noChangeArrowheads="1"/>
          </p:cNvPicPr>
          <p:nvPr/>
        </p:nvPicPr>
        <p:blipFill>
          <a:blip r:embed="rId2"/>
          <a:srcRect/>
          <a:stretch>
            <a:fillRect/>
          </a:stretch>
        </p:blipFill>
        <p:spPr bwMode="auto">
          <a:xfrm>
            <a:off x="615144" y="1142984"/>
            <a:ext cx="7913713" cy="38646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2250281" y="6014313"/>
            <a:ext cx="4572000" cy="646331"/>
          </a:xfrm>
          <a:prstGeom prst="rect">
            <a:avLst/>
          </a:prstGeom>
        </p:spPr>
        <p:txBody>
          <a:bodyPr>
            <a:spAutoFit/>
          </a:bodyPr>
          <a:lstStyle/>
          <a:p>
            <a:r>
              <a:rPr lang="en-GB" dirty="0" smtClean="0">
                <a:latin typeface="Blackadder ITC" pitchFamily="82" charset="0"/>
                <a:hlinkClick r:id="rId3"/>
              </a:rPr>
              <a:t>https://www.metalsmine.com/news/1198500-golds-1900-target-slips-away-as-employment-outlook#post14278345</a:t>
            </a:r>
            <a:r>
              <a:rPr lang="en-GB" dirty="0" smtClean="0">
                <a:latin typeface="Blackadder ITC" pitchFamily="82" charset="0"/>
              </a:rPr>
              <a:t> </a:t>
            </a:r>
            <a:endParaRPr lang="en-GB" dirty="0">
              <a:latin typeface="Blackadder ITC" pitchFamily="82" charset="0"/>
            </a:endParaRPr>
          </a:p>
        </p:txBody>
      </p:sp>
      <p:sp>
        <p:nvSpPr>
          <p:cNvPr id="6" name="TextBox 5"/>
          <p:cNvSpPr txBox="1"/>
          <p:nvPr/>
        </p:nvSpPr>
        <p:spPr>
          <a:xfrm>
            <a:off x="214282" y="442149"/>
            <a:ext cx="8358246" cy="615553"/>
          </a:xfrm>
          <a:prstGeom prst="rect">
            <a:avLst/>
          </a:prstGeom>
          <a:noFill/>
        </p:spPr>
        <p:txBody>
          <a:bodyPr wrap="square" rtlCol="0">
            <a:spAutoFit/>
          </a:bodyPr>
          <a:lstStyle/>
          <a:p>
            <a:pPr algn="ctr"/>
            <a:r>
              <a:rPr lang="en-GB" sz="1700" i="1" dirty="0" smtClean="0">
                <a:latin typeface="Agency FB" pitchFamily="34" charset="0"/>
              </a:rPr>
              <a:t>Read the story (i.e. the comment on the story), to understand the context of this particular NFP day trade, an example of one of the many powers of </a:t>
            </a:r>
            <a:r>
              <a:rPr lang="en-GB" sz="1700" b="1" i="1" dirty="0" smtClean="0">
                <a:latin typeface="Agency FB" pitchFamily="34" charset="0"/>
              </a:rPr>
              <a:t>Orbit the Tool</a:t>
            </a:r>
            <a:r>
              <a:rPr lang="en-GB" sz="1700" i="1" dirty="0" smtClean="0">
                <a:latin typeface="Agency FB" pitchFamily="34" charset="0"/>
              </a:rPr>
              <a:t>. Click the link below  (in slide show mode), to go to the relevant post on FF</a:t>
            </a:r>
            <a:endParaRPr lang="en-GB" sz="1700" i="1" dirty="0">
              <a:latin typeface="Agency FB" pitchFamily="34" charset="0"/>
            </a:endParaRPr>
          </a:p>
        </p:txBody>
      </p:sp>
      <p:sp>
        <p:nvSpPr>
          <p:cNvPr id="7" name="TextBox 6"/>
          <p:cNvSpPr txBox="1"/>
          <p:nvPr/>
        </p:nvSpPr>
        <p:spPr>
          <a:xfrm>
            <a:off x="7143768" y="5098696"/>
            <a:ext cx="1785950" cy="1514773"/>
          </a:xfrm>
          <a:prstGeom prst="flowChartConnector">
            <a:avLst/>
          </a:prstGeom>
          <a:gradFill flip="none" rotWithShape="1">
            <a:gsLst>
              <a:gs pos="0">
                <a:schemeClr val="accent4">
                  <a:tint val="50000"/>
                  <a:satMod val="300000"/>
                  <a:alpha val="0"/>
                </a:schemeClr>
              </a:gs>
              <a:gs pos="35000">
                <a:schemeClr val="accent4">
                  <a:tint val="37000"/>
                  <a:satMod val="300000"/>
                </a:schemeClr>
              </a:gs>
              <a:gs pos="100000">
                <a:schemeClr val="accent4">
                  <a:tint val="15000"/>
                  <a:satMod val="350000"/>
                </a:schemeClr>
              </a:gs>
            </a:gsLst>
            <a:path path="circle">
              <a:fillToRect l="100000" t="100000"/>
            </a:path>
            <a:tileRect r="-100000" b="-100000"/>
          </a:gradFill>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sz="1600" dirty="0" smtClean="0">
                <a:solidFill>
                  <a:schemeClr val="accent4">
                    <a:lumMod val="75000"/>
                  </a:schemeClr>
                </a:solidFill>
                <a:latin typeface="Agency FB" pitchFamily="34" charset="0"/>
              </a:rPr>
              <a:t>How could we have calculated the market so precisely?</a:t>
            </a:r>
            <a:endParaRPr lang="en-GB" sz="1600" dirty="0">
              <a:solidFill>
                <a:schemeClr val="accent4">
                  <a:lumMod val="75000"/>
                </a:schemeClr>
              </a:solidFill>
              <a:latin typeface="Agency FB" pitchFamily="34" charset="0"/>
            </a:endParaRPr>
          </a:p>
        </p:txBody>
      </p:sp>
      <p:sp>
        <p:nvSpPr>
          <p:cNvPr id="9" name="Rounded Rectangle 8"/>
          <p:cNvSpPr/>
          <p:nvPr/>
        </p:nvSpPr>
        <p:spPr>
          <a:xfrm>
            <a:off x="285720" y="5911949"/>
            <a:ext cx="1857388" cy="374571"/>
          </a:xfrm>
          <a:prstGeom prst="roundRect">
            <a:avLst/>
          </a:prstGeom>
          <a:gradFill flip="none" rotWithShape="1">
            <a:gsLst>
              <a:gs pos="0">
                <a:schemeClr val="accent4">
                  <a:tint val="50000"/>
                  <a:satMod val="300000"/>
                  <a:alpha val="0"/>
                </a:schemeClr>
              </a:gs>
              <a:gs pos="35000">
                <a:schemeClr val="accent4">
                  <a:tint val="37000"/>
                  <a:satMod val="300000"/>
                </a:schemeClr>
              </a:gs>
              <a:gs pos="100000">
                <a:schemeClr val="accent4">
                  <a:tint val="15000"/>
                  <a:satMod val="350000"/>
                </a:schemeClr>
              </a:gs>
            </a:gsLst>
            <a:path path="circle">
              <a:fillToRect l="100000" t="100000"/>
            </a:path>
            <a:tileRect r="-100000" b="-100000"/>
          </a:gradFill>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sz="1600" dirty="0" smtClean="0">
                <a:solidFill>
                  <a:schemeClr val="accent4">
                    <a:lumMod val="75000"/>
                  </a:schemeClr>
                </a:solidFill>
                <a:latin typeface="Agency FB" pitchFamily="34" charset="0"/>
              </a:rPr>
              <a:t>Orbit The Tool</a:t>
            </a:r>
          </a:p>
        </p:txBody>
      </p:sp>
      <p:sp>
        <p:nvSpPr>
          <p:cNvPr id="10" name="TextBox 9"/>
          <p:cNvSpPr txBox="1"/>
          <p:nvPr/>
        </p:nvSpPr>
        <p:spPr>
          <a:xfrm>
            <a:off x="571472" y="71414"/>
            <a:ext cx="4929222" cy="400110"/>
          </a:xfrm>
          <a:prstGeom prst="rect">
            <a:avLst/>
          </a:prstGeom>
          <a:noFill/>
        </p:spPr>
        <p:txBody>
          <a:bodyPr wrap="square" rtlCol="0">
            <a:spAutoFit/>
          </a:bodyPr>
          <a:lstStyle/>
          <a:p>
            <a:r>
              <a:rPr lang="en-GB" sz="2000" b="1" dirty="0" smtClean="0">
                <a:latin typeface="Agency FB" pitchFamily="34" charset="0"/>
              </a:rPr>
              <a:t>We Answer the end Question with the Slides following: </a:t>
            </a:r>
            <a:endParaRPr lang="en-GB" sz="2000" b="1" dirty="0">
              <a:latin typeface="Agency FB" pitchFamily="34" charset="0"/>
            </a:endParaRPr>
          </a:p>
        </p:txBody>
      </p:sp>
      <p:sp>
        <p:nvSpPr>
          <p:cNvPr id="11" name="TextBox 10"/>
          <p:cNvSpPr txBox="1"/>
          <p:nvPr/>
        </p:nvSpPr>
        <p:spPr>
          <a:xfrm>
            <a:off x="2285984" y="5719808"/>
            <a:ext cx="4357718" cy="369332"/>
          </a:xfrm>
          <a:prstGeom prst="rect">
            <a:avLst/>
          </a:prstGeom>
          <a:noFill/>
        </p:spPr>
        <p:txBody>
          <a:bodyPr wrap="square" rtlCol="0">
            <a:spAutoFit/>
          </a:bodyPr>
          <a:lstStyle/>
          <a:p>
            <a:pPr algn="ctr"/>
            <a:r>
              <a:rPr lang="en-GB" i="1" dirty="0" smtClean="0">
                <a:solidFill>
                  <a:schemeClr val="bg2">
                    <a:lumMod val="25000"/>
                  </a:schemeClr>
                </a:solidFill>
                <a:latin typeface="Agency FB" pitchFamily="34" charset="0"/>
              </a:rPr>
              <a:t>Look at the details of the trade well. Then think about it!</a:t>
            </a:r>
            <a:endParaRPr lang="en-GB" i="1" dirty="0">
              <a:solidFill>
                <a:schemeClr val="bg2">
                  <a:lumMod val="25000"/>
                </a:schemeClr>
              </a:solidFill>
              <a:latin typeface="Agency FB" pitchFamily="34" charset="0"/>
            </a:endParaRPr>
          </a:p>
        </p:txBody>
      </p:sp>
      <p:sp>
        <p:nvSpPr>
          <p:cNvPr id="12" name="TextBox 11"/>
          <p:cNvSpPr txBox="1"/>
          <p:nvPr/>
        </p:nvSpPr>
        <p:spPr>
          <a:xfrm>
            <a:off x="2370122" y="3571876"/>
            <a:ext cx="714380" cy="461665"/>
          </a:xfrm>
          <a:prstGeom prst="rect">
            <a:avLst/>
          </a:prstGeom>
          <a:noFill/>
        </p:spPr>
        <p:txBody>
          <a:bodyPr wrap="square" rtlCol="0">
            <a:spAutoFit/>
          </a:bodyPr>
          <a:lstStyle/>
          <a:p>
            <a:pPr algn="ctr"/>
            <a:r>
              <a:rPr lang="en-GB" sz="1200" dirty="0" smtClean="0">
                <a:solidFill>
                  <a:srgbClr val="FFC000"/>
                </a:solidFill>
                <a:latin typeface="Agency FB" pitchFamily="34" charset="0"/>
              </a:rPr>
              <a:t>Initial Value </a:t>
            </a:r>
            <a:endParaRPr lang="en-GB" sz="1200" dirty="0">
              <a:solidFill>
                <a:srgbClr val="FFC000"/>
              </a:solidFill>
              <a:latin typeface="Agency FB" pitchFamily="34" charset="0"/>
            </a:endParaRPr>
          </a:p>
        </p:txBody>
      </p:sp>
      <p:cxnSp>
        <p:nvCxnSpPr>
          <p:cNvPr id="13" name="Straight Arrow Connector 12"/>
          <p:cNvCxnSpPr/>
          <p:nvPr/>
        </p:nvCxnSpPr>
        <p:spPr>
          <a:xfrm rot="10800000" flipV="1">
            <a:off x="1428728" y="3786190"/>
            <a:ext cx="1071570" cy="142876"/>
          </a:xfrm>
          <a:prstGeom prst="straightConnector1">
            <a:avLst/>
          </a:prstGeom>
          <a:ln>
            <a:solidFill>
              <a:srgbClr val="FFC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V="1">
            <a:off x="2928926" y="3429000"/>
            <a:ext cx="428628" cy="214314"/>
          </a:xfrm>
          <a:prstGeom prst="straightConnector1">
            <a:avLst/>
          </a:prstGeom>
          <a:ln>
            <a:solidFill>
              <a:srgbClr val="FFC000"/>
            </a:solidFill>
            <a:tailEnd type="arrow"/>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2857488" y="3571876"/>
            <a:ext cx="714380" cy="276999"/>
          </a:xfrm>
          <a:prstGeom prst="rect">
            <a:avLst/>
          </a:prstGeom>
          <a:noFill/>
        </p:spPr>
        <p:txBody>
          <a:bodyPr wrap="square" rtlCol="0">
            <a:spAutoFit/>
          </a:bodyPr>
          <a:lstStyle/>
          <a:p>
            <a:pPr algn="ctr"/>
            <a:r>
              <a:rPr lang="en-GB" sz="1200" dirty="0" smtClean="0">
                <a:solidFill>
                  <a:schemeClr val="bg1"/>
                </a:solidFill>
                <a:latin typeface="Agency FB" pitchFamily="34" charset="0"/>
              </a:rPr>
              <a:t>Motile</a:t>
            </a:r>
            <a:endParaRPr lang="en-GB" sz="1200" dirty="0">
              <a:solidFill>
                <a:schemeClr val="bg1"/>
              </a:solidFill>
              <a:latin typeface="Agency FB" pitchFamily="34" charset="0"/>
            </a:endParaRPr>
          </a:p>
        </p:txBody>
      </p:sp>
      <p:sp>
        <p:nvSpPr>
          <p:cNvPr id="21" name="TextBox 20"/>
          <p:cNvSpPr txBox="1"/>
          <p:nvPr/>
        </p:nvSpPr>
        <p:spPr>
          <a:xfrm>
            <a:off x="1900754" y="1916660"/>
            <a:ext cx="1599676" cy="369332"/>
          </a:xfrm>
          <a:prstGeom prst="rect">
            <a:avLst/>
          </a:prstGeom>
          <a:noFill/>
        </p:spPr>
        <p:txBody>
          <a:bodyPr wrap="square" rtlCol="0">
            <a:spAutoFit/>
          </a:bodyPr>
          <a:lstStyle/>
          <a:p>
            <a:pPr algn="ctr"/>
            <a:r>
              <a:rPr lang="en-GB" i="1" dirty="0" smtClean="0">
                <a:solidFill>
                  <a:schemeClr val="bg1"/>
                </a:solidFill>
                <a:latin typeface="Agency FB" pitchFamily="34" charset="0"/>
              </a:rPr>
              <a:t>K Identity {+VE}</a:t>
            </a:r>
            <a:endParaRPr lang="en-GB" i="1" baseline="30000" dirty="0">
              <a:solidFill>
                <a:schemeClr val="bg1"/>
              </a:solidFill>
              <a:latin typeface="Agency FB" pitchFamily="34" charset="0"/>
            </a:endParaRPr>
          </a:p>
        </p:txBody>
      </p:sp>
      <p:sp>
        <p:nvSpPr>
          <p:cNvPr id="24" name="TextBox 23"/>
          <p:cNvSpPr txBox="1"/>
          <p:nvPr/>
        </p:nvSpPr>
        <p:spPr>
          <a:xfrm>
            <a:off x="1714480" y="3811590"/>
            <a:ext cx="714380" cy="276999"/>
          </a:xfrm>
          <a:prstGeom prst="rect">
            <a:avLst/>
          </a:prstGeom>
          <a:noFill/>
        </p:spPr>
        <p:txBody>
          <a:bodyPr wrap="square" rtlCol="0">
            <a:spAutoFit/>
          </a:bodyPr>
          <a:lstStyle/>
          <a:p>
            <a:pPr algn="ctr"/>
            <a:r>
              <a:rPr lang="en-GB" sz="1200" dirty="0" smtClean="0">
                <a:solidFill>
                  <a:schemeClr val="bg1"/>
                </a:solidFill>
                <a:latin typeface="Agency FB" pitchFamily="34" charset="0"/>
              </a:rPr>
              <a:t>Stationary</a:t>
            </a:r>
            <a:endParaRPr lang="en-GB" sz="1200" dirty="0">
              <a:solidFill>
                <a:schemeClr val="bg1"/>
              </a:solidFill>
              <a:latin typeface="Agency FB" pitchFamily="34" charset="0"/>
            </a:endParaRPr>
          </a:p>
        </p:txBody>
      </p:sp>
      <p:sp>
        <p:nvSpPr>
          <p:cNvPr id="25" name="TextBox 24"/>
          <p:cNvSpPr txBox="1"/>
          <p:nvPr/>
        </p:nvSpPr>
        <p:spPr>
          <a:xfrm>
            <a:off x="1285852" y="1142984"/>
            <a:ext cx="1214446" cy="369332"/>
          </a:xfrm>
          <a:prstGeom prst="rect">
            <a:avLst/>
          </a:prstGeom>
          <a:noFill/>
        </p:spPr>
        <p:txBody>
          <a:bodyPr wrap="square" rtlCol="0">
            <a:spAutoFit/>
          </a:bodyPr>
          <a:lstStyle/>
          <a:p>
            <a:pPr algn="ctr"/>
            <a:r>
              <a:rPr lang="en-GB" dirty="0" smtClean="0">
                <a:solidFill>
                  <a:schemeClr val="bg1"/>
                </a:solidFill>
                <a:latin typeface="Agency FB" pitchFamily="34" charset="0"/>
              </a:rPr>
              <a:t>Profit so far</a:t>
            </a:r>
            <a:endParaRPr lang="en-GB" dirty="0">
              <a:solidFill>
                <a:schemeClr val="bg1"/>
              </a:solidFill>
              <a:latin typeface="Agency FB" pitchFamily="34" charset="0"/>
            </a:endParaRPr>
          </a:p>
        </p:txBody>
      </p:sp>
      <p:sp>
        <p:nvSpPr>
          <p:cNvPr id="26" name="TextBox 25"/>
          <p:cNvSpPr txBox="1"/>
          <p:nvPr/>
        </p:nvSpPr>
        <p:spPr>
          <a:xfrm>
            <a:off x="1000100" y="1558789"/>
            <a:ext cx="714380" cy="369332"/>
          </a:xfrm>
          <a:prstGeom prst="rect">
            <a:avLst/>
          </a:prstGeom>
          <a:noFill/>
        </p:spPr>
        <p:txBody>
          <a:bodyPr wrap="square" rtlCol="0">
            <a:spAutoFit/>
          </a:bodyPr>
          <a:lstStyle/>
          <a:p>
            <a:pPr algn="ctr"/>
            <a:r>
              <a:rPr lang="en-GB" dirty="0" smtClean="0">
                <a:solidFill>
                  <a:schemeClr val="bg1"/>
                </a:solidFill>
                <a:latin typeface="Agency FB" pitchFamily="34" charset="0"/>
              </a:rPr>
              <a:t>Entry</a:t>
            </a:r>
            <a:endParaRPr lang="en-GB" dirty="0">
              <a:solidFill>
                <a:schemeClr val="bg1"/>
              </a:solidFill>
              <a:latin typeface="Agency FB" pitchFamily="34" charset="0"/>
            </a:endParaRPr>
          </a:p>
        </p:txBody>
      </p:sp>
      <p:cxnSp>
        <p:nvCxnSpPr>
          <p:cNvPr id="27" name="Straight Arrow Connector 26"/>
          <p:cNvCxnSpPr>
            <a:cxnSpLocks noChangeAspect="1"/>
          </p:cNvCxnSpPr>
          <p:nvPr/>
        </p:nvCxnSpPr>
        <p:spPr>
          <a:xfrm rot="5400000">
            <a:off x="922803" y="1850400"/>
            <a:ext cx="298574" cy="1105"/>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a:cxnSpLocks noChangeAspect="1"/>
          </p:cNvCxnSpPr>
          <p:nvPr/>
        </p:nvCxnSpPr>
        <p:spPr>
          <a:xfrm rot="10800000">
            <a:off x="1071538" y="1285860"/>
            <a:ext cx="298574" cy="1105"/>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1142976" y="2357430"/>
            <a:ext cx="1000132" cy="276999"/>
          </a:xfrm>
          <a:prstGeom prst="rect">
            <a:avLst/>
          </a:prstGeom>
          <a:noFill/>
        </p:spPr>
        <p:txBody>
          <a:bodyPr wrap="square" rtlCol="0">
            <a:spAutoFit/>
          </a:bodyPr>
          <a:lstStyle/>
          <a:p>
            <a:pPr algn="ctr"/>
            <a:r>
              <a:rPr lang="en-GB" sz="1200" dirty="0" smtClean="0">
                <a:solidFill>
                  <a:schemeClr val="bg1"/>
                </a:solidFill>
                <a:latin typeface="Agency FB" pitchFamily="34" charset="0"/>
              </a:rPr>
              <a:t>Cascade</a:t>
            </a:r>
            <a:endParaRPr lang="en-GB" sz="1200" dirty="0">
              <a:solidFill>
                <a:schemeClr val="bg1"/>
              </a:solidFill>
              <a:latin typeface="Agency FB" pitchFamily="34" charset="0"/>
            </a:endParaRPr>
          </a:p>
        </p:txBody>
      </p:sp>
      <p:cxnSp>
        <p:nvCxnSpPr>
          <p:cNvPr id="32" name="Straight Arrow Connector 31"/>
          <p:cNvCxnSpPr>
            <a:cxnSpLocks noChangeAspect="1"/>
          </p:cNvCxnSpPr>
          <p:nvPr/>
        </p:nvCxnSpPr>
        <p:spPr>
          <a:xfrm rot="5400000">
            <a:off x="1493755" y="2850532"/>
            <a:ext cx="298574" cy="1105"/>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7"/>
          <p:cNvSpPr txBox="1"/>
          <p:nvPr/>
        </p:nvSpPr>
        <p:spPr>
          <a:xfrm>
            <a:off x="285720" y="428604"/>
            <a:ext cx="3143272" cy="584775"/>
          </a:xfrm>
          <a:prstGeom prst="rect">
            <a:avLst/>
          </a:prstGeom>
          <a:noFill/>
        </p:spPr>
        <p:txBody>
          <a:bodyPr wrap="square" rtlCol="0">
            <a:spAutoFit/>
          </a:bodyPr>
          <a:lstStyle/>
          <a:p>
            <a:pPr algn="ctr"/>
            <a:r>
              <a:rPr lang="en-GB" sz="1600" b="1" dirty="0" smtClean="0">
                <a:solidFill>
                  <a:schemeClr val="bg1"/>
                </a:solidFill>
                <a:latin typeface="Agency FB" pitchFamily="34" charset="0"/>
              </a:rPr>
              <a:t>On each page some background then read the </a:t>
            </a:r>
            <a:r>
              <a:rPr lang="en-GB" sz="1600" b="1" dirty="0" smtClean="0">
                <a:solidFill>
                  <a:schemeClr val="accent2">
                    <a:lumMod val="75000"/>
                  </a:schemeClr>
                </a:solidFill>
                <a:latin typeface="Agency FB" pitchFamily="34" charset="0"/>
              </a:rPr>
              <a:t>dark brown</a:t>
            </a:r>
            <a:r>
              <a:rPr lang="en-GB" sz="1600" b="1" dirty="0" smtClean="0">
                <a:solidFill>
                  <a:schemeClr val="bg1"/>
                </a:solidFill>
                <a:latin typeface="Agency FB" pitchFamily="34" charset="0"/>
              </a:rPr>
              <a:t> text as you go </a:t>
            </a:r>
            <a:endParaRPr lang="en-GB" sz="1600" b="1" dirty="0">
              <a:solidFill>
                <a:schemeClr val="bg1"/>
              </a:solidFill>
              <a:latin typeface="Agency FB" pitchFamily="34" charset="0"/>
            </a:endParaRPr>
          </a:p>
        </p:txBody>
      </p:sp>
      <p:sp>
        <p:nvSpPr>
          <p:cNvPr id="29" name="TextBox 28"/>
          <p:cNvSpPr txBox="1"/>
          <p:nvPr/>
        </p:nvSpPr>
        <p:spPr>
          <a:xfrm>
            <a:off x="142844" y="3563409"/>
            <a:ext cx="6500858" cy="2862322"/>
          </a:xfrm>
          <a:prstGeom prst="rect">
            <a:avLst/>
          </a:prstGeom>
          <a:noFill/>
        </p:spPr>
        <p:txBody>
          <a:bodyPr wrap="square" rtlCol="0">
            <a:spAutoFit/>
          </a:bodyPr>
          <a:lstStyle/>
          <a:p>
            <a:pPr marL="228600" indent="-228600">
              <a:buFont typeface="+mj-lt"/>
              <a:buAutoNum type="arabicPeriod"/>
            </a:pPr>
            <a:r>
              <a:rPr lang="en-GB" dirty="0" smtClean="0">
                <a:latin typeface="Agency FB" pitchFamily="34" charset="0"/>
              </a:rPr>
              <a:t>Trading the singularity (price), by the oscillator model </a:t>
            </a:r>
            <a:r>
              <a:rPr lang="en-GB" b="1" dirty="0" smtClean="0">
                <a:latin typeface="Agency FB" pitchFamily="34" charset="0"/>
              </a:rPr>
              <a:t>(Orbit the Tool), </a:t>
            </a:r>
            <a:r>
              <a:rPr lang="en-GB" dirty="0" smtClean="0">
                <a:latin typeface="Agency FB" pitchFamily="34" charset="0"/>
              </a:rPr>
              <a:t>is similar in operation to the standard way in mathematics of representing a complex dynamical system such as the market. In simple terms, the model follows the variable price, as it loops through ambient space every </a:t>
            </a:r>
            <a:r>
              <a:rPr lang="en-GB" b="1" dirty="0" smtClean="0">
                <a:latin typeface="Agency FB" pitchFamily="34" charset="0"/>
              </a:rPr>
              <a:t>scaled</a:t>
            </a:r>
            <a:r>
              <a:rPr lang="en-GB" dirty="0" smtClean="0">
                <a:latin typeface="Agency FB" pitchFamily="34" charset="0"/>
              </a:rPr>
              <a:t> cycle (in any traded market).</a:t>
            </a:r>
          </a:p>
          <a:p>
            <a:pPr marL="228600" indent="-228600">
              <a:buFont typeface="+mj-lt"/>
              <a:buAutoNum type="arabicPeriod"/>
            </a:pPr>
            <a:r>
              <a:rPr lang="en-GB" dirty="0" smtClean="0">
                <a:latin typeface="Agency FB" pitchFamily="34" charset="0"/>
              </a:rPr>
              <a:t>Which in effect means, trading by </a:t>
            </a:r>
            <a:r>
              <a:rPr lang="en-GB" b="1" dirty="0" smtClean="0">
                <a:latin typeface="Agency FB" pitchFamily="34" charset="0"/>
              </a:rPr>
              <a:t>reading</a:t>
            </a:r>
            <a:r>
              <a:rPr lang="en-GB" dirty="0" smtClean="0">
                <a:latin typeface="Agency FB" pitchFamily="34" charset="0"/>
              </a:rPr>
              <a:t> a parabola, a quadratic with a single maximum (the market equation). There is not much therefore, that is speculative when trading by a mathematical model</a:t>
            </a:r>
            <a:r>
              <a:rPr lang="en-GB" b="1" dirty="0" smtClean="0">
                <a:latin typeface="Agency FB" pitchFamily="34" charset="0"/>
              </a:rPr>
              <a:t>. </a:t>
            </a:r>
            <a:r>
              <a:rPr lang="en-GB" dirty="0" smtClean="0">
                <a:latin typeface="Agency FB" pitchFamily="34" charset="0"/>
              </a:rPr>
              <a:t>The trader can be confident of making the correct trade decisions nearly always.</a:t>
            </a:r>
          </a:p>
          <a:p>
            <a:pPr marL="228600" indent="-228600">
              <a:buFont typeface="+mj-lt"/>
              <a:buAutoNum type="arabicPeriod"/>
            </a:pPr>
            <a:r>
              <a:rPr lang="en-GB" dirty="0" smtClean="0">
                <a:latin typeface="Agency FB" pitchFamily="34" charset="0"/>
              </a:rPr>
              <a:t>We account for all types of </a:t>
            </a:r>
            <a:r>
              <a:rPr lang="en-GB" b="1" dirty="0" smtClean="0">
                <a:latin typeface="Agency FB" pitchFamily="34" charset="0"/>
              </a:rPr>
              <a:t>similitudes </a:t>
            </a:r>
            <a:r>
              <a:rPr lang="en-GB" dirty="0" smtClean="0">
                <a:latin typeface="Agency FB" pitchFamily="34" charset="0"/>
              </a:rPr>
              <a:t>in price fluctuation within the overall model - kinematic, geometrical and dynamical.</a:t>
            </a:r>
          </a:p>
        </p:txBody>
      </p:sp>
      <p:sp>
        <p:nvSpPr>
          <p:cNvPr id="30" name="TextBox 29"/>
          <p:cNvSpPr txBox="1"/>
          <p:nvPr/>
        </p:nvSpPr>
        <p:spPr>
          <a:xfrm>
            <a:off x="2928926" y="1428736"/>
            <a:ext cx="857256" cy="338554"/>
          </a:xfrm>
          <a:prstGeom prst="rect">
            <a:avLst/>
          </a:prstGeom>
          <a:noFill/>
        </p:spPr>
        <p:txBody>
          <a:bodyPr wrap="square" rtlCol="0">
            <a:spAutoFit/>
          </a:bodyPr>
          <a:lstStyle/>
          <a:p>
            <a:pPr algn="ctr"/>
            <a:r>
              <a:rPr lang="en-GB" sz="1600" dirty="0" smtClean="0">
                <a:latin typeface="Agency FB" pitchFamily="34" charset="0"/>
              </a:rPr>
              <a:t>Parabola</a:t>
            </a:r>
            <a:endParaRPr lang="en-GB" sz="1600" dirty="0">
              <a:latin typeface="Agency FB" pitchFamily="34" charset="0"/>
            </a:endParaRPr>
          </a:p>
        </p:txBody>
      </p:sp>
      <p:sp>
        <p:nvSpPr>
          <p:cNvPr id="31" name="TextBox 30"/>
          <p:cNvSpPr txBox="1"/>
          <p:nvPr/>
        </p:nvSpPr>
        <p:spPr>
          <a:xfrm>
            <a:off x="7358082" y="3786190"/>
            <a:ext cx="857256" cy="338554"/>
          </a:xfrm>
          <a:prstGeom prst="rect">
            <a:avLst/>
          </a:prstGeom>
          <a:noFill/>
        </p:spPr>
        <p:txBody>
          <a:bodyPr wrap="square" rtlCol="0">
            <a:spAutoFit/>
          </a:bodyPr>
          <a:lstStyle/>
          <a:p>
            <a:pPr algn="ctr"/>
            <a:r>
              <a:rPr lang="en-GB" sz="1600" dirty="0" smtClean="0">
                <a:latin typeface="Agency FB" pitchFamily="34" charset="0"/>
              </a:rPr>
              <a:t>Parabola</a:t>
            </a:r>
            <a:endParaRPr lang="en-GB" sz="1600" dirty="0">
              <a:latin typeface="Agency FB" pitchFamily="34" charset="0"/>
            </a:endParaRPr>
          </a:p>
        </p:txBody>
      </p:sp>
      <p:grpSp>
        <p:nvGrpSpPr>
          <p:cNvPr id="142" name="Group 141"/>
          <p:cNvGrpSpPr/>
          <p:nvPr/>
        </p:nvGrpSpPr>
        <p:grpSpPr>
          <a:xfrm>
            <a:off x="3281146" y="177564"/>
            <a:ext cx="4719878" cy="5037386"/>
            <a:chOff x="777935" y="-406707"/>
            <a:chExt cx="5186679" cy="5535589"/>
          </a:xfrm>
        </p:grpSpPr>
        <p:cxnSp>
          <p:nvCxnSpPr>
            <p:cNvPr id="3" name="Straight Connector 2"/>
            <p:cNvCxnSpPr/>
            <p:nvPr/>
          </p:nvCxnSpPr>
          <p:spPr>
            <a:xfrm>
              <a:off x="1357290" y="1428736"/>
              <a:ext cx="392909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1357290" y="2000240"/>
              <a:ext cx="392909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1357290" y="2643182"/>
              <a:ext cx="392909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357290" y="3284536"/>
              <a:ext cx="3929090" cy="1588"/>
            </a:xfrm>
            <a:prstGeom prst="line">
              <a:avLst/>
            </a:prstGeom>
          </p:spPr>
          <p:style>
            <a:lnRef idx="1">
              <a:schemeClr val="accent1"/>
            </a:lnRef>
            <a:fillRef idx="0">
              <a:schemeClr val="accent1"/>
            </a:fillRef>
            <a:effectRef idx="0">
              <a:schemeClr val="accent1"/>
            </a:effectRef>
            <a:fontRef idx="minor">
              <a:schemeClr val="tx1"/>
            </a:fontRef>
          </p:style>
        </p:cxnSp>
        <p:sp>
          <p:nvSpPr>
            <p:cNvPr id="8" name="Flowchart: Delay 7"/>
            <p:cNvSpPr>
              <a:spLocks noChangeAspect="1"/>
            </p:cNvSpPr>
            <p:nvPr/>
          </p:nvSpPr>
          <p:spPr>
            <a:xfrm>
              <a:off x="5353104" y="1391515"/>
              <a:ext cx="611510" cy="611510"/>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t>+</a:t>
              </a:r>
              <a:endParaRPr lang="en-GB" sz="3200" dirty="0"/>
            </a:p>
          </p:txBody>
        </p:sp>
        <p:sp>
          <p:nvSpPr>
            <p:cNvPr id="9" name="Flowchart: Delay 8"/>
            <p:cNvSpPr>
              <a:spLocks noChangeAspect="1"/>
            </p:cNvSpPr>
            <p:nvPr/>
          </p:nvSpPr>
          <p:spPr>
            <a:xfrm>
              <a:off x="5353104" y="2674223"/>
              <a:ext cx="611510" cy="611510"/>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t>-</a:t>
              </a:r>
              <a:endParaRPr lang="en-GB" sz="3600" dirty="0"/>
            </a:p>
          </p:txBody>
        </p:sp>
        <p:sp>
          <p:nvSpPr>
            <p:cNvPr id="10" name="Flowchart: Delay 9"/>
            <p:cNvSpPr/>
            <p:nvPr/>
          </p:nvSpPr>
          <p:spPr>
            <a:xfrm flipH="1">
              <a:off x="777935" y="2000240"/>
              <a:ext cx="571504" cy="642942"/>
            </a:xfrm>
            <a:prstGeom prst="flowChartDelay">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R</a:t>
              </a:r>
              <a:endParaRPr lang="en-GB" dirty="0"/>
            </a:p>
          </p:txBody>
        </p:sp>
        <p:grpSp>
          <p:nvGrpSpPr>
            <p:cNvPr id="17" name="Group 16"/>
            <p:cNvGrpSpPr/>
            <p:nvPr/>
          </p:nvGrpSpPr>
          <p:grpSpPr>
            <a:xfrm>
              <a:off x="1376075" y="-406707"/>
              <a:ext cx="1824309" cy="4978715"/>
              <a:chOff x="2590521" y="-406707"/>
              <a:chExt cx="1824309" cy="4978715"/>
            </a:xfrm>
          </p:grpSpPr>
          <p:sp>
            <p:nvSpPr>
              <p:cNvPr id="6" name="Arc 5"/>
              <p:cNvSpPr/>
              <p:nvPr/>
            </p:nvSpPr>
            <p:spPr>
              <a:xfrm>
                <a:off x="2643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1" name="Arc 10"/>
              <p:cNvSpPr/>
              <p:nvPr/>
            </p:nvSpPr>
            <p:spPr>
              <a:xfrm>
                <a:off x="2795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 name="Arc 11"/>
              <p:cNvSpPr/>
              <p:nvPr/>
            </p:nvSpPr>
            <p:spPr>
              <a:xfrm>
                <a:off x="29479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 name="Arc 12"/>
              <p:cNvSpPr/>
              <p:nvPr/>
            </p:nvSpPr>
            <p:spPr>
              <a:xfrm>
                <a:off x="31003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4" name="Arc 13"/>
              <p:cNvSpPr/>
              <p:nvPr/>
            </p:nvSpPr>
            <p:spPr>
              <a:xfrm>
                <a:off x="32527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5" name="Arc 14"/>
              <p:cNvSpPr/>
              <p:nvPr/>
            </p:nvSpPr>
            <p:spPr>
              <a:xfrm>
                <a:off x="3405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6" name="Arc 15"/>
              <p:cNvSpPr/>
              <p:nvPr/>
            </p:nvSpPr>
            <p:spPr>
              <a:xfrm>
                <a:off x="3557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43" name="Arc 142"/>
              <p:cNvSpPr/>
              <p:nvPr/>
            </p:nvSpPr>
            <p:spPr>
              <a:xfrm>
                <a:off x="2590521" y="-406707"/>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nvGrpSpPr>
            <p:cNvPr id="18" name="Group 17"/>
            <p:cNvGrpSpPr/>
            <p:nvPr/>
          </p:nvGrpSpPr>
          <p:grpSpPr>
            <a:xfrm flipV="1">
              <a:off x="3357554" y="142852"/>
              <a:ext cx="1939144" cy="4986030"/>
              <a:chOff x="2643174" y="-414022"/>
              <a:chExt cx="1939144" cy="4986030"/>
            </a:xfrm>
          </p:grpSpPr>
          <p:sp>
            <p:nvSpPr>
              <p:cNvPr id="19" name="Arc 18"/>
              <p:cNvSpPr/>
              <p:nvPr/>
            </p:nvSpPr>
            <p:spPr>
              <a:xfrm>
                <a:off x="2643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0" name="Arc 19"/>
              <p:cNvSpPr/>
              <p:nvPr/>
            </p:nvSpPr>
            <p:spPr>
              <a:xfrm>
                <a:off x="2795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1" name="Arc 20"/>
              <p:cNvSpPr/>
              <p:nvPr/>
            </p:nvSpPr>
            <p:spPr>
              <a:xfrm>
                <a:off x="29479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2" name="Arc 21"/>
              <p:cNvSpPr/>
              <p:nvPr/>
            </p:nvSpPr>
            <p:spPr>
              <a:xfrm>
                <a:off x="31003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3" name="Arc 22"/>
              <p:cNvSpPr/>
              <p:nvPr/>
            </p:nvSpPr>
            <p:spPr>
              <a:xfrm>
                <a:off x="32527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4" name="Arc 23"/>
              <p:cNvSpPr/>
              <p:nvPr/>
            </p:nvSpPr>
            <p:spPr>
              <a:xfrm>
                <a:off x="3405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5" name="Arc 24"/>
              <p:cNvSpPr/>
              <p:nvPr/>
            </p:nvSpPr>
            <p:spPr>
              <a:xfrm>
                <a:off x="3557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44" name="Arc 143"/>
              <p:cNvSpPr/>
              <p:nvPr/>
            </p:nvSpPr>
            <p:spPr>
              <a:xfrm>
                <a:off x="3725062" y="-414022"/>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grpSp>
        <p:nvGrpSpPr>
          <p:cNvPr id="32" name="Group 31"/>
          <p:cNvGrpSpPr/>
          <p:nvPr/>
        </p:nvGrpSpPr>
        <p:grpSpPr>
          <a:xfrm>
            <a:off x="4693730" y="512790"/>
            <a:ext cx="1664220" cy="793105"/>
            <a:chOff x="642910" y="5715016"/>
            <a:chExt cx="1828813" cy="871544"/>
          </a:xfrm>
        </p:grpSpPr>
        <p:sp>
          <p:nvSpPr>
            <p:cNvPr id="33" name="Flowchart: Delay 32"/>
            <p:cNvSpPr/>
            <p:nvPr/>
          </p:nvSpPr>
          <p:spPr>
            <a:xfrm rot="16200000">
              <a:off x="1201976" y="5922185"/>
              <a:ext cx="300040" cy="1028710"/>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34" name="Group 135"/>
            <p:cNvGrpSpPr/>
            <p:nvPr/>
          </p:nvGrpSpPr>
          <p:grpSpPr>
            <a:xfrm>
              <a:off x="642910" y="5857892"/>
              <a:ext cx="1357322" cy="306388"/>
              <a:chOff x="642910" y="5857892"/>
              <a:chExt cx="1357322" cy="306388"/>
            </a:xfrm>
          </p:grpSpPr>
          <p:grpSp>
            <p:nvGrpSpPr>
              <p:cNvPr id="36" name="Group 126"/>
              <p:cNvGrpSpPr/>
              <p:nvPr/>
            </p:nvGrpSpPr>
            <p:grpSpPr>
              <a:xfrm>
                <a:off x="642910" y="5857892"/>
                <a:ext cx="1357322" cy="306388"/>
                <a:chOff x="642910" y="5857892"/>
                <a:chExt cx="1357322" cy="306388"/>
              </a:xfrm>
            </p:grpSpPr>
            <p:cxnSp>
              <p:nvCxnSpPr>
                <p:cNvPr id="41" name="Straight Connector 40"/>
                <p:cNvCxnSpPr/>
                <p:nvPr/>
              </p:nvCxnSpPr>
              <p:spPr>
                <a:xfrm>
                  <a:off x="642910" y="58578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642910" y="60102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642910" y="6162692"/>
                  <a:ext cx="1357322" cy="1588"/>
                </a:xfrm>
                <a:prstGeom prst="line">
                  <a:avLst/>
                </a:prstGeom>
              </p:spPr>
              <p:style>
                <a:lnRef idx="1">
                  <a:schemeClr val="accent1"/>
                </a:lnRef>
                <a:fillRef idx="0">
                  <a:schemeClr val="accent1"/>
                </a:fillRef>
                <a:effectRef idx="0">
                  <a:schemeClr val="accent1"/>
                </a:effectRef>
                <a:fontRef idx="minor">
                  <a:schemeClr val="tx1"/>
                </a:fontRef>
              </p:style>
            </p:cxnSp>
          </p:grpSp>
          <p:cxnSp>
            <p:nvCxnSpPr>
              <p:cNvPr id="37" name="Straight Connector 36"/>
              <p:cNvCxnSpPr/>
              <p:nvPr/>
            </p:nvCxnSpPr>
            <p:spPr>
              <a:xfrm rot="5400000" flipH="1" flipV="1">
                <a:off x="857224" y="5857892"/>
                <a:ext cx="142876" cy="142876"/>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1000100" y="5857892"/>
                <a:ext cx="285752" cy="285752"/>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V="1">
                <a:off x="1285852" y="5929330"/>
                <a:ext cx="285752" cy="214314"/>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1571604" y="5929330"/>
                <a:ext cx="285752"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grpSp>
        <p:sp>
          <p:nvSpPr>
            <p:cNvPr id="35" name="TextBox 34"/>
            <p:cNvSpPr txBox="1"/>
            <p:nvPr/>
          </p:nvSpPr>
          <p:spPr>
            <a:xfrm>
              <a:off x="2071670" y="5715016"/>
              <a:ext cx="400053" cy="523220"/>
            </a:xfrm>
            <a:prstGeom prst="rect">
              <a:avLst/>
            </a:prstGeom>
            <a:noFill/>
          </p:spPr>
          <p:txBody>
            <a:bodyPr wrap="square" rtlCol="0">
              <a:spAutoFit/>
            </a:bodyPr>
            <a:lstStyle/>
            <a:p>
              <a:pPr algn="ctr"/>
              <a:r>
                <a:rPr lang="en-GB" sz="2800" b="1" dirty="0" smtClean="0">
                  <a:latin typeface="Agency FB" pitchFamily="34" charset="0"/>
                </a:rPr>
                <a:t>+</a:t>
              </a:r>
              <a:endParaRPr lang="en-GB" sz="2800" b="1" dirty="0">
                <a:latin typeface="Agency FB" pitchFamily="34" charset="0"/>
              </a:endParaRPr>
            </a:p>
          </p:txBody>
        </p:sp>
      </p:grpSp>
      <p:grpSp>
        <p:nvGrpSpPr>
          <p:cNvPr id="44" name="Group 43"/>
          <p:cNvGrpSpPr/>
          <p:nvPr/>
        </p:nvGrpSpPr>
        <p:grpSpPr>
          <a:xfrm>
            <a:off x="7265498" y="5421977"/>
            <a:ext cx="1664220" cy="793105"/>
            <a:chOff x="3143240" y="5715016"/>
            <a:chExt cx="1828813" cy="871544"/>
          </a:xfrm>
        </p:grpSpPr>
        <p:sp>
          <p:nvSpPr>
            <p:cNvPr id="45" name="Flowchart: Delay 44"/>
            <p:cNvSpPr/>
            <p:nvPr/>
          </p:nvSpPr>
          <p:spPr>
            <a:xfrm rot="5400000" flipV="1">
              <a:off x="3693311" y="5922185"/>
              <a:ext cx="300040" cy="1028710"/>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46" name="Group 137"/>
            <p:cNvGrpSpPr/>
            <p:nvPr/>
          </p:nvGrpSpPr>
          <p:grpSpPr>
            <a:xfrm flipV="1">
              <a:off x="3143240" y="5857892"/>
              <a:ext cx="1357322" cy="306388"/>
              <a:chOff x="642910" y="5857892"/>
              <a:chExt cx="1357322" cy="306388"/>
            </a:xfrm>
          </p:grpSpPr>
          <p:grpSp>
            <p:nvGrpSpPr>
              <p:cNvPr id="48" name="Group 138"/>
              <p:cNvGrpSpPr/>
              <p:nvPr/>
            </p:nvGrpSpPr>
            <p:grpSpPr>
              <a:xfrm>
                <a:off x="642910" y="5857892"/>
                <a:ext cx="1357322" cy="306388"/>
                <a:chOff x="642910" y="5857892"/>
                <a:chExt cx="1357322" cy="306388"/>
              </a:xfrm>
            </p:grpSpPr>
            <p:cxnSp>
              <p:nvCxnSpPr>
                <p:cNvPr id="53" name="Straight Connector 52"/>
                <p:cNvCxnSpPr/>
                <p:nvPr/>
              </p:nvCxnSpPr>
              <p:spPr>
                <a:xfrm>
                  <a:off x="642910" y="58578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a:off x="642910" y="60102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a:off x="642910" y="6162692"/>
                  <a:ext cx="1357322" cy="1588"/>
                </a:xfrm>
                <a:prstGeom prst="line">
                  <a:avLst/>
                </a:prstGeom>
              </p:spPr>
              <p:style>
                <a:lnRef idx="1">
                  <a:schemeClr val="accent1"/>
                </a:lnRef>
                <a:fillRef idx="0">
                  <a:schemeClr val="accent1"/>
                </a:fillRef>
                <a:effectRef idx="0">
                  <a:schemeClr val="accent1"/>
                </a:effectRef>
                <a:fontRef idx="minor">
                  <a:schemeClr val="tx1"/>
                </a:fontRef>
              </p:style>
            </p:cxnSp>
          </p:grpSp>
          <p:cxnSp>
            <p:nvCxnSpPr>
              <p:cNvPr id="49" name="Straight Connector 48"/>
              <p:cNvCxnSpPr/>
              <p:nvPr/>
            </p:nvCxnSpPr>
            <p:spPr>
              <a:xfrm rot="5400000" flipH="1" flipV="1">
                <a:off x="857224" y="5857892"/>
                <a:ext cx="142876" cy="142876"/>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1000100" y="5857892"/>
                <a:ext cx="285752" cy="285752"/>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flipV="1">
                <a:off x="1285852" y="5929330"/>
                <a:ext cx="285752" cy="214314"/>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a:off x="1571604" y="5929330"/>
                <a:ext cx="285752"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47" name="TextBox 46"/>
            <p:cNvSpPr txBox="1"/>
            <p:nvPr/>
          </p:nvSpPr>
          <p:spPr>
            <a:xfrm>
              <a:off x="4572000" y="5715016"/>
              <a:ext cx="400053" cy="523220"/>
            </a:xfrm>
            <a:prstGeom prst="rect">
              <a:avLst/>
            </a:prstGeom>
            <a:noFill/>
          </p:spPr>
          <p:txBody>
            <a:bodyPr wrap="square" rtlCol="0">
              <a:spAutoFit/>
            </a:bodyPr>
            <a:lstStyle/>
            <a:p>
              <a:pPr algn="ctr"/>
              <a:r>
                <a:rPr lang="en-GB" sz="2800" b="1" dirty="0" smtClean="0">
                  <a:latin typeface="Agency FB" pitchFamily="34" charset="0"/>
                </a:rPr>
                <a:t>-</a:t>
              </a:r>
              <a:endParaRPr lang="en-GB" sz="2800" b="1" dirty="0">
                <a:latin typeface="Agency FB" pitchFamily="34" charset="0"/>
              </a:endParaRPr>
            </a:p>
          </p:txBody>
        </p:sp>
      </p:grpSp>
      <p:grpSp>
        <p:nvGrpSpPr>
          <p:cNvPr id="56" name="Group 55"/>
          <p:cNvGrpSpPr/>
          <p:nvPr/>
        </p:nvGrpSpPr>
        <p:grpSpPr>
          <a:xfrm>
            <a:off x="7176898" y="5141087"/>
            <a:ext cx="1467068" cy="571504"/>
            <a:chOff x="428596" y="4008971"/>
            <a:chExt cx="1467068" cy="571504"/>
          </a:xfrm>
        </p:grpSpPr>
        <p:cxnSp>
          <p:nvCxnSpPr>
            <p:cNvPr id="57" name="Straight Connector 56"/>
            <p:cNvCxnSpPr/>
            <p:nvPr/>
          </p:nvCxnSpPr>
          <p:spPr>
            <a:xfrm rot="5400000">
              <a:off x="1466638" y="4437202"/>
              <a:ext cx="285752" cy="794"/>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58" name="Rectangle 57"/>
            <p:cNvSpPr/>
            <p:nvPr/>
          </p:nvSpPr>
          <p:spPr>
            <a:xfrm>
              <a:off x="428596" y="4008971"/>
              <a:ext cx="1467068" cy="307777"/>
            </a:xfrm>
            <a:prstGeom prst="rect">
              <a:avLst/>
            </a:prstGeom>
          </p:spPr>
          <p:txBody>
            <a:bodyPr wrap="none">
              <a:spAutoFit/>
            </a:bodyPr>
            <a:lstStyle/>
            <a:p>
              <a:r>
                <a:rPr lang="en-GB" sz="1400" dirty="0" smtClean="0">
                  <a:latin typeface="Agency FB" pitchFamily="34" charset="0"/>
                </a:rPr>
                <a:t>KSO Band Persistence </a:t>
              </a:r>
              <a:endParaRPr lang="en-GB" sz="1400" dirty="0"/>
            </a:p>
          </p:txBody>
        </p:sp>
      </p:grpSp>
      <p:grpSp>
        <p:nvGrpSpPr>
          <p:cNvPr id="59" name="Group 58"/>
          <p:cNvGrpSpPr/>
          <p:nvPr/>
        </p:nvGrpSpPr>
        <p:grpSpPr>
          <a:xfrm>
            <a:off x="4724860" y="71414"/>
            <a:ext cx="1467068" cy="572298"/>
            <a:chOff x="6719695" y="-71462"/>
            <a:chExt cx="1467068" cy="572298"/>
          </a:xfrm>
        </p:grpSpPr>
        <p:cxnSp>
          <p:nvCxnSpPr>
            <p:cNvPr id="60" name="Straight Connector 59"/>
            <p:cNvCxnSpPr/>
            <p:nvPr/>
          </p:nvCxnSpPr>
          <p:spPr>
            <a:xfrm rot="5400000">
              <a:off x="7647595" y="357166"/>
              <a:ext cx="285752" cy="1588"/>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61" name="Rectangle 60"/>
            <p:cNvSpPr/>
            <p:nvPr/>
          </p:nvSpPr>
          <p:spPr>
            <a:xfrm>
              <a:off x="6719695" y="-71462"/>
              <a:ext cx="1467068" cy="307777"/>
            </a:xfrm>
            <a:prstGeom prst="rect">
              <a:avLst/>
            </a:prstGeom>
          </p:spPr>
          <p:txBody>
            <a:bodyPr wrap="none">
              <a:spAutoFit/>
            </a:bodyPr>
            <a:lstStyle/>
            <a:p>
              <a:r>
                <a:rPr lang="en-GB" sz="1400" dirty="0" smtClean="0">
                  <a:latin typeface="Agency FB" pitchFamily="34" charset="0"/>
                </a:rPr>
                <a:t>KSO Band Persistence </a:t>
              </a:r>
              <a:endParaRPr lang="en-GB" sz="1400" dirty="0"/>
            </a:p>
          </p:txBody>
        </p:sp>
      </p:grpSp>
      <p:sp>
        <p:nvSpPr>
          <p:cNvPr id="62" name="Rectangle 61"/>
          <p:cNvSpPr/>
          <p:nvPr/>
        </p:nvSpPr>
        <p:spPr>
          <a:xfrm>
            <a:off x="571472" y="2857496"/>
            <a:ext cx="2214578" cy="738664"/>
          </a:xfrm>
          <a:prstGeom prst="rect">
            <a:avLst/>
          </a:prstGeom>
        </p:spPr>
        <p:txBody>
          <a:bodyPr wrap="square">
            <a:spAutoFit/>
          </a:bodyPr>
          <a:lstStyle/>
          <a:p>
            <a:r>
              <a:rPr lang="en-GB" sz="1400" b="1" i="1" dirty="0" smtClean="0">
                <a:latin typeface="Agency FB" pitchFamily="34" charset="0"/>
              </a:rPr>
              <a:t>NOTE</a:t>
            </a:r>
            <a:r>
              <a:rPr lang="en-GB" sz="1400" i="1" dirty="0" smtClean="0">
                <a:latin typeface="Agency FB" pitchFamily="34" charset="0"/>
              </a:rPr>
              <a:t>: This is a way to think of the model and how it works in practice when trading in real-time.</a:t>
            </a:r>
            <a:endParaRPr lang="en-GB" sz="1400" i="1" dirty="0"/>
          </a:p>
        </p:txBody>
      </p:sp>
      <p:sp>
        <p:nvSpPr>
          <p:cNvPr id="63" name="TextBox 62"/>
          <p:cNvSpPr txBox="1"/>
          <p:nvPr/>
        </p:nvSpPr>
        <p:spPr>
          <a:xfrm>
            <a:off x="6215074" y="500042"/>
            <a:ext cx="2314592" cy="861774"/>
          </a:xfrm>
          <a:prstGeom prst="rect">
            <a:avLst/>
          </a:prstGeom>
          <a:noFill/>
        </p:spPr>
        <p:txBody>
          <a:bodyPr wrap="square" rtlCol="0">
            <a:spAutoFit/>
          </a:bodyPr>
          <a:lstStyle/>
          <a:p>
            <a:pPr algn="ctr"/>
            <a:r>
              <a:rPr lang="en-GB" sz="1400" b="1" i="1" dirty="0" smtClean="0">
                <a:latin typeface="Agency FB" pitchFamily="34" charset="0"/>
              </a:rPr>
              <a:t>An illustration of the intuitive sense of the oscillator model</a:t>
            </a:r>
            <a:r>
              <a:rPr lang="en-GB" sz="1400" b="1" dirty="0" smtClean="0">
                <a:latin typeface="Agency FB" pitchFamily="34" charset="0"/>
              </a:rPr>
              <a:t> </a:t>
            </a:r>
            <a:r>
              <a:rPr lang="en-GB" sz="1600" b="1" dirty="0" smtClean="0">
                <a:latin typeface="Agency FB" pitchFamily="34" charset="0"/>
              </a:rPr>
              <a:t>– </a:t>
            </a:r>
            <a:r>
              <a:rPr lang="en-GB" sz="2000" b="1" dirty="0" smtClean="0">
                <a:latin typeface="Agency FB" pitchFamily="34" charset="0"/>
              </a:rPr>
              <a:t>Orbit the Tool</a:t>
            </a:r>
            <a:endParaRPr lang="en-GB" sz="1600" b="1" dirty="0">
              <a:latin typeface="Agency FB" pitchFamily="34" charset="0"/>
            </a:endParaRPr>
          </a:p>
        </p:txBody>
      </p:sp>
      <p:sp>
        <p:nvSpPr>
          <p:cNvPr id="64" name="TextBox 63"/>
          <p:cNvSpPr txBox="1"/>
          <p:nvPr/>
        </p:nvSpPr>
        <p:spPr>
          <a:xfrm>
            <a:off x="500034" y="1214422"/>
            <a:ext cx="1457336" cy="1569660"/>
          </a:xfrm>
          <a:prstGeom prst="rect">
            <a:avLst/>
          </a:prstGeom>
          <a:noFill/>
        </p:spPr>
        <p:txBody>
          <a:bodyPr wrap="square" rtlCol="0">
            <a:spAutoFit/>
          </a:bodyPr>
          <a:lstStyle/>
          <a:p>
            <a:pPr algn="ctr"/>
            <a:r>
              <a:rPr lang="en-GB" sz="2400" b="1" dirty="0" smtClean="0">
                <a:latin typeface="Agency FB" pitchFamily="34" charset="0"/>
              </a:rPr>
              <a:t>The Kinematic Similitude Oscillator</a:t>
            </a:r>
            <a:endParaRPr lang="en-GB" sz="2400" b="1" dirty="0">
              <a:latin typeface="Agency FB" pitchFamily="34" charset="0"/>
            </a:endParaRPr>
          </a:p>
        </p:txBody>
      </p:sp>
      <p:sp>
        <p:nvSpPr>
          <p:cNvPr id="65" name="Rectangle 64"/>
          <p:cNvSpPr/>
          <p:nvPr/>
        </p:nvSpPr>
        <p:spPr>
          <a:xfrm>
            <a:off x="3428992" y="6215082"/>
            <a:ext cx="5548314" cy="369332"/>
          </a:xfrm>
          <a:prstGeom prst="rect">
            <a:avLst/>
          </a:prstGeom>
        </p:spPr>
        <p:txBody>
          <a:bodyPr wrap="none">
            <a:spAutoFit/>
          </a:bodyPr>
          <a:lstStyle/>
          <a:p>
            <a:r>
              <a:rPr lang="en-GB" b="1" i="1" dirty="0" smtClean="0">
                <a:solidFill>
                  <a:schemeClr val="accent2">
                    <a:lumMod val="50000"/>
                  </a:schemeClr>
                </a:solidFill>
                <a:latin typeface="Agency FB" pitchFamily="34" charset="0"/>
              </a:rPr>
              <a:t>Orbit is a market model, not a trading indicator/or a trading system.</a:t>
            </a:r>
            <a:endParaRPr lang="en-GB" i="1" dirty="0">
              <a:solidFill>
                <a:schemeClr val="accent2">
                  <a:lumMod val="50000"/>
                </a:schemeClr>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7" name="Group 116"/>
          <p:cNvGrpSpPr/>
          <p:nvPr/>
        </p:nvGrpSpPr>
        <p:grpSpPr>
          <a:xfrm>
            <a:off x="357158" y="1853401"/>
            <a:ext cx="8358246" cy="3004359"/>
            <a:chOff x="285720" y="3567913"/>
            <a:chExt cx="8358246" cy="3004359"/>
          </a:xfrm>
        </p:grpSpPr>
        <p:grpSp>
          <p:nvGrpSpPr>
            <p:cNvPr id="118" name="Group 44"/>
            <p:cNvGrpSpPr>
              <a:grpSpLocks noChangeAspect="1"/>
            </p:cNvGrpSpPr>
            <p:nvPr/>
          </p:nvGrpSpPr>
          <p:grpSpPr>
            <a:xfrm>
              <a:off x="2500301" y="3775110"/>
              <a:ext cx="2031309" cy="2589965"/>
              <a:chOff x="6072198" y="714356"/>
              <a:chExt cx="2857488" cy="3643362"/>
            </a:xfrm>
          </p:grpSpPr>
          <p:grpSp>
            <p:nvGrpSpPr>
              <p:cNvPr id="214" name="Group 41"/>
              <p:cNvGrpSpPr/>
              <p:nvPr/>
            </p:nvGrpSpPr>
            <p:grpSpPr>
              <a:xfrm>
                <a:off x="6643702" y="714356"/>
                <a:ext cx="1771656" cy="3643362"/>
                <a:chOff x="7215206" y="642918"/>
                <a:chExt cx="1771656" cy="3643362"/>
              </a:xfrm>
            </p:grpSpPr>
            <p:grpSp>
              <p:nvGrpSpPr>
                <p:cNvPr id="216" name="Group 25"/>
                <p:cNvGrpSpPr/>
                <p:nvPr/>
              </p:nvGrpSpPr>
              <p:grpSpPr>
                <a:xfrm>
                  <a:off x="7215206" y="642918"/>
                  <a:ext cx="1771656" cy="3143272"/>
                  <a:chOff x="2643174" y="1428736"/>
                  <a:chExt cx="1771656" cy="3143272"/>
                </a:xfrm>
              </p:grpSpPr>
              <p:sp>
                <p:nvSpPr>
                  <p:cNvPr id="225" name="Arc 26"/>
                  <p:cNvSpPr/>
                  <p:nvPr/>
                </p:nvSpPr>
                <p:spPr>
                  <a:xfrm>
                    <a:off x="2643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26" name="Arc 225"/>
                  <p:cNvSpPr/>
                  <p:nvPr/>
                </p:nvSpPr>
                <p:spPr>
                  <a:xfrm>
                    <a:off x="2795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27" name="Arc 28"/>
                  <p:cNvSpPr/>
                  <p:nvPr/>
                </p:nvSpPr>
                <p:spPr>
                  <a:xfrm>
                    <a:off x="29479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28" name="Arc 29"/>
                  <p:cNvSpPr/>
                  <p:nvPr/>
                </p:nvSpPr>
                <p:spPr>
                  <a:xfrm>
                    <a:off x="31003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29" name="Arc 228"/>
                  <p:cNvSpPr/>
                  <p:nvPr/>
                </p:nvSpPr>
                <p:spPr>
                  <a:xfrm>
                    <a:off x="32527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30" name="Arc 229"/>
                  <p:cNvSpPr/>
                  <p:nvPr/>
                </p:nvSpPr>
                <p:spPr>
                  <a:xfrm>
                    <a:off x="3405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31" name="Arc 230"/>
                  <p:cNvSpPr/>
                  <p:nvPr/>
                </p:nvSpPr>
                <p:spPr>
                  <a:xfrm>
                    <a:off x="3557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nvGrpSpPr>
                <p:cNvPr id="217" name="Group 33"/>
                <p:cNvGrpSpPr/>
                <p:nvPr/>
              </p:nvGrpSpPr>
              <p:grpSpPr>
                <a:xfrm flipV="1">
                  <a:off x="7215206" y="1143008"/>
                  <a:ext cx="1771656" cy="3143272"/>
                  <a:chOff x="2643174" y="1428736"/>
                  <a:chExt cx="1771656" cy="3143272"/>
                </a:xfrm>
              </p:grpSpPr>
              <p:sp>
                <p:nvSpPr>
                  <p:cNvPr id="218" name="Arc 217"/>
                  <p:cNvSpPr/>
                  <p:nvPr/>
                </p:nvSpPr>
                <p:spPr>
                  <a:xfrm>
                    <a:off x="2643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19" name="Arc 218"/>
                  <p:cNvSpPr/>
                  <p:nvPr/>
                </p:nvSpPr>
                <p:spPr>
                  <a:xfrm>
                    <a:off x="2795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20" name="Arc 219"/>
                  <p:cNvSpPr/>
                  <p:nvPr/>
                </p:nvSpPr>
                <p:spPr>
                  <a:xfrm>
                    <a:off x="29479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21" name="Arc 220"/>
                  <p:cNvSpPr/>
                  <p:nvPr/>
                </p:nvSpPr>
                <p:spPr>
                  <a:xfrm>
                    <a:off x="31003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22" name="Arc 221"/>
                  <p:cNvSpPr/>
                  <p:nvPr/>
                </p:nvSpPr>
                <p:spPr>
                  <a:xfrm>
                    <a:off x="32527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23" name="Arc 222"/>
                  <p:cNvSpPr/>
                  <p:nvPr/>
                </p:nvSpPr>
                <p:spPr>
                  <a:xfrm>
                    <a:off x="3405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24" name="Arc 223"/>
                  <p:cNvSpPr/>
                  <p:nvPr/>
                </p:nvSpPr>
                <p:spPr>
                  <a:xfrm>
                    <a:off x="3557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cxnSp>
            <p:nvCxnSpPr>
              <p:cNvPr id="215" name="Straight Connector 214"/>
              <p:cNvCxnSpPr/>
              <p:nvPr/>
            </p:nvCxnSpPr>
            <p:spPr>
              <a:xfrm>
                <a:off x="6072198" y="2536881"/>
                <a:ext cx="2857488" cy="1588"/>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119" name="Group 45"/>
            <p:cNvGrpSpPr>
              <a:grpSpLocks noChangeAspect="1"/>
            </p:cNvGrpSpPr>
            <p:nvPr/>
          </p:nvGrpSpPr>
          <p:grpSpPr>
            <a:xfrm>
              <a:off x="4500559" y="4124755"/>
              <a:ext cx="1482853" cy="1890674"/>
              <a:chOff x="6072198" y="714356"/>
              <a:chExt cx="2857488" cy="3643362"/>
            </a:xfrm>
          </p:grpSpPr>
          <p:grpSp>
            <p:nvGrpSpPr>
              <p:cNvPr id="196" name="Group 46"/>
              <p:cNvGrpSpPr/>
              <p:nvPr/>
            </p:nvGrpSpPr>
            <p:grpSpPr>
              <a:xfrm>
                <a:off x="6643702" y="714356"/>
                <a:ext cx="1771656" cy="3643362"/>
                <a:chOff x="7215206" y="642918"/>
                <a:chExt cx="1771656" cy="3643362"/>
              </a:xfrm>
            </p:grpSpPr>
            <p:grpSp>
              <p:nvGrpSpPr>
                <p:cNvPr id="198" name="Group 48"/>
                <p:cNvGrpSpPr/>
                <p:nvPr/>
              </p:nvGrpSpPr>
              <p:grpSpPr>
                <a:xfrm>
                  <a:off x="7215206" y="642918"/>
                  <a:ext cx="1771656" cy="3143272"/>
                  <a:chOff x="2643174" y="1428736"/>
                  <a:chExt cx="1771656" cy="3143272"/>
                </a:xfrm>
              </p:grpSpPr>
              <p:sp>
                <p:nvSpPr>
                  <p:cNvPr id="207" name="Arc 206"/>
                  <p:cNvSpPr/>
                  <p:nvPr/>
                </p:nvSpPr>
                <p:spPr>
                  <a:xfrm>
                    <a:off x="2643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08" name="Arc 207"/>
                  <p:cNvSpPr/>
                  <p:nvPr/>
                </p:nvSpPr>
                <p:spPr>
                  <a:xfrm>
                    <a:off x="2795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09" name="Arc 208"/>
                  <p:cNvSpPr/>
                  <p:nvPr/>
                </p:nvSpPr>
                <p:spPr>
                  <a:xfrm>
                    <a:off x="29479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10" name="Arc 209"/>
                  <p:cNvSpPr/>
                  <p:nvPr/>
                </p:nvSpPr>
                <p:spPr>
                  <a:xfrm>
                    <a:off x="31003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11" name="Arc 210"/>
                  <p:cNvSpPr/>
                  <p:nvPr/>
                </p:nvSpPr>
                <p:spPr>
                  <a:xfrm>
                    <a:off x="32527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12" name="Arc 62"/>
                  <p:cNvSpPr/>
                  <p:nvPr/>
                </p:nvSpPr>
                <p:spPr>
                  <a:xfrm>
                    <a:off x="3405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13" name="Arc 212"/>
                  <p:cNvSpPr/>
                  <p:nvPr/>
                </p:nvSpPr>
                <p:spPr>
                  <a:xfrm>
                    <a:off x="3557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nvGrpSpPr>
                <p:cNvPr id="199" name="Group 49"/>
                <p:cNvGrpSpPr/>
                <p:nvPr/>
              </p:nvGrpSpPr>
              <p:grpSpPr>
                <a:xfrm flipV="1">
                  <a:off x="7215206" y="1143008"/>
                  <a:ext cx="1771656" cy="3143272"/>
                  <a:chOff x="2643174" y="1428736"/>
                  <a:chExt cx="1771656" cy="3143272"/>
                </a:xfrm>
              </p:grpSpPr>
              <p:sp>
                <p:nvSpPr>
                  <p:cNvPr id="200" name="Arc 199"/>
                  <p:cNvSpPr/>
                  <p:nvPr/>
                </p:nvSpPr>
                <p:spPr>
                  <a:xfrm>
                    <a:off x="2643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01" name="Arc 200"/>
                  <p:cNvSpPr/>
                  <p:nvPr/>
                </p:nvSpPr>
                <p:spPr>
                  <a:xfrm>
                    <a:off x="2795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02" name="Arc 201"/>
                  <p:cNvSpPr/>
                  <p:nvPr/>
                </p:nvSpPr>
                <p:spPr>
                  <a:xfrm>
                    <a:off x="29479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03" name="Arc 202"/>
                  <p:cNvSpPr/>
                  <p:nvPr/>
                </p:nvSpPr>
                <p:spPr>
                  <a:xfrm>
                    <a:off x="31003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04" name="Arc 203"/>
                  <p:cNvSpPr/>
                  <p:nvPr/>
                </p:nvSpPr>
                <p:spPr>
                  <a:xfrm>
                    <a:off x="32527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05" name="Arc 204"/>
                  <p:cNvSpPr/>
                  <p:nvPr/>
                </p:nvSpPr>
                <p:spPr>
                  <a:xfrm>
                    <a:off x="3405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06" name="Arc 205"/>
                  <p:cNvSpPr/>
                  <p:nvPr/>
                </p:nvSpPr>
                <p:spPr>
                  <a:xfrm>
                    <a:off x="3557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cxnSp>
            <p:nvCxnSpPr>
              <p:cNvPr id="197" name="Straight Connector 47"/>
              <p:cNvCxnSpPr/>
              <p:nvPr/>
            </p:nvCxnSpPr>
            <p:spPr>
              <a:xfrm>
                <a:off x="6072198" y="2536881"/>
                <a:ext cx="2857488" cy="1588"/>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120" name="Group 64"/>
            <p:cNvGrpSpPr>
              <a:grpSpLocks noChangeAspect="1"/>
            </p:cNvGrpSpPr>
            <p:nvPr/>
          </p:nvGrpSpPr>
          <p:grpSpPr>
            <a:xfrm>
              <a:off x="5929322" y="4328365"/>
              <a:ext cx="1163473" cy="1483454"/>
              <a:chOff x="6072198" y="714356"/>
              <a:chExt cx="2857488" cy="3643362"/>
            </a:xfrm>
          </p:grpSpPr>
          <p:grpSp>
            <p:nvGrpSpPr>
              <p:cNvPr id="178" name="Group 65"/>
              <p:cNvGrpSpPr/>
              <p:nvPr/>
            </p:nvGrpSpPr>
            <p:grpSpPr>
              <a:xfrm>
                <a:off x="6643702" y="714356"/>
                <a:ext cx="1771656" cy="3643362"/>
                <a:chOff x="7215206" y="642918"/>
                <a:chExt cx="1771656" cy="3643362"/>
              </a:xfrm>
            </p:grpSpPr>
            <p:grpSp>
              <p:nvGrpSpPr>
                <p:cNvPr id="180" name="Group 67"/>
                <p:cNvGrpSpPr/>
                <p:nvPr/>
              </p:nvGrpSpPr>
              <p:grpSpPr>
                <a:xfrm>
                  <a:off x="7215206" y="642918"/>
                  <a:ext cx="1771656" cy="3143272"/>
                  <a:chOff x="2643174" y="1428736"/>
                  <a:chExt cx="1771656" cy="3143272"/>
                </a:xfrm>
              </p:grpSpPr>
              <p:sp>
                <p:nvSpPr>
                  <p:cNvPr id="189" name="Arc 188"/>
                  <p:cNvSpPr/>
                  <p:nvPr/>
                </p:nvSpPr>
                <p:spPr>
                  <a:xfrm>
                    <a:off x="2643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90" name="Arc 189"/>
                  <p:cNvSpPr/>
                  <p:nvPr/>
                </p:nvSpPr>
                <p:spPr>
                  <a:xfrm>
                    <a:off x="2795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91" name="Arc 190"/>
                  <p:cNvSpPr/>
                  <p:nvPr/>
                </p:nvSpPr>
                <p:spPr>
                  <a:xfrm>
                    <a:off x="29479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92" name="Arc 191"/>
                  <p:cNvSpPr/>
                  <p:nvPr/>
                </p:nvSpPr>
                <p:spPr>
                  <a:xfrm>
                    <a:off x="31003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93" name="Arc 192"/>
                  <p:cNvSpPr/>
                  <p:nvPr/>
                </p:nvSpPr>
                <p:spPr>
                  <a:xfrm>
                    <a:off x="32527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94" name="Arc 193"/>
                  <p:cNvSpPr/>
                  <p:nvPr/>
                </p:nvSpPr>
                <p:spPr>
                  <a:xfrm>
                    <a:off x="3405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95" name="Arc 194"/>
                  <p:cNvSpPr/>
                  <p:nvPr/>
                </p:nvSpPr>
                <p:spPr>
                  <a:xfrm>
                    <a:off x="3557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nvGrpSpPr>
                <p:cNvPr id="181" name="Group 68"/>
                <p:cNvGrpSpPr/>
                <p:nvPr/>
              </p:nvGrpSpPr>
              <p:grpSpPr>
                <a:xfrm flipV="1">
                  <a:off x="7215206" y="1143008"/>
                  <a:ext cx="1771656" cy="3143272"/>
                  <a:chOff x="2643174" y="1428736"/>
                  <a:chExt cx="1771656" cy="3143272"/>
                </a:xfrm>
              </p:grpSpPr>
              <p:sp>
                <p:nvSpPr>
                  <p:cNvPr id="182" name="Arc 181"/>
                  <p:cNvSpPr/>
                  <p:nvPr/>
                </p:nvSpPr>
                <p:spPr>
                  <a:xfrm>
                    <a:off x="2643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83" name="Arc 182"/>
                  <p:cNvSpPr/>
                  <p:nvPr/>
                </p:nvSpPr>
                <p:spPr>
                  <a:xfrm>
                    <a:off x="2795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84" name="Arc 183"/>
                  <p:cNvSpPr/>
                  <p:nvPr/>
                </p:nvSpPr>
                <p:spPr>
                  <a:xfrm>
                    <a:off x="29479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85" name="Arc 184"/>
                  <p:cNvSpPr/>
                  <p:nvPr/>
                </p:nvSpPr>
                <p:spPr>
                  <a:xfrm>
                    <a:off x="31003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86" name="Arc 185"/>
                  <p:cNvSpPr/>
                  <p:nvPr/>
                </p:nvSpPr>
                <p:spPr>
                  <a:xfrm>
                    <a:off x="32527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87" name="Arc 186"/>
                  <p:cNvSpPr/>
                  <p:nvPr/>
                </p:nvSpPr>
                <p:spPr>
                  <a:xfrm>
                    <a:off x="3405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88" name="Arc 187"/>
                  <p:cNvSpPr/>
                  <p:nvPr/>
                </p:nvSpPr>
                <p:spPr>
                  <a:xfrm>
                    <a:off x="3557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cxnSp>
            <p:nvCxnSpPr>
              <p:cNvPr id="179" name="Straight Connector 178"/>
              <p:cNvCxnSpPr/>
              <p:nvPr/>
            </p:nvCxnSpPr>
            <p:spPr>
              <a:xfrm>
                <a:off x="6072198" y="2536881"/>
                <a:ext cx="2857488" cy="1588"/>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121" name="Group 83"/>
            <p:cNvGrpSpPr>
              <a:grpSpLocks noChangeAspect="1"/>
            </p:cNvGrpSpPr>
            <p:nvPr/>
          </p:nvGrpSpPr>
          <p:grpSpPr>
            <a:xfrm>
              <a:off x="7000890" y="4469293"/>
              <a:ext cx="942412" cy="1201598"/>
              <a:chOff x="6072198" y="714356"/>
              <a:chExt cx="2857488" cy="3643362"/>
            </a:xfrm>
          </p:grpSpPr>
          <p:grpSp>
            <p:nvGrpSpPr>
              <p:cNvPr id="160" name="Group 84"/>
              <p:cNvGrpSpPr/>
              <p:nvPr/>
            </p:nvGrpSpPr>
            <p:grpSpPr>
              <a:xfrm>
                <a:off x="6643702" y="714356"/>
                <a:ext cx="1771656" cy="3643362"/>
                <a:chOff x="7215206" y="642918"/>
                <a:chExt cx="1771656" cy="3643362"/>
              </a:xfrm>
            </p:grpSpPr>
            <p:grpSp>
              <p:nvGrpSpPr>
                <p:cNvPr id="162" name="Group 86"/>
                <p:cNvGrpSpPr/>
                <p:nvPr/>
              </p:nvGrpSpPr>
              <p:grpSpPr>
                <a:xfrm>
                  <a:off x="7215206" y="642918"/>
                  <a:ext cx="1771656" cy="3143272"/>
                  <a:chOff x="2643174" y="1428736"/>
                  <a:chExt cx="1771656" cy="3143272"/>
                </a:xfrm>
              </p:grpSpPr>
              <p:sp>
                <p:nvSpPr>
                  <p:cNvPr id="171" name="Arc 170"/>
                  <p:cNvSpPr/>
                  <p:nvPr/>
                </p:nvSpPr>
                <p:spPr>
                  <a:xfrm>
                    <a:off x="2643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72" name="Arc 171"/>
                  <p:cNvSpPr/>
                  <p:nvPr/>
                </p:nvSpPr>
                <p:spPr>
                  <a:xfrm>
                    <a:off x="2795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73" name="Arc 172"/>
                  <p:cNvSpPr/>
                  <p:nvPr/>
                </p:nvSpPr>
                <p:spPr>
                  <a:xfrm>
                    <a:off x="29479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74" name="Arc 173"/>
                  <p:cNvSpPr/>
                  <p:nvPr/>
                </p:nvSpPr>
                <p:spPr>
                  <a:xfrm>
                    <a:off x="31003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75" name="Arc 174"/>
                  <p:cNvSpPr/>
                  <p:nvPr/>
                </p:nvSpPr>
                <p:spPr>
                  <a:xfrm>
                    <a:off x="32527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76" name="Arc 175"/>
                  <p:cNvSpPr/>
                  <p:nvPr/>
                </p:nvSpPr>
                <p:spPr>
                  <a:xfrm>
                    <a:off x="3405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77" name="Arc 176"/>
                  <p:cNvSpPr/>
                  <p:nvPr/>
                </p:nvSpPr>
                <p:spPr>
                  <a:xfrm>
                    <a:off x="3557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nvGrpSpPr>
                <p:cNvPr id="163" name="Group 87"/>
                <p:cNvGrpSpPr/>
                <p:nvPr/>
              </p:nvGrpSpPr>
              <p:grpSpPr>
                <a:xfrm flipV="1">
                  <a:off x="7215206" y="1143008"/>
                  <a:ext cx="1771656" cy="3143272"/>
                  <a:chOff x="2643174" y="1428736"/>
                  <a:chExt cx="1771656" cy="3143272"/>
                </a:xfrm>
              </p:grpSpPr>
              <p:sp>
                <p:nvSpPr>
                  <p:cNvPr id="164" name="Arc 163"/>
                  <p:cNvSpPr/>
                  <p:nvPr/>
                </p:nvSpPr>
                <p:spPr>
                  <a:xfrm>
                    <a:off x="2643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65" name="Arc 164"/>
                  <p:cNvSpPr/>
                  <p:nvPr/>
                </p:nvSpPr>
                <p:spPr>
                  <a:xfrm>
                    <a:off x="2795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66" name="Arc 165"/>
                  <p:cNvSpPr/>
                  <p:nvPr/>
                </p:nvSpPr>
                <p:spPr>
                  <a:xfrm>
                    <a:off x="29479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67" name="Arc 166"/>
                  <p:cNvSpPr/>
                  <p:nvPr/>
                </p:nvSpPr>
                <p:spPr>
                  <a:xfrm>
                    <a:off x="31003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68" name="Arc 167"/>
                  <p:cNvSpPr/>
                  <p:nvPr/>
                </p:nvSpPr>
                <p:spPr>
                  <a:xfrm>
                    <a:off x="32527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69" name="Arc 168"/>
                  <p:cNvSpPr/>
                  <p:nvPr/>
                </p:nvSpPr>
                <p:spPr>
                  <a:xfrm>
                    <a:off x="3405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70" name="Arc 169"/>
                  <p:cNvSpPr/>
                  <p:nvPr/>
                </p:nvSpPr>
                <p:spPr>
                  <a:xfrm>
                    <a:off x="3557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cxnSp>
            <p:nvCxnSpPr>
              <p:cNvPr id="161" name="Straight Connector 160"/>
              <p:cNvCxnSpPr/>
              <p:nvPr/>
            </p:nvCxnSpPr>
            <p:spPr>
              <a:xfrm>
                <a:off x="6072198" y="2536881"/>
                <a:ext cx="2857488" cy="1588"/>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122" name="Group 102"/>
            <p:cNvGrpSpPr>
              <a:grpSpLocks noChangeAspect="1"/>
            </p:cNvGrpSpPr>
            <p:nvPr/>
          </p:nvGrpSpPr>
          <p:grpSpPr>
            <a:xfrm>
              <a:off x="285722" y="3567913"/>
              <a:ext cx="2356318" cy="3004359"/>
              <a:chOff x="6072198" y="714356"/>
              <a:chExt cx="2857488" cy="3643362"/>
            </a:xfrm>
          </p:grpSpPr>
          <p:grpSp>
            <p:nvGrpSpPr>
              <p:cNvPr id="142" name="Group 103"/>
              <p:cNvGrpSpPr/>
              <p:nvPr/>
            </p:nvGrpSpPr>
            <p:grpSpPr>
              <a:xfrm>
                <a:off x="6643702" y="714356"/>
                <a:ext cx="1771656" cy="3643362"/>
                <a:chOff x="7215206" y="642918"/>
                <a:chExt cx="1771656" cy="3643362"/>
              </a:xfrm>
            </p:grpSpPr>
            <p:grpSp>
              <p:nvGrpSpPr>
                <p:cNvPr id="144" name="Group 105"/>
                <p:cNvGrpSpPr/>
                <p:nvPr/>
              </p:nvGrpSpPr>
              <p:grpSpPr>
                <a:xfrm>
                  <a:off x="7215206" y="642918"/>
                  <a:ext cx="1771656" cy="3143272"/>
                  <a:chOff x="2643174" y="1428736"/>
                  <a:chExt cx="1771656" cy="3143272"/>
                </a:xfrm>
              </p:grpSpPr>
              <p:sp>
                <p:nvSpPr>
                  <p:cNvPr id="153" name="Arc 152"/>
                  <p:cNvSpPr/>
                  <p:nvPr/>
                </p:nvSpPr>
                <p:spPr>
                  <a:xfrm>
                    <a:off x="2643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54" name="Arc 153"/>
                  <p:cNvSpPr/>
                  <p:nvPr/>
                </p:nvSpPr>
                <p:spPr>
                  <a:xfrm>
                    <a:off x="2795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55" name="Arc 154"/>
                  <p:cNvSpPr/>
                  <p:nvPr/>
                </p:nvSpPr>
                <p:spPr>
                  <a:xfrm>
                    <a:off x="29479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56" name="Arc 155"/>
                  <p:cNvSpPr/>
                  <p:nvPr/>
                </p:nvSpPr>
                <p:spPr>
                  <a:xfrm>
                    <a:off x="31003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57" name="Arc 156"/>
                  <p:cNvSpPr/>
                  <p:nvPr/>
                </p:nvSpPr>
                <p:spPr>
                  <a:xfrm>
                    <a:off x="32527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58" name="Arc 157"/>
                  <p:cNvSpPr/>
                  <p:nvPr/>
                </p:nvSpPr>
                <p:spPr>
                  <a:xfrm>
                    <a:off x="3405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59" name="Arc 158"/>
                  <p:cNvSpPr/>
                  <p:nvPr/>
                </p:nvSpPr>
                <p:spPr>
                  <a:xfrm>
                    <a:off x="3557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nvGrpSpPr>
                <p:cNvPr id="145" name="Group 106"/>
                <p:cNvGrpSpPr/>
                <p:nvPr/>
              </p:nvGrpSpPr>
              <p:grpSpPr>
                <a:xfrm flipV="1">
                  <a:off x="7215206" y="1143008"/>
                  <a:ext cx="1771656" cy="3143272"/>
                  <a:chOff x="2643174" y="1428736"/>
                  <a:chExt cx="1771656" cy="3143272"/>
                </a:xfrm>
              </p:grpSpPr>
              <p:sp>
                <p:nvSpPr>
                  <p:cNvPr id="146" name="Arc 145"/>
                  <p:cNvSpPr/>
                  <p:nvPr/>
                </p:nvSpPr>
                <p:spPr>
                  <a:xfrm>
                    <a:off x="2643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47" name="Arc 146"/>
                  <p:cNvSpPr/>
                  <p:nvPr/>
                </p:nvSpPr>
                <p:spPr>
                  <a:xfrm>
                    <a:off x="2795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48" name="Arc 147"/>
                  <p:cNvSpPr/>
                  <p:nvPr/>
                </p:nvSpPr>
                <p:spPr>
                  <a:xfrm>
                    <a:off x="29479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49" name="Arc 148"/>
                  <p:cNvSpPr/>
                  <p:nvPr/>
                </p:nvSpPr>
                <p:spPr>
                  <a:xfrm>
                    <a:off x="31003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50" name="Arc 149"/>
                  <p:cNvSpPr/>
                  <p:nvPr/>
                </p:nvSpPr>
                <p:spPr>
                  <a:xfrm>
                    <a:off x="32527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51" name="Arc 150"/>
                  <p:cNvSpPr/>
                  <p:nvPr/>
                </p:nvSpPr>
                <p:spPr>
                  <a:xfrm>
                    <a:off x="3405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52" name="Arc 151"/>
                  <p:cNvSpPr/>
                  <p:nvPr/>
                </p:nvSpPr>
                <p:spPr>
                  <a:xfrm>
                    <a:off x="3557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cxnSp>
            <p:nvCxnSpPr>
              <p:cNvPr id="143" name="Straight Connector 142"/>
              <p:cNvCxnSpPr/>
              <p:nvPr/>
            </p:nvCxnSpPr>
            <p:spPr>
              <a:xfrm>
                <a:off x="6072198" y="2536881"/>
                <a:ext cx="2857488" cy="1588"/>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123" name="Group 121"/>
            <p:cNvGrpSpPr>
              <a:grpSpLocks noChangeAspect="1"/>
            </p:cNvGrpSpPr>
            <p:nvPr/>
          </p:nvGrpSpPr>
          <p:grpSpPr>
            <a:xfrm>
              <a:off x="7861761" y="4571429"/>
              <a:ext cx="782205" cy="997325"/>
              <a:chOff x="6072198" y="714356"/>
              <a:chExt cx="2857488" cy="3643362"/>
            </a:xfrm>
          </p:grpSpPr>
          <p:grpSp>
            <p:nvGrpSpPr>
              <p:cNvPr id="124" name="Group 122"/>
              <p:cNvGrpSpPr/>
              <p:nvPr/>
            </p:nvGrpSpPr>
            <p:grpSpPr>
              <a:xfrm>
                <a:off x="6643702" y="714356"/>
                <a:ext cx="1771656" cy="3643362"/>
                <a:chOff x="7215206" y="642918"/>
                <a:chExt cx="1771656" cy="3643362"/>
              </a:xfrm>
            </p:grpSpPr>
            <p:grpSp>
              <p:nvGrpSpPr>
                <p:cNvPr id="126" name="Group 124"/>
                <p:cNvGrpSpPr/>
                <p:nvPr/>
              </p:nvGrpSpPr>
              <p:grpSpPr>
                <a:xfrm>
                  <a:off x="7215206" y="642918"/>
                  <a:ext cx="1771656" cy="3143272"/>
                  <a:chOff x="2643174" y="1428736"/>
                  <a:chExt cx="1771656" cy="3143272"/>
                </a:xfrm>
              </p:grpSpPr>
              <p:sp>
                <p:nvSpPr>
                  <p:cNvPr id="135" name="Arc 134"/>
                  <p:cNvSpPr/>
                  <p:nvPr/>
                </p:nvSpPr>
                <p:spPr>
                  <a:xfrm>
                    <a:off x="2643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6" name="Arc 135"/>
                  <p:cNvSpPr/>
                  <p:nvPr/>
                </p:nvSpPr>
                <p:spPr>
                  <a:xfrm>
                    <a:off x="2795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7" name="Arc 136"/>
                  <p:cNvSpPr/>
                  <p:nvPr/>
                </p:nvSpPr>
                <p:spPr>
                  <a:xfrm>
                    <a:off x="29479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8" name="Arc 137"/>
                  <p:cNvSpPr/>
                  <p:nvPr/>
                </p:nvSpPr>
                <p:spPr>
                  <a:xfrm>
                    <a:off x="31003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9" name="Arc 138"/>
                  <p:cNvSpPr/>
                  <p:nvPr/>
                </p:nvSpPr>
                <p:spPr>
                  <a:xfrm>
                    <a:off x="32527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40" name="Arc 139"/>
                  <p:cNvSpPr/>
                  <p:nvPr/>
                </p:nvSpPr>
                <p:spPr>
                  <a:xfrm>
                    <a:off x="3405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41" name="Arc 140"/>
                  <p:cNvSpPr/>
                  <p:nvPr/>
                </p:nvSpPr>
                <p:spPr>
                  <a:xfrm>
                    <a:off x="3557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nvGrpSpPr>
                <p:cNvPr id="127" name="Group 125"/>
                <p:cNvGrpSpPr/>
                <p:nvPr/>
              </p:nvGrpSpPr>
              <p:grpSpPr>
                <a:xfrm flipV="1">
                  <a:off x="7215206" y="1143008"/>
                  <a:ext cx="1771656" cy="3143272"/>
                  <a:chOff x="2643174" y="1428736"/>
                  <a:chExt cx="1771656" cy="3143272"/>
                </a:xfrm>
              </p:grpSpPr>
              <p:sp>
                <p:nvSpPr>
                  <p:cNvPr id="128" name="Arc 127"/>
                  <p:cNvSpPr/>
                  <p:nvPr/>
                </p:nvSpPr>
                <p:spPr>
                  <a:xfrm>
                    <a:off x="2643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9" name="Arc 128"/>
                  <p:cNvSpPr/>
                  <p:nvPr/>
                </p:nvSpPr>
                <p:spPr>
                  <a:xfrm>
                    <a:off x="2795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0" name="Arc 129"/>
                  <p:cNvSpPr/>
                  <p:nvPr/>
                </p:nvSpPr>
                <p:spPr>
                  <a:xfrm>
                    <a:off x="29479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1" name="Arc 130"/>
                  <p:cNvSpPr/>
                  <p:nvPr/>
                </p:nvSpPr>
                <p:spPr>
                  <a:xfrm>
                    <a:off x="31003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2" name="Arc 131"/>
                  <p:cNvSpPr/>
                  <p:nvPr/>
                </p:nvSpPr>
                <p:spPr>
                  <a:xfrm>
                    <a:off x="32527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3" name="Arc 132"/>
                  <p:cNvSpPr/>
                  <p:nvPr/>
                </p:nvSpPr>
                <p:spPr>
                  <a:xfrm>
                    <a:off x="3405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4" name="Arc 133"/>
                  <p:cNvSpPr/>
                  <p:nvPr/>
                </p:nvSpPr>
                <p:spPr>
                  <a:xfrm>
                    <a:off x="3557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cxnSp>
            <p:nvCxnSpPr>
              <p:cNvPr id="125" name="Straight Connector 124"/>
              <p:cNvCxnSpPr/>
              <p:nvPr/>
            </p:nvCxnSpPr>
            <p:spPr>
              <a:xfrm>
                <a:off x="6072198" y="2536881"/>
                <a:ext cx="2857488" cy="1588"/>
              </a:xfrm>
              <a:prstGeom prst="line">
                <a:avLst/>
              </a:prstGeom>
            </p:spPr>
            <p:style>
              <a:lnRef idx="1">
                <a:schemeClr val="accent1"/>
              </a:lnRef>
              <a:fillRef idx="0">
                <a:schemeClr val="accent1"/>
              </a:fillRef>
              <a:effectRef idx="0">
                <a:schemeClr val="accent1"/>
              </a:effectRef>
              <a:fontRef idx="minor">
                <a:schemeClr val="tx1"/>
              </a:fontRef>
            </p:style>
          </p:cxnSp>
        </p:grpSp>
      </p:grpSp>
      <p:grpSp>
        <p:nvGrpSpPr>
          <p:cNvPr id="251" name="Group 250"/>
          <p:cNvGrpSpPr/>
          <p:nvPr/>
        </p:nvGrpSpPr>
        <p:grpSpPr>
          <a:xfrm>
            <a:off x="571472" y="499248"/>
            <a:ext cx="1428760" cy="1143008"/>
            <a:chOff x="1643042" y="1000108"/>
            <a:chExt cx="1428760" cy="1143008"/>
          </a:xfrm>
        </p:grpSpPr>
        <p:sp>
          <p:nvSpPr>
            <p:cNvPr id="232" name="Flowchart: Or 231"/>
            <p:cNvSpPr/>
            <p:nvPr/>
          </p:nvSpPr>
          <p:spPr>
            <a:xfrm>
              <a:off x="1643042" y="1000108"/>
              <a:ext cx="285752" cy="285752"/>
            </a:xfrm>
            <a:prstGeom prst="flowChartOr">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3" name="Flowchart: Or 232"/>
            <p:cNvSpPr/>
            <p:nvPr/>
          </p:nvSpPr>
          <p:spPr>
            <a:xfrm>
              <a:off x="2214546" y="1000108"/>
              <a:ext cx="285752" cy="285752"/>
            </a:xfrm>
            <a:prstGeom prst="flowChartOr">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4" name="Flowchart: Or 233"/>
            <p:cNvSpPr/>
            <p:nvPr/>
          </p:nvSpPr>
          <p:spPr>
            <a:xfrm>
              <a:off x="2786050" y="1000108"/>
              <a:ext cx="285752" cy="285752"/>
            </a:xfrm>
            <a:prstGeom prst="flowChartOr">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5" name="Flowchart: Or 234"/>
            <p:cNvSpPr/>
            <p:nvPr/>
          </p:nvSpPr>
          <p:spPr>
            <a:xfrm>
              <a:off x="1643042" y="1428736"/>
              <a:ext cx="285752" cy="285752"/>
            </a:xfrm>
            <a:prstGeom prst="flowChartOr">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6" name="Flowchart: Or 235"/>
            <p:cNvSpPr/>
            <p:nvPr/>
          </p:nvSpPr>
          <p:spPr>
            <a:xfrm>
              <a:off x="2214546" y="1428736"/>
              <a:ext cx="285752" cy="285752"/>
            </a:xfrm>
            <a:prstGeom prst="flowChartOr">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7" name="Flowchart: Or 236"/>
            <p:cNvSpPr/>
            <p:nvPr/>
          </p:nvSpPr>
          <p:spPr>
            <a:xfrm>
              <a:off x="2786050" y="1428736"/>
              <a:ext cx="285752" cy="285752"/>
            </a:xfrm>
            <a:prstGeom prst="flowChartOr">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8" name="Flowchart: Or 237"/>
            <p:cNvSpPr/>
            <p:nvPr/>
          </p:nvSpPr>
          <p:spPr>
            <a:xfrm>
              <a:off x="1643042" y="1857364"/>
              <a:ext cx="285752" cy="285752"/>
            </a:xfrm>
            <a:prstGeom prst="flowChartOr">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9" name="Flowchart: Or 238"/>
            <p:cNvSpPr/>
            <p:nvPr/>
          </p:nvSpPr>
          <p:spPr>
            <a:xfrm>
              <a:off x="2214546" y="1857364"/>
              <a:ext cx="285752" cy="285752"/>
            </a:xfrm>
            <a:prstGeom prst="flowChartOr">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0" name="Flowchart: Or 239"/>
            <p:cNvSpPr/>
            <p:nvPr/>
          </p:nvSpPr>
          <p:spPr>
            <a:xfrm>
              <a:off x="2786050" y="1857364"/>
              <a:ext cx="285752" cy="285752"/>
            </a:xfrm>
            <a:prstGeom prst="flowChartOr">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250" name="Group 249"/>
          <p:cNvGrpSpPr/>
          <p:nvPr/>
        </p:nvGrpSpPr>
        <p:grpSpPr>
          <a:xfrm>
            <a:off x="6643702" y="5072074"/>
            <a:ext cx="1428760" cy="1143008"/>
            <a:chOff x="3571868" y="1152508"/>
            <a:chExt cx="1428760" cy="1143008"/>
          </a:xfrm>
        </p:grpSpPr>
        <p:sp>
          <p:nvSpPr>
            <p:cNvPr id="241" name="Flowchart: Or 240"/>
            <p:cNvSpPr/>
            <p:nvPr/>
          </p:nvSpPr>
          <p:spPr>
            <a:xfrm>
              <a:off x="3571868" y="1152508"/>
              <a:ext cx="285752" cy="285752"/>
            </a:xfrm>
            <a:prstGeom prst="flowChartOr">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2" name="Flowchart: Or 241"/>
            <p:cNvSpPr/>
            <p:nvPr/>
          </p:nvSpPr>
          <p:spPr>
            <a:xfrm>
              <a:off x="4143372" y="1152508"/>
              <a:ext cx="285752" cy="285752"/>
            </a:xfrm>
            <a:prstGeom prst="flowChartOr">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3" name="Flowchart: Or 242"/>
            <p:cNvSpPr/>
            <p:nvPr/>
          </p:nvSpPr>
          <p:spPr>
            <a:xfrm>
              <a:off x="4714876" y="1152508"/>
              <a:ext cx="285752" cy="285752"/>
            </a:xfrm>
            <a:prstGeom prst="flowChartOr">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4" name="Flowchart: Or 243"/>
            <p:cNvSpPr/>
            <p:nvPr/>
          </p:nvSpPr>
          <p:spPr>
            <a:xfrm>
              <a:off x="3571868" y="1581136"/>
              <a:ext cx="285752" cy="285752"/>
            </a:xfrm>
            <a:prstGeom prst="flowChartOr">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5" name="Flowchart: Or 244"/>
            <p:cNvSpPr/>
            <p:nvPr/>
          </p:nvSpPr>
          <p:spPr>
            <a:xfrm>
              <a:off x="4143372" y="1581136"/>
              <a:ext cx="285752" cy="285752"/>
            </a:xfrm>
            <a:prstGeom prst="flowChartOr">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6" name="Flowchart: Or 245"/>
            <p:cNvSpPr/>
            <p:nvPr/>
          </p:nvSpPr>
          <p:spPr>
            <a:xfrm>
              <a:off x="4714876" y="1581136"/>
              <a:ext cx="285752" cy="285752"/>
            </a:xfrm>
            <a:prstGeom prst="flowChartOr">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7" name="Flowchart: Or 246"/>
            <p:cNvSpPr/>
            <p:nvPr/>
          </p:nvSpPr>
          <p:spPr>
            <a:xfrm>
              <a:off x="3571868" y="2009764"/>
              <a:ext cx="285752" cy="285752"/>
            </a:xfrm>
            <a:prstGeom prst="flowChartOr">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8" name="Flowchart: Or 247"/>
            <p:cNvSpPr/>
            <p:nvPr/>
          </p:nvSpPr>
          <p:spPr>
            <a:xfrm>
              <a:off x="4143372" y="2009764"/>
              <a:ext cx="285752" cy="285752"/>
            </a:xfrm>
            <a:prstGeom prst="flowChartOr">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9" name="Flowchart: Or 248"/>
            <p:cNvSpPr/>
            <p:nvPr/>
          </p:nvSpPr>
          <p:spPr>
            <a:xfrm>
              <a:off x="4714876" y="2009764"/>
              <a:ext cx="285752" cy="285752"/>
            </a:xfrm>
            <a:prstGeom prst="flowChartOr">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cxnSp>
        <p:nvCxnSpPr>
          <p:cNvPr id="253" name="Straight Connector 252"/>
          <p:cNvCxnSpPr/>
          <p:nvPr/>
        </p:nvCxnSpPr>
        <p:spPr>
          <a:xfrm rot="5400000">
            <a:off x="785786" y="999314"/>
            <a:ext cx="1571636"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5400000">
            <a:off x="6858810" y="5714222"/>
            <a:ext cx="1571636" cy="1588"/>
          </a:xfrm>
          <a:prstGeom prst="line">
            <a:avLst/>
          </a:prstGeom>
        </p:spPr>
        <p:style>
          <a:lnRef idx="1">
            <a:schemeClr val="accent1"/>
          </a:lnRef>
          <a:fillRef idx="0">
            <a:schemeClr val="accent1"/>
          </a:fillRef>
          <a:effectRef idx="0">
            <a:schemeClr val="accent1"/>
          </a:effectRef>
          <a:fontRef idx="minor">
            <a:schemeClr val="tx1"/>
          </a:fontRef>
        </p:style>
      </p:cxnSp>
      <p:grpSp>
        <p:nvGrpSpPr>
          <p:cNvPr id="256" name="Group 255"/>
          <p:cNvGrpSpPr/>
          <p:nvPr/>
        </p:nvGrpSpPr>
        <p:grpSpPr>
          <a:xfrm>
            <a:off x="6786578" y="571480"/>
            <a:ext cx="1828813" cy="871544"/>
            <a:chOff x="642910" y="5715016"/>
            <a:chExt cx="1828813" cy="871544"/>
          </a:xfrm>
        </p:grpSpPr>
        <p:sp>
          <p:nvSpPr>
            <p:cNvPr id="257" name="Flowchart: Delay 256"/>
            <p:cNvSpPr/>
            <p:nvPr/>
          </p:nvSpPr>
          <p:spPr>
            <a:xfrm rot="16200000">
              <a:off x="1121546" y="5922185"/>
              <a:ext cx="300040" cy="1028710"/>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258" name="Group 135"/>
            <p:cNvGrpSpPr/>
            <p:nvPr/>
          </p:nvGrpSpPr>
          <p:grpSpPr>
            <a:xfrm>
              <a:off x="642910" y="5857892"/>
              <a:ext cx="1357322" cy="306388"/>
              <a:chOff x="642910" y="5857892"/>
              <a:chExt cx="1357322" cy="306388"/>
            </a:xfrm>
          </p:grpSpPr>
          <p:grpSp>
            <p:nvGrpSpPr>
              <p:cNvPr id="260" name="Group 126"/>
              <p:cNvGrpSpPr/>
              <p:nvPr/>
            </p:nvGrpSpPr>
            <p:grpSpPr>
              <a:xfrm>
                <a:off x="642910" y="5857892"/>
                <a:ext cx="1357322" cy="306388"/>
                <a:chOff x="642910" y="5857892"/>
                <a:chExt cx="1357322" cy="306388"/>
              </a:xfrm>
            </p:grpSpPr>
            <p:cxnSp>
              <p:nvCxnSpPr>
                <p:cNvPr id="265" name="Straight Connector 264"/>
                <p:cNvCxnSpPr/>
                <p:nvPr/>
              </p:nvCxnSpPr>
              <p:spPr>
                <a:xfrm>
                  <a:off x="642910" y="58578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a:off x="642910" y="60102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a:off x="642910" y="6162692"/>
                  <a:ext cx="1357322" cy="1588"/>
                </a:xfrm>
                <a:prstGeom prst="line">
                  <a:avLst/>
                </a:prstGeom>
              </p:spPr>
              <p:style>
                <a:lnRef idx="1">
                  <a:schemeClr val="accent1"/>
                </a:lnRef>
                <a:fillRef idx="0">
                  <a:schemeClr val="accent1"/>
                </a:fillRef>
                <a:effectRef idx="0">
                  <a:schemeClr val="accent1"/>
                </a:effectRef>
                <a:fontRef idx="minor">
                  <a:schemeClr val="tx1"/>
                </a:fontRef>
              </p:style>
            </p:cxnSp>
          </p:grpSp>
          <p:cxnSp>
            <p:nvCxnSpPr>
              <p:cNvPr id="261" name="Straight Connector 260"/>
              <p:cNvCxnSpPr/>
              <p:nvPr/>
            </p:nvCxnSpPr>
            <p:spPr>
              <a:xfrm rot="5400000" flipH="1" flipV="1">
                <a:off x="857224" y="5857892"/>
                <a:ext cx="142876" cy="142876"/>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1000100" y="5857892"/>
                <a:ext cx="285752" cy="285752"/>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p:nvCxnSpPr>
            <p:spPr>
              <a:xfrm flipV="1">
                <a:off x="1285852" y="5929330"/>
                <a:ext cx="285752" cy="214314"/>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a:off x="1571604" y="5929330"/>
                <a:ext cx="285752"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grpSp>
        <p:sp>
          <p:nvSpPr>
            <p:cNvPr id="259" name="TextBox 258"/>
            <p:cNvSpPr txBox="1"/>
            <p:nvPr/>
          </p:nvSpPr>
          <p:spPr>
            <a:xfrm>
              <a:off x="2071670" y="5715016"/>
              <a:ext cx="400053" cy="523220"/>
            </a:xfrm>
            <a:prstGeom prst="rect">
              <a:avLst/>
            </a:prstGeom>
            <a:noFill/>
          </p:spPr>
          <p:txBody>
            <a:bodyPr wrap="square" rtlCol="0">
              <a:spAutoFit/>
            </a:bodyPr>
            <a:lstStyle/>
            <a:p>
              <a:pPr algn="ctr"/>
              <a:r>
                <a:rPr lang="en-GB" sz="2800" b="1" dirty="0" smtClean="0">
                  <a:latin typeface="Agency FB" pitchFamily="34" charset="0"/>
                </a:rPr>
                <a:t>+</a:t>
              </a:r>
              <a:endParaRPr lang="en-GB" sz="2800" b="1" dirty="0">
                <a:latin typeface="Agency FB" pitchFamily="34" charset="0"/>
              </a:endParaRPr>
            </a:p>
          </p:txBody>
        </p:sp>
      </p:grpSp>
      <p:grpSp>
        <p:nvGrpSpPr>
          <p:cNvPr id="268" name="Group 267"/>
          <p:cNvGrpSpPr/>
          <p:nvPr/>
        </p:nvGrpSpPr>
        <p:grpSpPr>
          <a:xfrm>
            <a:off x="285720" y="5557852"/>
            <a:ext cx="1828813" cy="871544"/>
            <a:chOff x="3143240" y="5715016"/>
            <a:chExt cx="1828813" cy="871544"/>
          </a:xfrm>
        </p:grpSpPr>
        <p:sp>
          <p:nvSpPr>
            <p:cNvPr id="269" name="Flowchart: Delay 268"/>
            <p:cNvSpPr/>
            <p:nvPr/>
          </p:nvSpPr>
          <p:spPr>
            <a:xfrm rot="5400000" flipV="1">
              <a:off x="3621876" y="5922185"/>
              <a:ext cx="300040" cy="1028710"/>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270" name="Group 137"/>
            <p:cNvGrpSpPr/>
            <p:nvPr/>
          </p:nvGrpSpPr>
          <p:grpSpPr>
            <a:xfrm flipV="1">
              <a:off x="3143240" y="5857892"/>
              <a:ext cx="1357322" cy="306388"/>
              <a:chOff x="642910" y="5857892"/>
              <a:chExt cx="1357322" cy="306388"/>
            </a:xfrm>
          </p:grpSpPr>
          <p:grpSp>
            <p:nvGrpSpPr>
              <p:cNvPr id="272" name="Group 138"/>
              <p:cNvGrpSpPr/>
              <p:nvPr/>
            </p:nvGrpSpPr>
            <p:grpSpPr>
              <a:xfrm>
                <a:off x="642910" y="5857892"/>
                <a:ext cx="1357322" cy="306388"/>
                <a:chOff x="642910" y="5857892"/>
                <a:chExt cx="1357322" cy="306388"/>
              </a:xfrm>
            </p:grpSpPr>
            <p:cxnSp>
              <p:nvCxnSpPr>
                <p:cNvPr id="277" name="Straight Connector 276"/>
                <p:cNvCxnSpPr/>
                <p:nvPr/>
              </p:nvCxnSpPr>
              <p:spPr>
                <a:xfrm>
                  <a:off x="642910" y="58578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a:off x="642910" y="60102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79" name="Straight Connector 278"/>
                <p:cNvCxnSpPr/>
                <p:nvPr/>
              </p:nvCxnSpPr>
              <p:spPr>
                <a:xfrm>
                  <a:off x="642910" y="6162692"/>
                  <a:ext cx="1357322" cy="1588"/>
                </a:xfrm>
                <a:prstGeom prst="line">
                  <a:avLst/>
                </a:prstGeom>
              </p:spPr>
              <p:style>
                <a:lnRef idx="1">
                  <a:schemeClr val="accent1"/>
                </a:lnRef>
                <a:fillRef idx="0">
                  <a:schemeClr val="accent1"/>
                </a:fillRef>
                <a:effectRef idx="0">
                  <a:schemeClr val="accent1"/>
                </a:effectRef>
                <a:fontRef idx="minor">
                  <a:schemeClr val="tx1"/>
                </a:fontRef>
              </p:style>
            </p:cxnSp>
          </p:grpSp>
          <p:cxnSp>
            <p:nvCxnSpPr>
              <p:cNvPr id="273" name="Straight Connector 272"/>
              <p:cNvCxnSpPr/>
              <p:nvPr/>
            </p:nvCxnSpPr>
            <p:spPr>
              <a:xfrm rot="5400000" flipH="1" flipV="1">
                <a:off x="857224" y="5857892"/>
                <a:ext cx="142876" cy="142876"/>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74" name="Straight Connector 273"/>
              <p:cNvCxnSpPr/>
              <p:nvPr/>
            </p:nvCxnSpPr>
            <p:spPr>
              <a:xfrm rot="16200000" flipH="1">
                <a:off x="1000100" y="5857892"/>
                <a:ext cx="285752" cy="285752"/>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p:nvCxnSpPr>
            <p:spPr>
              <a:xfrm flipV="1">
                <a:off x="1285852" y="5929330"/>
                <a:ext cx="285752" cy="214314"/>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76" name="Straight Connector 275"/>
              <p:cNvCxnSpPr/>
              <p:nvPr/>
            </p:nvCxnSpPr>
            <p:spPr>
              <a:xfrm>
                <a:off x="1571604" y="5929330"/>
                <a:ext cx="285752"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271" name="TextBox 270"/>
            <p:cNvSpPr txBox="1"/>
            <p:nvPr/>
          </p:nvSpPr>
          <p:spPr>
            <a:xfrm>
              <a:off x="4572000" y="5715016"/>
              <a:ext cx="400053" cy="523220"/>
            </a:xfrm>
            <a:prstGeom prst="rect">
              <a:avLst/>
            </a:prstGeom>
            <a:noFill/>
          </p:spPr>
          <p:txBody>
            <a:bodyPr wrap="square" rtlCol="0">
              <a:spAutoFit/>
            </a:bodyPr>
            <a:lstStyle/>
            <a:p>
              <a:pPr algn="ctr"/>
              <a:r>
                <a:rPr lang="en-GB" sz="2800" b="1" dirty="0" smtClean="0">
                  <a:latin typeface="Agency FB" pitchFamily="34" charset="0"/>
                </a:rPr>
                <a:t>-</a:t>
              </a:r>
              <a:endParaRPr lang="en-GB" sz="2800" b="1" dirty="0">
                <a:latin typeface="Agency FB" pitchFamily="34" charset="0"/>
              </a:endParaRPr>
            </a:p>
          </p:txBody>
        </p:sp>
      </p:grpSp>
      <p:sp>
        <p:nvSpPr>
          <p:cNvPr id="283" name="TextBox 282"/>
          <p:cNvSpPr txBox="1"/>
          <p:nvPr/>
        </p:nvSpPr>
        <p:spPr>
          <a:xfrm>
            <a:off x="2202120" y="4626512"/>
            <a:ext cx="4298706" cy="2031325"/>
          </a:xfrm>
          <a:prstGeom prst="rect">
            <a:avLst/>
          </a:prstGeom>
          <a:noFill/>
        </p:spPr>
        <p:txBody>
          <a:bodyPr wrap="square" rtlCol="0">
            <a:spAutoFit/>
          </a:bodyPr>
          <a:lstStyle/>
          <a:p>
            <a:r>
              <a:rPr lang="en-GB" dirty="0" smtClean="0">
                <a:latin typeface="Agency FB" pitchFamily="34" charset="0"/>
              </a:rPr>
              <a:t>For instance, the context reader </a:t>
            </a:r>
            <a:r>
              <a:rPr lang="en-GB" b="1" dirty="0" smtClean="0">
                <a:latin typeface="Agency FB" pitchFamily="34" charset="0"/>
              </a:rPr>
              <a:t>Cyclicality,</a:t>
            </a:r>
            <a:r>
              <a:rPr lang="en-GB" dirty="0" smtClean="0">
                <a:latin typeface="Agency FB" pitchFamily="34" charset="0"/>
              </a:rPr>
              <a:t> as a measure of </a:t>
            </a:r>
            <a:r>
              <a:rPr lang="en-GB" b="1" dirty="0" smtClean="0">
                <a:latin typeface="Agency FB" pitchFamily="34" charset="0"/>
              </a:rPr>
              <a:t>Phase Coherence, </a:t>
            </a:r>
            <a:r>
              <a:rPr lang="en-GB" dirty="0" smtClean="0">
                <a:latin typeface="Agency FB" pitchFamily="34" charset="0"/>
              </a:rPr>
              <a:t>is part of a set of readers that read various conditions dynamically within and across </a:t>
            </a:r>
            <a:r>
              <a:rPr lang="en-GB" b="1" dirty="0" smtClean="0">
                <a:latin typeface="Agency FB" pitchFamily="34" charset="0"/>
              </a:rPr>
              <a:t>Time Partitions </a:t>
            </a:r>
            <a:r>
              <a:rPr lang="en-GB" dirty="0" smtClean="0">
                <a:latin typeface="Agency FB" pitchFamily="34" charset="0"/>
              </a:rPr>
              <a:t>or the </a:t>
            </a:r>
            <a:r>
              <a:rPr lang="en-GB" b="1" dirty="0" smtClean="0">
                <a:latin typeface="Agency FB" pitchFamily="34" charset="0"/>
              </a:rPr>
              <a:t>feed </a:t>
            </a:r>
            <a:r>
              <a:rPr lang="en-GB" dirty="0" smtClean="0">
                <a:latin typeface="Agency FB" pitchFamily="34" charset="0"/>
              </a:rPr>
              <a:t>(n – 9n). ALL such aspects of price fluctuation are calculated in interaction to provide the trader with </a:t>
            </a:r>
            <a:r>
              <a:rPr lang="en-GB" b="1" dirty="0" smtClean="0">
                <a:latin typeface="Agency FB" pitchFamily="34" charset="0"/>
              </a:rPr>
              <a:t>actionable</a:t>
            </a:r>
            <a:r>
              <a:rPr lang="en-GB" dirty="0" smtClean="0">
                <a:latin typeface="Agency FB" pitchFamily="34" charset="0"/>
              </a:rPr>
              <a:t> trade commands </a:t>
            </a:r>
            <a:r>
              <a:rPr lang="en-GB" b="1" dirty="0" smtClean="0">
                <a:latin typeface="Agency FB" pitchFamily="34" charset="0"/>
              </a:rPr>
              <a:t>ahead</a:t>
            </a:r>
            <a:r>
              <a:rPr lang="en-GB" dirty="0" smtClean="0">
                <a:latin typeface="Agency FB" pitchFamily="34" charset="0"/>
              </a:rPr>
              <a:t> of the market.</a:t>
            </a:r>
            <a:endParaRPr lang="en-GB" dirty="0">
              <a:latin typeface="Agency FB" pitchFamily="34" charset="0"/>
            </a:endParaRPr>
          </a:p>
        </p:txBody>
      </p:sp>
      <p:sp>
        <p:nvSpPr>
          <p:cNvPr id="284" name="TextBox 283"/>
          <p:cNvSpPr txBox="1"/>
          <p:nvPr/>
        </p:nvSpPr>
        <p:spPr>
          <a:xfrm>
            <a:off x="2827963" y="232926"/>
            <a:ext cx="3571900" cy="338554"/>
          </a:xfrm>
          <a:prstGeom prst="rect">
            <a:avLst/>
          </a:prstGeom>
          <a:noFill/>
        </p:spPr>
        <p:txBody>
          <a:bodyPr wrap="square" rtlCol="0">
            <a:spAutoFit/>
          </a:bodyPr>
          <a:lstStyle/>
          <a:p>
            <a:pPr algn="ctr"/>
            <a:r>
              <a:rPr lang="en-GB" sz="1600" b="1" dirty="0" smtClean="0">
                <a:latin typeface="Agency FB" pitchFamily="34" charset="0"/>
              </a:rPr>
              <a:t>Aperiodic Cyclicality and Oscillator Synchrony </a:t>
            </a:r>
            <a:endParaRPr lang="en-GB" sz="1600" b="1" dirty="0">
              <a:latin typeface="Agency FB" pitchFamily="34" charset="0"/>
            </a:endParaRPr>
          </a:p>
        </p:txBody>
      </p:sp>
      <p:grpSp>
        <p:nvGrpSpPr>
          <p:cNvPr id="254" name="Group 253"/>
          <p:cNvGrpSpPr/>
          <p:nvPr/>
        </p:nvGrpSpPr>
        <p:grpSpPr>
          <a:xfrm>
            <a:off x="428596" y="5057786"/>
            <a:ext cx="1467068" cy="785818"/>
            <a:chOff x="428596" y="4286256"/>
            <a:chExt cx="1467068" cy="785818"/>
          </a:xfrm>
        </p:grpSpPr>
        <p:cxnSp>
          <p:nvCxnSpPr>
            <p:cNvPr id="285" name="Straight Connector 284"/>
            <p:cNvCxnSpPr/>
            <p:nvPr/>
          </p:nvCxnSpPr>
          <p:spPr>
            <a:xfrm rot="5400000">
              <a:off x="1250133" y="4821247"/>
              <a:ext cx="500066" cy="1588"/>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87" name="Rectangle 286"/>
            <p:cNvSpPr/>
            <p:nvPr/>
          </p:nvSpPr>
          <p:spPr>
            <a:xfrm>
              <a:off x="428596" y="4286256"/>
              <a:ext cx="1467068" cy="307777"/>
            </a:xfrm>
            <a:prstGeom prst="rect">
              <a:avLst/>
            </a:prstGeom>
          </p:spPr>
          <p:txBody>
            <a:bodyPr wrap="none">
              <a:spAutoFit/>
            </a:bodyPr>
            <a:lstStyle/>
            <a:p>
              <a:r>
                <a:rPr lang="en-GB" sz="1400" dirty="0" smtClean="0">
                  <a:latin typeface="Agency FB" pitchFamily="34" charset="0"/>
                </a:rPr>
                <a:t>KSO Band Persistence </a:t>
              </a:r>
              <a:endParaRPr lang="en-GB" sz="1400" dirty="0"/>
            </a:p>
          </p:txBody>
        </p:sp>
      </p:grpSp>
      <p:grpSp>
        <p:nvGrpSpPr>
          <p:cNvPr id="252" name="Group 251"/>
          <p:cNvGrpSpPr/>
          <p:nvPr/>
        </p:nvGrpSpPr>
        <p:grpSpPr>
          <a:xfrm>
            <a:off x="6858016" y="214290"/>
            <a:ext cx="1467068" cy="572298"/>
            <a:chOff x="6858016" y="214290"/>
            <a:chExt cx="1467068" cy="572298"/>
          </a:xfrm>
        </p:grpSpPr>
        <p:cxnSp>
          <p:nvCxnSpPr>
            <p:cNvPr id="288" name="Straight Connector 287"/>
            <p:cNvCxnSpPr/>
            <p:nvPr/>
          </p:nvCxnSpPr>
          <p:spPr>
            <a:xfrm rot="5400000">
              <a:off x="7785916" y="642918"/>
              <a:ext cx="285752" cy="1588"/>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89" name="Rectangle 288"/>
            <p:cNvSpPr/>
            <p:nvPr/>
          </p:nvSpPr>
          <p:spPr>
            <a:xfrm>
              <a:off x="6858016" y="214290"/>
              <a:ext cx="1467068" cy="307777"/>
            </a:xfrm>
            <a:prstGeom prst="rect">
              <a:avLst/>
            </a:prstGeom>
          </p:spPr>
          <p:txBody>
            <a:bodyPr wrap="none">
              <a:spAutoFit/>
            </a:bodyPr>
            <a:lstStyle/>
            <a:p>
              <a:r>
                <a:rPr lang="en-GB" sz="1400" dirty="0" smtClean="0">
                  <a:latin typeface="Agency FB" pitchFamily="34" charset="0"/>
                </a:rPr>
                <a:t>KSO Band Persistence </a:t>
              </a:r>
              <a:endParaRPr lang="en-GB" sz="1400" dirty="0"/>
            </a:p>
          </p:txBody>
        </p:sp>
      </p:grpSp>
      <p:sp>
        <p:nvSpPr>
          <p:cNvPr id="293" name="Rectangle 292"/>
          <p:cNvSpPr/>
          <p:nvPr/>
        </p:nvSpPr>
        <p:spPr>
          <a:xfrm>
            <a:off x="3813854" y="642918"/>
            <a:ext cx="1600118" cy="369332"/>
          </a:xfrm>
          <a:prstGeom prst="rect">
            <a:avLst/>
          </a:prstGeom>
        </p:spPr>
        <p:txBody>
          <a:bodyPr wrap="none">
            <a:spAutoFit/>
          </a:bodyPr>
          <a:lstStyle/>
          <a:p>
            <a:r>
              <a:rPr lang="en-GB" b="1" dirty="0" smtClean="0">
                <a:latin typeface="Agency FB" pitchFamily="34" charset="0"/>
              </a:rPr>
              <a:t>Phase Coherence </a:t>
            </a:r>
            <a:endParaRPr lang="en-GB" dirty="0">
              <a:latin typeface="Agency FB" pitchFamily="34" charset="0"/>
            </a:endParaRPr>
          </a:p>
        </p:txBody>
      </p:sp>
      <p:sp>
        <p:nvSpPr>
          <p:cNvPr id="280" name="Rectangle 279"/>
          <p:cNvSpPr/>
          <p:nvPr/>
        </p:nvSpPr>
        <p:spPr>
          <a:xfrm>
            <a:off x="2928926" y="1643050"/>
            <a:ext cx="3781805" cy="276999"/>
          </a:xfrm>
          <a:prstGeom prst="rect">
            <a:avLst/>
          </a:prstGeom>
        </p:spPr>
        <p:txBody>
          <a:bodyPr wrap="none">
            <a:spAutoFit/>
          </a:bodyPr>
          <a:lstStyle/>
          <a:p>
            <a:r>
              <a:rPr lang="en-GB" sz="1200" i="1" dirty="0" smtClean="0">
                <a:latin typeface="Agency FB" pitchFamily="34" charset="0"/>
              </a:rPr>
              <a:t>Fractals scale, so,  price does not “trend” it scales – the power law applies</a:t>
            </a:r>
            <a:endParaRPr lang="en-GB" sz="1200" i="1" dirty="0">
              <a:latin typeface="Agency FB" pitchFamily="34" charset="0"/>
            </a:endParaRPr>
          </a:p>
        </p:txBody>
      </p:sp>
      <p:sp>
        <p:nvSpPr>
          <p:cNvPr id="282" name="Rectangle 281"/>
          <p:cNvSpPr/>
          <p:nvPr/>
        </p:nvSpPr>
        <p:spPr>
          <a:xfrm>
            <a:off x="2428860" y="1000108"/>
            <a:ext cx="4413388" cy="646331"/>
          </a:xfrm>
          <a:prstGeom prst="rect">
            <a:avLst/>
          </a:prstGeom>
        </p:spPr>
        <p:txBody>
          <a:bodyPr wrap="none">
            <a:spAutoFit/>
          </a:bodyPr>
          <a:lstStyle/>
          <a:p>
            <a:r>
              <a:rPr lang="en-GB" b="1" i="1" dirty="0" smtClean="0">
                <a:solidFill>
                  <a:schemeClr val="accent2">
                    <a:lumMod val="50000"/>
                  </a:schemeClr>
                </a:solidFill>
                <a:latin typeface="Agency FB" pitchFamily="34" charset="0"/>
              </a:rPr>
              <a:t>The model is a mathematical </a:t>
            </a:r>
            <a:r>
              <a:rPr lang="en-GB" b="1" i="1" dirty="0" smtClean="0">
                <a:solidFill>
                  <a:schemeClr val="bg2"/>
                </a:solidFill>
                <a:latin typeface="Agency FB" pitchFamily="34" charset="0"/>
              </a:rPr>
              <a:t>reading</a:t>
            </a:r>
            <a:r>
              <a:rPr lang="en-GB" b="1" i="1" dirty="0" smtClean="0">
                <a:solidFill>
                  <a:schemeClr val="accent2">
                    <a:lumMod val="50000"/>
                  </a:schemeClr>
                </a:solidFill>
                <a:latin typeface="Agency FB" pitchFamily="34" charset="0"/>
              </a:rPr>
              <a:t> and articulation</a:t>
            </a:r>
          </a:p>
          <a:p>
            <a:r>
              <a:rPr lang="en-GB" b="1" i="1" dirty="0" smtClean="0">
                <a:solidFill>
                  <a:schemeClr val="accent2">
                    <a:lumMod val="50000"/>
                  </a:schemeClr>
                </a:solidFill>
                <a:latin typeface="Agency FB" pitchFamily="34" charset="0"/>
              </a:rPr>
              <a:t> of the behaviour of the variable price in live markets.</a:t>
            </a:r>
            <a:endParaRPr lang="en-GB" i="1" dirty="0">
              <a:solidFill>
                <a:schemeClr val="accent2">
                  <a:lumMod val="50000"/>
                </a:schemeClr>
              </a:solidFill>
            </a:endParaRPr>
          </a:p>
        </p:txBody>
      </p:sp>
      <p:sp>
        <p:nvSpPr>
          <p:cNvPr id="281" name="Rectangle 280"/>
          <p:cNvSpPr/>
          <p:nvPr/>
        </p:nvSpPr>
        <p:spPr>
          <a:xfrm>
            <a:off x="4087430" y="4357694"/>
            <a:ext cx="1170513" cy="276999"/>
          </a:xfrm>
          <a:prstGeom prst="rect">
            <a:avLst/>
          </a:prstGeom>
        </p:spPr>
        <p:txBody>
          <a:bodyPr wrap="none">
            <a:spAutoFit/>
          </a:bodyPr>
          <a:lstStyle/>
          <a:p>
            <a:r>
              <a:rPr lang="en-GB" sz="1200" i="1" dirty="0" smtClean="0">
                <a:latin typeface="Agency FB" pitchFamily="34" charset="0"/>
              </a:rPr>
              <a:t>Exhibits self-affinity </a:t>
            </a:r>
            <a:endParaRPr lang="en-GB" sz="1200" i="1" dirty="0">
              <a:latin typeface="Agency FB"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Group 47"/>
          <p:cNvGrpSpPr/>
          <p:nvPr/>
        </p:nvGrpSpPr>
        <p:grpSpPr>
          <a:xfrm>
            <a:off x="1571604" y="642918"/>
            <a:ext cx="6215106" cy="4857784"/>
            <a:chOff x="1000100" y="642918"/>
            <a:chExt cx="6215106" cy="4857784"/>
          </a:xfrm>
        </p:grpSpPr>
        <p:grpSp>
          <p:nvGrpSpPr>
            <p:cNvPr id="39" name="Group 38"/>
            <p:cNvGrpSpPr/>
            <p:nvPr/>
          </p:nvGrpSpPr>
          <p:grpSpPr>
            <a:xfrm>
              <a:off x="1071538" y="785794"/>
              <a:ext cx="6143668" cy="4714908"/>
              <a:chOff x="1071538" y="785794"/>
              <a:chExt cx="6143668" cy="4714908"/>
            </a:xfrm>
          </p:grpSpPr>
          <p:cxnSp>
            <p:nvCxnSpPr>
              <p:cNvPr id="3" name="Straight Connector 2"/>
              <p:cNvCxnSpPr/>
              <p:nvPr/>
            </p:nvCxnSpPr>
            <p:spPr>
              <a:xfrm flipV="1">
                <a:off x="1071538" y="785794"/>
                <a:ext cx="5572164" cy="4500594"/>
              </a:xfrm>
              <a:prstGeom prst="line">
                <a:avLst/>
              </a:prstGeom>
              <a:ln w="28575">
                <a:solidFill>
                  <a:srgbClr val="9E3DE7"/>
                </a:solidFill>
                <a:headEnd type="oval" w="lg" len="lg"/>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flipV="1">
                <a:off x="1071538" y="3071810"/>
                <a:ext cx="2428892" cy="2214578"/>
              </a:xfrm>
              <a:prstGeom prst="line">
                <a:avLst/>
              </a:prstGeom>
              <a:ln w="28575">
                <a:solidFill>
                  <a:srgbClr val="FFC000"/>
                </a:solidFill>
                <a:headEnd type="oval" w="lg" len="lg"/>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16200000" flipH="1">
                <a:off x="3036083" y="3536157"/>
                <a:ext cx="1571636" cy="642942"/>
              </a:xfrm>
              <a:prstGeom prst="line">
                <a:avLst/>
              </a:prstGeom>
              <a:ln w="28575">
                <a:solidFill>
                  <a:srgbClr val="FFC00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5400000" flipH="1" flipV="1">
                <a:off x="3464711" y="1464455"/>
                <a:ext cx="3857652" cy="2500330"/>
              </a:xfrm>
              <a:prstGeom prst="line">
                <a:avLst/>
              </a:prstGeom>
              <a:ln w="28575">
                <a:solidFill>
                  <a:srgbClr val="FFC00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flipH="1" flipV="1">
                <a:off x="928662" y="3629827"/>
                <a:ext cx="1785950" cy="1500198"/>
              </a:xfrm>
              <a:prstGeom prst="line">
                <a:avLst/>
              </a:prstGeom>
              <a:ln w="28575">
                <a:solidFill>
                  <a:srgbClr val="00B0F0"/>
                </a:solidFill>
                <a:headEnd type="oval" w="lg" len="lg"/>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643042" y="4429132"/>
                <a:ext cx="2000264" cy="142876"/>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flipH="1" flipV="1">
                <a:off x="1893075" y="3893347"/>
                <a:ext cx="2428892" cy="785818"/>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V="1">
                <a:off x="2928926" y="3429000"/>
                <a:ext cx="2357454" cy="71438"/>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3786182" y="2571744"/>
                <a:ext cx="1928826" cy="1357322"/>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flipH="1" flipV="1">
                <a:off x="4893471" y="3607595"/>
                <a:ext cx="1143008" cy="71438"/>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5500694" y="3071810"/>
                <a:ext cx="1714512" cy="571504"/>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V="1">
                <a:off x="5500694" y="1928802"/>
                <a:ext cx="2857520" cy="571504"/>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grpSp>
        <p:sp>
          <p:nvSpPr>
            <p:cNvPr id="40" name="Flowchart: Or 39"/>
            <p:cNvSpPr/>
            <p:nvPr/>
          </p:nvSpPr>
          <p:spPr>
            <a:xfrm>
              <a:off x="3357554" y="2928934"/>
              <a:ext cx="285752" cy="285752"/>
            </a:xfrm>
            <a:prstGeom prst="flowChar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1" name="Flowchart: Or 40"/>
            <p:cNvSpPr/>
            <p:nvPr/>
          </p:nvSpPr>
          <p:spPr>
            <a:xfrm>
              <a:off x="4000496" y="4500570"/>
              <a:ext cx="285752" cy="285752"/>
            </a:xfrm>
            <a:prstGeom prst="flowChar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42" name="Group 162"/>
            <p:cNvGrpSpPr>
              <a:grpSpLocks noChangeAspect="1"/>
            </p:cNvGrpSpPr>
            <p:nvPr/>
          </p:nvGrpSpPr>
          <p:grpSpPr>
            <a:xfrm flipV="1">
              <a:off x="6500826" y="642918"/>
              <a:ext cx="209910" cy="262384"/>
              <a:chOff x="5760724" y="3859414"/>
              <a:chExt cx="454350" cy="567930"/>
            </a:xfrm>
            <a:solidFill>
              <a:srgbClr val="FF0000"/>
            </a:solidFill>
          </p:grpSpPr>
          <p:sp>
            <p:nvSpPr>
              <p:cNvPr id="43" name="Flowchart: Or 42"/>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44" name="Quad Arrow 43"/>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grpSp>
          <p:nvGrpSpPr>
            <p:cNvPr id="45" name="Group 172"/>
            <p:cNvGrpSpPr>
              <a:grpSpLocks noChangeAspect="1"/>
            </p:cNvGrpSpPr>
            <p:nvPr/>
          </p:nvGrpSpPr>
          <p:grpSpPr>
            <a:xfrm flipV="1">
              <a:off x="1000100" y="5143512"/>
              <a:ext cx="209910" cy="262384"/>
              <a:chOff x="5760724" y="3859414"/>
              <a:chExt cx="454350" cy="567930"/>
            </a:xfrm>
            <a:solidFill>
              <a:srgbClr val="00B050"/>
            </a:solidFill>
          </p:grpSpPr>
          <p:sp>
            <p:nvSpPr>
              <p:cNvPr id="46" name="Flowchart: Or 45"/>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47" name="Quad Arrow 46"/>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grpSp>
      <p:sp>
        <p:nvSpPr>
          <p:cNvPr id="56" name="Rectangle 55"/>
          <p:cNvSpPr/>
          <p:nvPr/>
        </p:nvSpPr>
        <p:spPr>
          <a:xfrm>
            <a:off x="1857356" y="2143116"/>
            <a:ext cx="1279517" cy="369332"/>
          </a:xfrm>
          <a:prstGeom prst="rect">
            <a:avLst/>
          </a:prstGeom>
        </p:spPr>
        <p:txBody>
          <a:bodyPr wrap="none">
            <a:spAutoFit/>
          </a:bodyPr>
          <a:lstStyle/>
          <a:p>
            <a:r>
              <a:rPr lang="en-GB" dirty="0" smtClean="0"/>
              <a:t>=</a:t>
            </a:r>
            <a:r>
              <a:rPr lang="en-GB" dirty="0" smtClean="0">
                <a:latin typeface="Agency FB" pitchFamily="34" charset="0"/>
              </a:rPr>
              <a:t>TrendLock </a:t>
            </a:r>
            <a:r>
              <a:rPr lang="en-GB" baseline="-25000" dirty="0" smtClean="0">
                <a:latin typeface="Agency FB" pitchFamily="34" charset="0"/>
              </a:rPr>
              <a:t>P/P</a:t>
            </a:r>
            <a:endParaRPr lang="en-GB" baseline="-25000" dirty="0">
              <a:latin typeface="Agency FB" pitchFamily="34" charset="0"/>
            </a:endParaRPr>
          </a:p>
        </p:txBody>
      </p:sp>
      <p:sp>
        <p:nvSpPr>
          <p:cNvPr id="57" name="Rectangle 56"/>
          <p:cNvSpPr/>
          <p:nvPr/>
        </p:nvSpPr>
        <p:spPr>
          <a:xfrm>
            <a:off x="4857752" y="5631436"/>
            <a:ext cx="2534668" cy="369332"/>
          </a:xfrm>
          <a:prstGeom prst="rect">
            <a:avLst/>
          </a:prstGeom>
        </p:spPr>
        <p:txBody>
          <a:bodyPr wrap="none">
            <a:spAutoFit/>
          </a:bodyPr>
          <a:lstStyle/>
          <a:p>
            <a:r>
              <a:rPr lang="en-GB" dirty="0" smtClean="0">
                <a:latin typeface="Agency FB" pitchFamily="34" charset="0"/>
              </a:rPr>
              <a:t>The Market as a Triple Pendulum</a:t>
            </a:r>
            <a:endParaRPr lang="en-GB" dirty="0">
              <a:latin typeface="Agency FB" pitchFamily="34" charset="0"/>
            </a:endParaRPr>
          </a:p>
        </p:txBody>
      </p:sp>
      <p:grpSp>
        <p:nvGrpSpPr>
          <p:cNvPr id="66" name="Group 65"/>
          <p:cNvGrpSpPr/>
          <p:nvPr/>
        </p:nvGrpSpPr>
        <p:grpSpPr>
          <a:xfrm>
            <a:off x="4071934" y="714356"/>
            <a:ext cx="2857520" cy="1928826"/>
            <a:chOff x="4071934" y="714356"/>
            <a:chExt cx="2857520" cy="1928826"/>
          </a:xfrm>
        </p:grpSpPr>
        <p:cxnSp>
          <p:nvCxnSpPr>
            <p:cNvPr id="60" name="Straight Arrow Connector 59"/>
            <p:cNvCxnSpPr/>
            <p:nvPr/>
          </p:nvCxnSpPr>
          <p:spPr>
            <a:xfrm rot="5400000">
              <a:off x="3286116" y="1714488"/>
              <a:ext cx="1714512" cy="142876"/>
            </a:xfrm>
            <a:prstGeom prst="straightConnector1">
              <a:avLst/>
            </a:prstGeom>
            <a:ln>
              <a:headEnd type="oval"/>
              <a:tailEnd type="arrow"/>
            </a:ln>
          </p:spPr>
          <p:style>
            <a:lnRef idx="1">
              <a:schemeClr val="accent1"/>
            </a:lnRef>
            <a:fillRef idx="0">
              <a:schemeClr val="accent1"/>
            </a:fillRef>
            <a:effectRef idx="0">
              <a:schemeClr val="accent1"/>
            </a:effectRef>
            <a:fontRef idx="minor">
              <a:schemeClr val="tx1"/>
            </a:fontRef>
          </p:style>
        </p:cxnSp>
        <p:cxnSp>
          <p:nvCxnSpPr>
            <p:cNvPr id="62" name="Straight Arrow Connector 61"/>
            <p:cNvCxnSpPr/>
            <p:nvPr/>
          </p:nvCxnSpPr>
          <p:spPr>
            <a:xfrm rot="16200000" flipH="1">
              <a:off x="3821901" y="1321579"/>
              <a:ext cx="1143008" cy="357190"/>
            </a:xfrm>
            <a:prstGeom prst="straightConnector1">
              <a:avLst/>
            </a:prstGeom>
            <a:ln>
              <a:headEnd type="oval"/>
              <a:tailEnd type="arrow"/>
            </a:ln>
          </p:spPr>
          <p:style>
            <a:lnRef idx="1">
              <a:schemeClr val="accent1"/>
            </a:lnRef>
            <a:fillRef idx="0">
              <a:schemeClr val="accent1"/>
            </a:fillRef>
            <a:effectRef idx="0">
              <a:schemeClr val="accent1"/>
            </a:effectRef>
            <a:fontRef idx="minor">
              <a:schemeClr val="tx1"/>
            </a:fontRef>
          </p:style>
        </p:cxnSp>
        <p:cxnSp>
          <p:nvCxnSpPr>
            <p:cNvPr id="64" name="Straight Arrow Connector 63"/>
            <p:cNvCxnSpPr/>
            <p:nvPr/>
          </p:nvCxnSpPr>
          <p:spPr>
            <a:xfrm flipV="1">
              <a:off x="4214810" y="714356"/>
              <a:ext cx="2714644" cy="214314"/>
            </a:xfrm>
            <a:prstGeom prst="straightConnector1">
              <a:avLst/>
            </a:prstGeom>
            <a:ln>
              <a:headEnd type="oval"/>
              <a:tailEnd type="arrow"/>
            </a:ln>
          </p:spPr>
          <p:style>
            <a:lnRef idx="1">
              <a:schemeClr val="accent1"/>
            </a:lnRef>
            <a:fillRef idx="0">
              <a:schemeClr val="accent1"/>
            </a:fillRef>
            <a:effectRef idx="0">
              <a:schemeClr val="accent1"/>
            </a:effectRef>
            <a:fontRef idx="minor">
              <a:schemeClr val="tx1"/>
            </a:fontRef>
          </p:style>
        </p:cxnSp>
      </p:grpSp>
      <p:sp>
        <p:nvSpPr>
          <p:cNvPr id="65" name="Rectangle 64"/>
          <p:cNvSpPr/>
          <p:nvPr/>
        </p:nvSpPr>
        <p:spPr>
          <a:xfrm>
            <a:off x="3571868" y="571480"/>
            <a:ext cx="946093" cy="307777"/>
          </a:xfrm>
          <a:prstGeom prst="rect">
            <a:avLst/>
          </a:prstGeom>
        </p:spPr>
        <p:txBody>
          <a:bodyPr wrap="none">
            <a:spAutoFit/>
          </a:bodyPr>
          <a:lstStyle/>
          <a:p>
            <a:r>
              <a:rPr lang="en-GB" sz="1400" dirty="0" smtClean="0">
                <a:latin typeface="Agency FB" pitchFamily="34" charset="0"/>
              </a:rPr>
              <a:t>Point Weights</a:t>
            </a:r>
            <a:endParaRPr lang="en-GB" sz="1400" dirty="0">
              <a:latin typeface="Agency FB" pitchFamily="34" charset="0"/>
            </a:endParaRPr>
          </a:p>
        </p:txBody>
      </p:sp>
      <p:sp>
        <p:nvSpPr>
          <p:cNvPr id="67" name="TextBox 66"/>
          <p:cNvSpPr txBox="1"/>
          <p:nvPr/>
        </p:nvSpPr>
        <p:spPr>
          <a:xfrm>
            <a:off x="642910" y="214290"/>
            <a:ext cx="1457336" cy="830997"/>
          </a:xfrm>
          <a:prstGeom prst="rect">
            <a:avLst/>
          </a:prstGeom>
          <a:noFill/>
        </p:spPr>
        <p:txBody>
          <a:bodyPr wrap="square" rtlCol="0">
            <a:spAutoFit/>
          </a:bodyPr>
          <a:lstStyle/>
          <a:p>
            <a:pPr algn="ctr"/>
            <a:r>
              <a:rPr lang="en-GB" sz="2400" b="1" dirty="0" smtClean="0">
                <a:latin typeface="Agency FB" pitchFamily="34" charset="0"/>
              </a:rPr>
              <a:t>Trading Orbit 001</a:t>
            </a:r>
            <a:endParaRPr lang="en-GB" sz="2400" b="1" dirty="0">
              <a:latin typeface="Agency FB" pitchFamily="34" charset="0"/>
            </a:endParaRPr>
          </a:p>
        </p:txBody>
      </p:sp>
      <p:sp>
        <p:nvSpPr>
          <p:cNvPr id="68" name="Rectangle 67"/>
          <p:cNvSpPr/>
          <p:nvPr/>
        </p:nvSpPr>
        <p:spPr>
          <a:xfrm>
            <a:off x="6572264" y="4000504"/>
            <a:ext cx="1313180" cy="369332"/>
          </a:xfrm>
          <a:prstGeom prst="rect">
            <a:avLst/>
          </a:prstGeom>
        </p:spPr>
        <p:txBody>
          <a:bodyPr wrap="none">
            <a:spAutoFit/>
          </a:bodyPr>
          <a:lstStyle/>
          <a:p>
            <a:r>
              <a:rPr lang="en-GB" dirty="0" smtClean="0">
                <a:latin typeface="Agency FB" pitchFamily="34" charset="0"/>
              </a:rPr>
              <a:t>Visibility A, G, M</a:t>
            </a:r>
            <a:endParaRPr lang="en-GB" dirty="0">
              <a:latin typeface="Agency FB" pitchFamily="34" charset="0"/>
            </a:endParaRPr>
          </a:p>
        </p:txBody>
      </p:sp>
      <p:sp>
        <p:nvSpPr>
          <p:cNvPr id="38" name="TextBox 37"/>
          <p:cNvSpPr txBox="1"/>
          <p:nvPr/>
        </p:nvSpPr>
        <p:spPr>
          <a:xfrm>
            <a:off x="1142976" y="6143644"/>
            <a:ext cx="2028840" cy="338554"/>
          </a:xfrm>
          <a:prstGeom prst="rect">
            <a:avLst/>
          </a:prstGeom>
          <a:noFill/>
        </p:spPr>
        <p:txBody>
          <a:bodyPr wrap="square" rtlCol="0">
            <a:spAutoFit/>
          </a:bodyPr>
          <a:lstStyle/>
          <a:p>
            <a:pPr algn="ctr"/>
            <a:r>
              <a:rPr lang="en-GB" sz="1600" b="1" dirty="0" smtClean="0">
                <a:latin typeface="Agency FB" pitchFamily="34" charset="0"/>
              </a:rPr>
              <a:t>Orbit Dynamics Up Flow </a:t>
            </a:r>
            <a:endParaRPr lang="en-GB" sz="1600" b="1" dirty="0">
              <a:latin typeface="Agency FB" pitchFamily="34" charset="0"/>
            </a:endParaRPr>
          </a:p>
        </p:txBody>
      </p:sp>
      <p:sp>
        <p:nvSpPr>
          <p:cNvPr id="50" name="TextBox 49"/>
          <p:cNvSpPr txBox="1"/>
          <p:nvPr/>
        </p:nvSpPr>
        <p:spPr>
          <a:xfrm>
            <a:off x="1242990" y="5097475"/>
            <a:ext cx="257176" cy="338554"/>
          </a:xfrm>
          <a:prstGeom prst="rect">
            <a:avLst/>
          </a:prstGeom>
          <a:noFill/>
        </p:spPr>
        <p:txBody>
          <a:bodyPr wrap="square" rtlCol="0">
            <a:spAutoFit/>
          </a:bodyPr>
          <a:lstStyle/>
          <a:p>
            <a:pPr algn="ctr"/>
            <a:r>
              <a:rPr lang="en-GB" sz="1600" b="1" dirty="0" smtClean="0">
                <a:latin typeface="Agency FB" pitchFamily="34" charset="0"/>
              </a:rPr>
              <a:t>X</a:t>
            </a:r>
            <a:endParaRPr lang="en-GB" sz="1600" b="1" dirty="0">
              <a:latin typeface="Agency FB" pitchFamily="34" charset="0"/>
            </a:endParaRPr>
          </a:p>
        </p:txBody>
      </p:sp>
      <p:sp>
        <p:nvSpPr>
          <p:cNvPr id="52" name="TextBox 51"/>
          <p:cNvSpPr txBox="1"/>
          <p:nvPr/>
        </p:nvSpPr>
        <p:spPr>
          <a:xfrm>
            <a:off x="7358082" y="596881"/>
            <a:ext cx="257176" cy="338554"/>
          </a:xfrm>
          <a:prstGeom prst="rect">
            <a:avLst/>
          </a:prstGeom>
          <a:noFill/>
        </p:spPr>
        <p:txBody>
          <a:bodyPr wrap="square" rtlCol="0">
            <a:spAutoFit/>
          </a:bodyPr>
          <a:lstStyle/>
          <a:p>
            <a:pPr algn="ctr"/>
            <a:r>
              <a:rPr lang="en-GB" sz="1600" b="1" dirty="0" smtClean="0">
                <a:latin typeface="Agency FB" pitchFamily="34" charset="0"/>
              </a:rPr>
              <a:t>Y</a:t>
            </a:r>
            <a:endParaRPr lang="en-GB" sz="1600" b="1" dirty="0">
              <a:latin typeface="Agency FB" pitchFamily="34" charset="0"/>
            </a:endParaRPr>
          </a:p>
        </p:txBody>
      </p:sp>
      <p:sp>
        <p:nvSpPr>
          <p:cNvPr id="55" name="Flowchart: Delay 54"/>
          <p:cNvSpPr>
            <a:spLocks noChangeAspect="1"/>
          </p:cNvSpPr>
          <p:nvPr/>
        </p:nvSpPr>
        <p:spPr>
          <a:xfrm rot="16200000">
            <a:off x="1382691" y="5500702"/>
            <a:ext cx="556474" cy="55647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a:p>
        </p:txBody>
      </p:sp>
      <p:grpSp>
        <p:nvGrpSpPr>
          <p:cNvPr id="70" name="Group 69"/>
          <p:cNvGrpSpPr/>
          <p:nvPr/>
        </p:nvGrpSpPr>
        <p:grpSpPr>
          <a:xfrm>
            <a:off x="7715272" y="642918"/>
            <a:ext cx="556474" cy="571504"/>
            <a:chOff x="7715272" y="642918"/>
            <a:chExt cx="556474" cy="571504"/>
          </a:xfrm>
        </p:grpSpPr>
        <p:sp>
          <p:nvSpPr>
            <p:cNvPr id="59" name="Flowchart: Delay 58"/>
            <p:cNvSpPr>
              <a:spLocks noChangeAspect="1"/>
            </p:cNvSpPr>
            <p:nvPr/>
          </p:nvSpPr>
          <p:spPr>
            <a:xfrm rot="5400000">
              <a:off x="7715272" y="657948"/>
              <a:ext cx="556474" cy="55647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dirty="0">
                <a:latin typeface="Agency FB" pitchFamily="34" charset="0"/>
              </a:endParaRPr>
            </a:p>
          </p:txBody>
        </p:sp>
        <p:sp>
          <p:nvSpPr>
            <p:cNvPr id="69" name="Rectangle 68"/>
            <p:cNvSpPr/>
            <p:nvPr/>
          </p:nvSpPr>
          <p:spPr>
            <a:xfrm>
              <a:off x="7858148" y="642918"/>
              <a:ext cx="295274" cy="523220"/>
            </a:xfrm>
            <a:prstGeom prst="rect">
              <a:avLst/>
            </a:prstGeom>
          </p:spPr>
          <p:txBody>
            <a:bodyPr wrap="none">
              <a:spAutoFit/>
            </a:bodyPr>
            <a:lstStyle/>
            <a:p>
              <a:pPr algn="ctr"/>
              <a:r>
                <a:rPr lang="en-GB" sz="2800" b="1" dirty="0" smtClean="0">
                  <a:solidFill>
                    <a:schemeClr val="bg1"/>
                  </a:solidFill>
                </a:rPr>
                <a:t>-</a:t>
              </a:r>
              <a:endParaRPr lang="en-GB" sz="2800" b="1" dirty="0">
                <a:solidFill>
                  <a:schemeClr val="bg1"/>
                </a:solidFill>
              </a:endParaRPr>
            </a:p>
          </p:txBody>
        </p:sp>
      </p:grpSp>
      <p:sp>
        <p:nvSpPr>
          <p:cNvPr id="71" name="TextBox 70"/>
          <p:cNvSpPr txBox="1"/>
          <p:nvPr/>
        </p:nvSpPr>
        <p:spPr>
          <a:xfrm>
            <a:off x="4286248" y="6039169"/>
            <a:ext cx="3500462" cy="461665"/>
          </a:xfrm>
          <a:prstGeom prst="rect">
            <a:avLst/>
          </a:prstGeom>
          <a:noFill/>
        </p:spPr>
        <p:txBody>
          <a:bodyPr wrap="square" rtlCol="0">
            <a:spAutoFit/>
          </a:bodyPr>
          <a:lstStyle/>
          <a:p>
            <a:pPr algn="ctr"/>
            <a:r>
              <a:rPr lang="en-GB" sz="2400" b="1" dirty="0" smtClean="0">
                <a:latin typeface="Agency FB" pitchFamily="34" charset="0"/>
              </a:rPr>
              <a:t>Analogue of Market Chaos</a:t>
            </a:r>
            <a:endParaRPr lang="en-GB" sz="2400" b="1" dirty="0">
              <a:latin typeface="Agency FB" pitchFamily="34" charset="0"/>
            </a:endParaRPr>
          </a:p>
        </p:txBody>
      </p:sp>
      <p:sp>
        <p:nvSpPr>
          <p:cNvPr id="61" name="Rectangle 60"/>
          <p:cNvSpPr/>
          <p:nvPr/>
        </p:nvSpPr>
        <p:spPr>
          <a:xfrm>
            <a:off x="1513044" y="5500702"/>
            <a:ext cx="303288" cy="379591"/>
          </a:xfrm>
          <a:prstGeom prst="rect">
            <a:avLst/>
          </a:prstGeom>
        </p:spPr>
        <p:txBody>
          <a:bodyPr wrap="none">
            <a:spAutoFit/>
          </a:bodyPr>
          <a:lstStyle/>
          <a:p>
            <a:pPr algn="ctr"/>
            <a:r>
              <a:rPr lang="en-GB" sz="2800" b="1" baseline="-25000" dirty="0" smtClean="0">
                <a:solidFill>
                  <a:schemeClr val="bg1"/>
                </a:solidFill>
                <a:latin typeface="Agency FB" pitchFamily="34" charset="0"/>
              </a:rPr>
              <a:t>+</a:t>
            </a:r>
            <a:endParaRPr lang="en-GB" sz="2800" b="1" baseline="-25000" dirty="0">
              <a:solidFill>
                <a:schemeClr val="bg1"/>
              </a:solidFill>
              <a:latin typeface="Agency FB" pitchFamily="34" charset="0"/>
            </a:endParaRPr>
          </a:p>
        </p:txBody>
      </p:sp>
      <p:sp>
        <p:nvSpPr>
          <p:cNvPr id="72" name="Rectangle 71"/>
          <p:cNvSpPr/>
          <p:nvPr/>
        </p:nvSpPr>
        <p:spPr>
          <a:xfrm>
            <a:off x="3048987" y="142852"/>
            <a:ext cx="3046027" cy="369332"/>
          </a:xfrm>
          <a:prstGeom prst="rect">
            <a:avLst/>
          </a:prstGeom>
        </p:spPr>
        <p:txBody>
          <a:bodyPr wrap="none">
            <a:spAutoFit/>
          </a:bodyPr>
          <a:lstStyle/>
          <a:p>
            <a:r>
              <a:rPr lang="en-GB" dirty="0" smtClean="0">
                <a:latin typeface="Agency FB" pitchFamily="34" charset="0"/>
              </a:rPr>
              <a:t>Unscramble Time: The Fractal Footprint</a:t>
            </a:r>
            <a:endParaRPr lang="en-GB" dirty="0">
              <a:latin typeface="Agency FB" pitchFamily="34" charset="0"/>
            </a:endParaRPr>
          </a:p>
        </p:txBody>
      </p:sp>
      <p:sp>
        <p:nvSpPr>
          <p:cNvPr id="58" name="Rectangle 57"/>
          <p:cNvSpPr/>
          <p:nvPr/>
        </p:nvSpPr>
        <p:spPr>
          <a:xfrm>
            <a:off x="428596" y="2928934"/>
            <a:ext cx="2000264" cy="584775"/>
          </a:xfrm>
          <a:prstGeom prst="rect">
            <a:avLst/>
          </a:prstGeom>
        </p:spPr>
        <p:txBody>
          <a:bodyPr wrap="square">
            <a:spAutoFit/>
          </a:bodyPr>
          <a:lstStyle/>
          <a:p>
            <a:pPr algn="ctr"/>
            <a:r>
              <a:rPr lang="en-GB" sz="1600" dirty="0" smtClean="0">
                <a:solidFill>
                  <a:schemeClr val="accent4">
                    <a:lumMod val="75000"/>
                  </a:schemeClr>
                </a:solidFill>
                <a:latin typeface="Agency FB" pitchFamily="34" charset="0"/>
              </a:rPr>
              <a:t>Not a secret except for the way we have adapted it.</a:t>
            </a:r>
            <a:endParaRPr lang="en-GB" sz="1600" dirty="0">
              <a:solidFill>
                <a:schemeClr val="accent4">
                  <a:lumMod val="75000"/>
                </a:schemeClr>
              </a:solidFill>
              <a:latin typeface="Agency FB" pitchFamily="34" charset="0"/>
            </a:endParaRPr>
          </a:p>
        </p:txBody>
      </p:sp>
      <p:pic>
        <p:nvPicPr>
          <p:cNvPr id="63" name="Picture 2" descr="C:\Users\Darkdoji\Pictures\Slide 7.png"/>
          <p:cNvPicPr>
            <a:picLocks noChangeAspect="1" noChangeArrowheads="1"/>
          </p:cNvPicPr>
          <p:nvPr/>
        </p:nvPicPr>
        <p:blipFill>
          <a:blip r:embed="rId2"/>
          <a:srcRect/>
          <a:stretch>
            <a:fillRect/>
          </a:stretch>
        </p:blipFill>
        <p:spPr bwMode="auto">
          <a:xfrm>
            <a:off x="500034" y="1571612"/>
            <a:ext cx="1878013" cy="1096963"/>
          </a:xfrm>
          <a:prstGeom prst="rect">
            <a:avLst/>
          </a:prstGeom>
          <a:noFill/>
        </p:spPr>
      </p:pic>
      <p:sp>
        <p:nvSpPr>
          <p:cNvPr id="54" name="Rectangle 53"/>
          <p:cNvSpPr/>
          <p:nvPr/>
        </p:nvSpPr>
        <p:spPr>
          <a:xfrm>
            <a:off x="4572000" y="928670"/>
            <a:ext cx="1417521" cy="923330"/>
          </a:xfrm>
          <a:prstGeom prst="rect">
            <a:avLst/>
          </a:prstGeom>
        </p:spPr>
        <p:txBody>
          <a:bodyPr wrap="square">
            <a:spAutoFit/>
          </a:bodyPr>
          <a:lstStyle/>
          <a:p>
            <a:r>
              <a:rPr lang="en-GB" b="1" i="1" dirty="0" smtClean="0">
                <a:solidFill>
                  <a:schemeClr val="accent2">
                    <a:lumMod val="50000"/>
                  </a:schemeClr>
                </a:solidFill>
                <a:latin typeface="Agency FB" pitchFamily="34" charset="0"/>
              </a:rPr>
              <a:t>Orbit reads the market like a  book.</a:t>
            </a:r>
            <a:endParaRPr lang="en-GB" i="1" dirty="0">
              <a:solidFill>
                <a:schemeClr val="accent2">
                  <a:lumMod val="50000"/>
                </a:schemeClr>
              </a:solidFill>
            </a:endParaRPr>
          </a:p>
        </p:txBody>
      </p:sp>
      <p:sp>
        <p:nvSpPr>
          <p:cNvPr id="49" name="Rectangle 48"/>
          <p:cNvSpPr/>
          <p:nvPr/>
        </p:nvSpPr>
        <p:spPr>
          <a:xfrm>
            <a:off x="5000628" y="4714884"/>
            <a:ext cx="3857652" cy="830997"/>
          </a:xfrm>
          <a:prstGeom prst="rect">
            <a:avLst/>
          </a:prstGeom>
        </p:spPr>
        <p:txBody>
          <a:bodyPr wrap="square">
            <a:spAutoFit/>
          </a:bodyPr>
          <a:lstStyle/>
          <a:p>
            <a:pPr algn="ctr"/>
            <a:r>
              <a:rPr lang="en-GB" sz="1600" dirty="0" smtClean="0">
                <a:solidFill>
                  <a:schemeClr val="accent4">
                    <a:lumMod val="75000"/>
                  </a:schemeClr>
                </a:solidFill>
                <a:latin typeface="Agency FB" pitchFamily="34" charset="0"/>
              </a:rPr>
              <a:t>Breaks time up into clock/market time (split into folding and stretching time). Provides saddle values in pattern and more, all within 4 hour partitions of unit clock time.</a:t>
            </a:r>
            <a:endParaRPr lang="en-GB" sz="1600" dirty="0">
              <a:solidFill>
                <a:schemeClr val="accent4">
                  <a:lumMod val="75000"/>
                </a:schemeClr>
              </a:solidFill>
              <a:latin typeface="Agency FB" pitchFamily="34" charset="0"/>
            </a:endParaRPr>
          </a:p>
        </p:txBody>
      </p:sp>
      <p:sp>
        <p:nvSpPr>
          <p:cNvPr id="53" name="Rectangle 52"/>
          <p:cNvSpPr/>
          <p:nvPr/>
        </p:nvSpPr>
        <p:spPr>
          <a:xfrm>
            <a:off x="5786446" y="6453538"/>
            <a:ext cx="2714644" cy="261610"/>
          </a:xfrm>
          <a:prstGeom prst="rect">
            <a:avLst/>
          </a:prstGeom>
        </p:spPr>
        <p:txBody>
          <a:bodyPr wrap="square">
            <a:spAutoFit/>
          </a:bodyPr>
          <a:lstStyle/>
          <a:p>
            <a:pPr algn="ctr"/>
            <a:r>
              <a:rPr lang="en-GB" sz="1100" dirty="0" smtClean="0">
                <a:solidFill>
                  <a:schemeClr val="accent4">
                    <a:lumMod val="75000"/>
                  </a:schemeClr>
                </a:solidFill>
                <a:latin typeface="Agency FB" pitchFamily="34" charset="0"/>
              </a:rPr>
              <a:t>Time is a most critical variable to analyse in Trading</a:t>
            </a:r>
            <a:endParaRPr lang="en-GB" sz="1100" dirty="0">
              <a:solidFill>
                <a:schemeClr val="accent4">
                  <a:lumMod val="75000"/>
                </a:schemeClr>
              </a:solidFill>
              <a:latin typeface="Agency FB"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Group 54"/>
          <p:cNvGrpSpPr/>
          <p:nvPr/>
        </p:nvGrpSpPr>
        <p:grpSpPr>
          <a:xfrm>
            <a:off x="214282" y="142852"/>
            <a:ext cx="8643998" cy="6572296"/>
            <a:chOff x="214282" y="142852"/>
            <a:chExt cx="8643998" cy="6572296"/>
          </a:xfrm>
        </p:grpSpPr>
        <p:sp>
          <p:nvSpPr>
            <p:cNvPr id="29" name="Rectangle 28"/>
            <p:cNvSpPr/>
            <p:nvPr/>
          </p:nvSpPr>
          <p:spPr>
            <a:xfrm>
              <a:off x="785786" y="5429264"/>
              <a:ext cx="2534668" cy="369332"/>
            </a:xfrm>
            <a:prstGeom prst="rect">
              <a:avLst/>
            </a:prstGeom>
          </p:spPr>
          <p:txBody>
            <a:bodyPr wrap="none">
              <a:spAutoFit/>
            </a:bodyPr>
            <a:lstStyle/>
            <a:p>
              <a:r>
                <a:rPr lang="en-GB" dirty="0" smtClean="0">
                  <a:latin typeface="Agency FB" pitchFamily="34" charset="0"/>
                </a:rPr>
                <a:t>The Market as a Triple Pendulum</a:t>
              </a:r>
              <a:endParaRPr lang="en-GB" dirty="0">
                <a:latin typeface="Agency FB" pitchFamily="34" charset="0"/>
              </a:endParaRPr>
            </a:p>
          </p:txBody>
        </p:sp>
        <p:sp>
          <p:nvSpPr>
            <p:cNvPr id="30" name="Rectangle 29"/>
            <p:cNvSpPr/>
            <p:nvPr/>
          </p:nvSpPr>
          <p:spPr>
            <a:xfrm>
              <a:off x="3048987" y="142852"/>
              <a:ext cx="3046027" cy="369332"/>
            </a:xfrm>
            <a:prstGeom prst="rect">
              <a:avLst/>
            </a:prstGeom>
          </p:spPr>
          <p:txBody>
            <a:bodyPr wrap="none">
              <a:spAutoFit/>
            </a:bodyPr>
            <a:lstStyle/>
            <a:p>
              <a:r>
                <a:rPr lang="en-GB" dirty="0" smtClean="0">
                  <a:latin typeface="Agency FB" pitchFamily="34" charset="0"/>
                </a:rPr>
                <a:t>Unscramble Time: The Fractal Footprint</a:t>
              </a:r>
              <a:endParaRPr lang="en-GB" dirty="0">
                <a:latin typeface="Agency FB" pitchFamily="34" charset="0"/>
              </a:endParaRPr>
            </a:p>
          </p:txBody>
        </p:sp>
        <p:grpSp>
          <p:nvGrpSpPr>
            <p:cNvPr id="54" name="Group 53"/>
            <p:cNvGrpSpPr/>
            <p:nvPr/>
          </p:nvGrpSpPr>
          <p:grpSpPr>
            <a:xfrm>
              <a:off x="1928794" y="737724"/>
              <a:ext cx="6286544" cy="4834416"/>
              <a:chOff x="1928794" y="642918"/>
              <a:chExt cx="6286544" cy="4834416"/>
            </a:xfrm>
          </p:grpSpPr>
          <p:grpSp>
            <p:nvGrpSpPr>
              <p:cNvPr id="3" name="Group 38"/>
              <p:cNvGrpSpPr/>
              <p:nvPr/>
            </p:nvGrpSpPr>
            <p:grpSpPr>
              <a:xfrm flipV="1">
                <a:off x="2071670" y="642918"/>
                <a:ext cx="6143668" cy="4714908"/>
                <a:chOff x="1071538" y="785794"/>
                <a:chExt cx="6143668" cy="4714908"/>
              </a:xfrm>
            </p:grpSpPr>
            <p:cxnSp>
              <p:nvCxnSpPr>
                <p:cNvPr id="12" name="Straight Connector 2"/>
                <p:cNvCxnSpPr/>
                <p:nvPr/>
              </p:nvCxnSpPr>
              <p:spPr>
                <a:xfrm flipV="1">
                  <a:off x="1071538" y="785794"/>
                  <a:ext cx="5572164" cy="4500594"/>
                </a:xfrm>
                <a:prstGeom prst="line">
                  <a:avLst/>
                </a:prstGeom>
                <a:ln w="28575">
                  <a:solidFill>
                    <a:srgbClr val="9E3DE7"/>
                  </a:solidFill>
                  <a:headEnd type="oval" w="lg" len="lg"/>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1071538" y="3071810"/>
                  <a:ext cx="2428892" cy="2214578"/>
                </a:xfrm>
                <a:prstGeom prst="line">
                  <a:avLst/>
                </a:prstGeom>
                <a:ln w="28575">
                  <a:solidFill>
                    <a:srgbClr val="FFC000"/>
                  </a:solidFill>
                  <a:headEnd type="oval" w="lg" len="lg"/>
                </a:ln>
              </p:spPr>
              <p:style>
                <a:lnRef idx="1">
                  <a:schemeClr val="accent1"/>
                </a:lnRef>
                <a:fillRef idx="0">
                  <a:schemeClr val="accent1"/>
                </a:fillRef>
                <a:effectRef idx="0">
                  <a:schemeClr val="accent1"/>
                </a:effectRef>
                <a:fontRef idx="minor">
                  <a:schemeClr val="tx1"/>
                </a:fontRef>
              </p:style>
            </p:cxnSp>
            <p:cxnSp>
              <p:nvCxnSpPr>
                <p:cNvPr id="14" name="Straight Connector 6"/>
                <p:cNvCxnSpPr/>
                <p:nvPr/>
              </p:nvCxnSpPr>
              <p:spPr>
                <a:xfrm rot="16200000" flipH="1">
                  <a:off x="3036083" y="3536157"/>
                  <a:ext cx="1571636" cy="642942"/>
                </a:xfrm>
                <a:prstGeom prst="line">
                  <a:avLst/>
                </a:prstGeom>
                <a:ln w="28575">
                  <a:solidFill>
                    <a:srgbClr val="FFC00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flipH="1" flipV="1">
                  <a:off x="3464711" y="1464455"/>
                  <a:ext cx="3857652" cy="2500330"/>
                </a:xfrm>
                <a:prstGeom prst="line">
                  <a:avLst/>
                </a:prstGeom>
                <a:ln w="28575">
                  <a:solidFill>
                    <a:srgbClr val="FFC00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5400000" flipH="1" flipV="1">
                  <a:off x="928662" y="3629827"/>
                  <a:ext cx="1785950" cy="1500198"/>
                </a:xfrm>
                <a:prstGeom prst="line">
                  <a:avLst/>
                </a:prstGeom>
                <a:ln w="28575">
                  <a:solidFill>
                    <a:srgbClr val="00B0F0"/>
                  </a:solidFill>
                  <a:headEnd type="oval" w="lg" len="lg"/>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643042" y="4429132"/>
                  <a:ext cx="2000264" cy="142876"/>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5400000" flipH="1" flipV="1">
                  <a:off x="1893075" y="3893347"/>
                  <a:ext cx="2428892" cy="785818"/>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V="1">
                  <a:off x="2928926" y="3429000"/>
                  <a:ext cx="2357454" cy="71438"/>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3786182" y="2571744"/>
                  <a:ext cx="1928826" cy="1357322"/>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flipH="1" flipV="1">
                  <a:off x="4893471" y="3607595"/>
                  <a:ext cx="1143008" cy="71438"/>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5500694" y="3071810"/>
                  <a:ext cx="1714512" cy="571504"/>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6200000" flipV="1">
                  <a:off x="5500694" y="1928802"/>
                  <a:ext cx="2857520" cy="571504"/>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grpSp>
          <p:sp>
            <p:nvSpPr>
              <p:cNvPr id="4" name="Flowchart: Or 3"/>
              <p:cNvSpPr/>
              <p:nvPr/>
            </p:nvSpPr>
            <p:spPr>
              <a:xfrm flipV="1">
                <a:off x="4357686" y="2928934"/>
                <a:ext cx="285752" cy="285752"/>
              </a:xfrm>
              <a:prstGeom prst="flowChar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Flowchart: Or 4"/>
              <p:cNvSpPr/>
              <p:nvPr/>
            </p:nvSpPr>
            <p:spPr>
              <a:xfrm flipV="1">
                <a:off x="5000628" y="1357298"/>
                <a:ext cx="285752" cy="285752"/>
              </a:xfrm>
              <a:prstGeom prst="flowChar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6" name="Group 162"/>
              <p:cNvGrpSpPr>
                <a:grpSpLocks noChangeAspect="1"/>
              </p:cNvGrpSpPr>
              <p:nvPr/>
            </p:nvGrpSpPr>
            <p:grpSpPr>
              <a:xfrm>
                <a:off x="1928794" y="714356"/>
                <a:ext cx="209910" cy="262384"/>
                <a:chOff x="5760724" y="3859414"/>
                <a:chExt cx="454350" cy="567930"/>
              </a:xfrm>
              <a:solidFill>
                <a:srgbClr val="FF0000"/>
              </a:solidFill>
            </p:grpSpPr>
            <p:sp>
              <p:nvSpPr>
                <p:cNvPr id="10" name="Flowchart: Or 9"/>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11" name="Quad Arrow 10"/>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grpSp>
            <p:nvGrpSpPr>
              <p:cNvPr id="7" name="Group 172"/>
              <p:cNvGrpSpPr>
                <a:grpSpLocks noChangeAspect="1"/>
              </p:cNvGrpSpPr>
              <p:nvPr/>
            </p:nvGrpSpPr>
            <p:grpSpPr>
              <a:xfrm>
                <a:off x="7500958" y="5214950"/>
                <a:ext cx="209910" cy="262384"/>
                <a:chOff x="5760724" y="3859414"/>
                <a:chExt cx="454350" cy="567930"/>
              </a:xfrm>
              <a:solidFill>
                <a:srgbClr val="00B050"/>
              </a:solidFill>
            </p:grpSpPr>
            <p:sp>
              <p:nvSpPr>
                <p:cNvPr id="8" name="Flowchart: Or 7"/>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9" name="Quad Arrow 8"/>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grpSp>
        <p:grpSp>
          <p:nvGrpSpPr>
            <p:cNvPr id="31" name="Group 30"/>
            <p:cNvGrpSpPr/>
            <p:nvPr/>
          </p:nvGrpSpPr>
          <p:grpSpPr>
            <a:xfrm flipV="1">
              <a:off x="4500562" y="3500438"/>
              <a:ext cx="2857520" cy="1928826"/>
              <a:chOff x="4071934" y="714356"/>
              <a:chExt cx="2857520" cy="1928826"/>
            </a:xfrm>
          </p:grpSpPr>
          <p:cxnSp>
            <p:nvCxnSpPr>
              <p:cNvPr id="32" name="Straight Arrow Connector 31"/>
              <p:cNvCxnSpPr/>
              <p:nvPr/>
            </p:nvCxnSpPr>
            <p:spPr>
              <a:xfrm rot="5400000">
                <a:off x="3286116" y="1714488"/>
                <a:ext cx="1714512" cy="142876"/>
              </a:xfrm>
              <a:prstGeom prst="straightConnector1">
                <a:avLst/>
              </a:prstGeom>
              <a:ln>
                <a:headEnd type="ova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rot="16200000" flipH="1">
                <a:off x="3821901" y="1321579"/>
                <a:ext cx="1143008" cy="357190"/>
              </a:xfrm>
              <a:prstGeom prst="straightConnector1">
                <a:avLst/>
              </a:prstGeom>
              <a:ln>
                <a:headEnd type="ova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flipV="1">
                <a:off x="4214810" y="714356"/>
                <a:ext cx="2714644" cy="214314"/>
              </a:xfrm>
              <a:prstGeom prst="straightConnector1">
                <a:avLst/>
              </a:prstGeom>
              <a:ln>
                <a:headEnd type="oval"/>
                <a:tailEnd type="arrow"/>
              </a:ln>
            </p:spPr>
            <p:style>
              <a:lnRef idx="1">
                <a:schemeClr val="accent1"/>
              </a:lnRef>
              <a:fillRef idx="0">
                <a:schemeClr val="accent1"/>
              </a:fillRef>
              <a:effectRef idx="0">
                <a:schemeClr val="accent1"/>
              </a:effectRef>
              <a:fontRef idx="minor">
                <a:schemeClr val="tx1"/>
              </a:fontRef>
            </p:style>
          </p:cxnSp>
        </p:grpSp>
        <p:sp>
          <p:nvSpPr>
            <p:cNvPr id="35" name="Rectangle 34"/>
            <p:cNvSpPr/>
            <p:nvPr/>
          </p:nvSpPr>
          <p:spPr>
            <a:xfrm>
              <a:off x="4214810" y="5286388"/>
              <a:ext cx="946093" cy="307777"/>
            </a:xfrm>
            <a:prstGeom prst="rect">
              <a:avLst/>
            </a:prstGeom>
          </p:spPr>
          <p:txBody>
            <a:bodyPr wrap="none">
              <a:spAutoFit/>
            </a:bodyPr>
            <a:lstStyle/>
            <a:p>
              <a:r>
                <a:rPr lang="en-GB" sz="1400" dirty="0" smtClean="0">
                  <a:latin typeface="Agency FB" pitchFamily="34" charset="0"/>
                </a:rPr>
                <a:t>Point Weights</a:t>
              </a:r>
              <a:endParaRPr lang="en-GB" sz="1400" dirty="0">
                <a:latin typeface="Agency FB" pitchFamily="34" charset="0"/>
              </a:endParaRPr>
            </a:p>
          </p:txBody>
        </p:sp>
        <p:sp>
          <p:nvSpPr>
            <p:cNvPr id="36" name="TextBox 35"/>
            <p:cNvSpPr txBox="1"/>
            <p:nvPr/>
          </p:nvSpPr>
          <p:spPr>
            <a:xfrm>
              <a:off x="357158" y="357166"/>
              <a:ext cx="1457336" cy="830997"/>
            </a:xfrm>
            <a:prstGeom prst="rect">
              <a:avLst/>
            </a:prstGeom>
            <a:noFill/>
          </p:spPr>
          <p:txBody>
            <a:bodyPr wrap="square" rtlCol="0">
              <a:spAutoFit/>
            </a:bodyPr>
            <a:lstStyle/>
            <a:p>
              <a:pPr algn="ctr"/>
              <a:r>
                <a:rPr lang="en-GB" sz="2400" b="1" dirty="0" smtClean="0">
                  <a:latin typeface="Agency FB" pitchFamily="34" charset="0"/>
                </a:rPr>
                <a:t>Trading Orbit 001</a:t>
              </a:r>
              <a:endParaRPr lang="en-GB" sz="2400" b="1" dirty="0">
                <a:latin typeface="Agency FB" pitchFamily="34" charset="0"/>
              </a:endParaRPr>
            </a:p>
          </p:txBody>
        </p:sp>
        <p:sp>
          <p:nvSpPr>
            <p:cNvPr id="39" name="Rectangle 38"/>
            <p:cNvSpPr/>
            <p:nvPr/>
          </p:nvSpPr>
          <p:spPr>
            <a:xfrm>
              <a:off x="5000628" y="4714884"/>
              <a:ext cx="1313180" cy="369332"/>
            </a:xfrm>
            <a:prstGeom prst="rect">
              <a:avLst/>
            </a:prstGeom>
          </p:spPr>
          <p:txBody>
            <a:bodyPr wrap="none">
              <a:spAutoFit/>
            </a:bodyPr>
            <a:lstStyle/>
            <a:p>
              <a:r>
                <a:rPr lang="en-GB" dirty="0" smtClean="0">
                  <a:latin typeface="Agency FB" pitchFamily="34" charset="0"/>
                </a:rPr>
                <a:t>Visibility A, G, M</a:t>
              </a:r>
              <a:endParaRPr lang="en-GB" dirty="0">
                <a:latin typeface="Agency FB" pitchFamily="34" charset="0"/>
              </a:endParaRPr>
            </a:p>
          </p:txBody>
        </p:sp>
        <p:sp>
          <p:nvSpPr>
            <p:cNvPr id="40" name="Rectangle 39"/>
            <p:cNvSpPr/>
            <p:nvPr/>
          </p:nvSpPr>
          <p:spPr>
            <a:xfrm>
              <a:off x="1928794" y="2643182"/>
              <a:ext cx="1279517" cy="369332"/>
            </a:xfrm>
            <a:prstGeom prst="rect">
              <a:avLst/>
            </a:prstGeom>
          </p:spPr>
          <p:txBody>
            <a:bodyPr wrap="none">
              <a:spAutoFit/>
            </a:bodyPr>
            <a:lstStyle/>
            <a:p>
              <a:r>
                <a:rPr lang="en-GB" dirty="0" smtClean="0"/>
                <a:t>=</a:t>
              </a:r>
              <a:r>
                <a:rPr lang="en-GB" dirty="0" smtClean="0">
                  <a:latin typeface="Agency FB" pitchFamily="34" charset="0"/>
                </a:rPr>
                <a:t>TrendLock </a:t>
              </a:r>
              <a:r>
                <a:rPr lang="en-GB" baseline="-25000" dirty="0" smtClean="0">
                  <a:latin typeface="Agency FB" pitchFamily="34" charset="0"/>
                </a:rPr>
                <a:t>P/P</a:t>
              </a:r>
              <a:endParaRPr lang="en-GB" baseline="-25000" dirty="0">
                <a:latin typeface="Agency FB" pitchFamily="34" charset="0"/>
              </a:endParaRPr>
            </a:p>
          </p:txBody>
        </p:sp>
        <p:sp>
          <p:nvSpPr>
            <p:cNvPr id="41" name="TextBox 40"/>
            <p:cNvSpPr txBox="1"/>
            <p:nvPr/>
          </p:nvSpPr>
          <p:spPr>
            <a:xfrm>
              <a:off x="4143372" y="6000768"/>
              <a:ext cx="2028840" cy="338554"/>
            </a:xfrm>
            <a:prstGeom prst="rect">
              <a:avLst/>
            </a:prstGeom>
            <a:noFill/>
          </p:spPr>
          <p:txBody>
            <a:bodyPr wrap="square" rtlCol="0">
              <a:spAutoFit/>
            </a:bodyPr>
            <a:lstStyle/>
            <a:p>
              <a:pPr algn="ctr"/>
              <a:r>
                <a:rPr lang="en-GB" sz="1600" b="1" dirty="0" smtClean="0">
                  <a:latin typeface="Agency FB" pitchFamily="34" charset="0"/>
                </a:rPr>
                <a:t>Orbit Dynamics Down Flow </a:t>
              </a:r>
              <a:endParaRPr lang="en-GB" sz="1600" b="1" dirty="0">
                <a:latin typeface="Agency FB" pitchFamily="34" charset="0"/>
              </a:endParaRPr>
            </a:p>
          </p:txBody>
        </p:sp>
        <p:sp>
          <p:nvSpPr>
            <p:cNvPr id="42" name="TextBox 41"/>
            <p:cNvSpPr txBox="1"/>
            <p:nvPr/>
          </p:nvSpPr>
          <p:spPr>
            <a:xfrm>
              <a:off x="2214546" y="500042"/>
              <a:ext cx="257176" cy="338554"/>
            </a:xfrm>
            <a:prstGeom prst="rect">
              <a:avLst/>
            </a:prstGeom>
            <a:noFill/>
          </p:spPr>
          <p:txBody>
            <a:bodyPr wrap="square" rtlCol="0">
              <a:spAutoFit/>
            </a:bodyPr>
            <a:lstStyle/>
            <a:p>
              <a:pPr algn="ctr"/>
              <a:r>
                <a:rPr lang="en-GB" sz="1600" b="1" dirty="0" smtClean="0">
                  <a:latin typeface="Agency FB" pitchFamily="34" charset="0"/>
                </a:rPr>
                <a:t>Y</a:t>
              </a:r>
              <a:endParaRPr lang="en-GB" sz="1600" b="1" dirty="0">
                <a:latin typeface="Agency FB" pitchFamily="34" charset="0"/>
              </a:endParaRPr>
            </a:p>
          </p:txBody>
        </p:sp>
        <p:sp>
          <p:nvSpPr>
            <p:cNvPr id="43" name="TextBox 42"/>
            <p:cNvSpPr txBox="1"/>
            <p:nvPr/>
          </p:nvSpPr>
          <p:spPr>
            <a:xfrm>
              <a:off x="7482120" y="5500702"/>
              <a:ext cx="257176" cy="338554"/>
            </a:xfrm>
            <a:prstGeom prst="rect">
              <a:avLst/>
            </a:prstGeom>
            <a:noFill/>
          </p:spPr>
          <p:txBody>
            <a:bodyPr wrap="square" rtlCol="0">
              <a:spAutoFit/>
            </a:bodyPr>
            <a:lstStyle/>
            <a:p>
              <a:pPr algn="ctr"/>
              <a:r>
                <a:rPr lang="en-GB" sz="1600" b="1" dirty="0" smtClean="0">
                  <a:latin typeface="Agency FB" pitchFamily="34" charset="0"/>
                </a:rPr>
                <a:t>X</a:t>
              </a:r>
              <a:endParaRPr lang="en-GB" sz="1600" b="1" dirty="0">
                <a:latin typeface="Agency FB" pitchFamily="34" charset="0"/>
              </a:endParaRPr>
            </a:p>
          </p:txBody>
        </p:sp>
        <p:grpSp>
          <p:nvGrpSpPr>
            <p:cNvPr id="47" name="Group 46"/>
            <p:cNvGrpSpPr/>
            <p:nvPr/>
          </p:nvGrpSpPr>
          <p:grpSpPr>
            <a:xfrm>
              <a:off x="1643042" y="1142984"/>
              <a:ext cx="556474" cy="556474"/>
              <a:chOff x="1643042" y="1142984"/>
              <a:chExt cx="556474" cy="556474"/>
            </a:xfrm>
          </p:grpSpPr>
          <p:sp>
            <p:nvSpPr>
              <p:cNvPr id="44" name="Flowchart: Delay 43"/>
              <p:cNvSpPr>
                <a:spLocks noChangeAspect="1"/>
              </p:cNvSpPr>
              <p:nvPr/>
            </p:nvSpPr>
            <p:spPr>
              <a:xfrm rot="5400000" flipV="1">
                <a:off x="1643042" y="1142984"/>
                <a:ext cx="556474" cy="55647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b="1" dirty="0"/>
              </a:p>
            </p:txBody>
          </p:sp>
          <p:sp>
            <p:nvSpPr>
              <p:cNvPr id="46" name="Rectangle 45"/>
              <p:cNvSpPr/>
              <p:nvPr/>
            </p:nvSpPr>
            <p:spPr>
              <a:xfrm>
                <a:off x="1785918" y="1142984"/>
                <a:ext cx="295274" cy="523220"/>
              </a:xfrm>
              <a:prstGeom prst="rect">
                <a:avLst/>
              </a:prstGeom>
            </p:spPr>
            <p:txBody>
              <a:bodyPr wrap="none">
                <a:spAutoFit/>
              </a:bodyPr>
              <a:lstStyle/>
              <a:p>
                <a:pPr algn="ctr"/>
                <a:r>
                  <a:rPr lang="en-GB" sz="2800" b="1" dirty="0" smtClean="0">
                    <a:solidFill>
                      <a:schemeClr val="bg1"/>
                    </a:solidFill>
                    <a:latin typeface="Agency FB" pitchFamily="34" charset="0"/>
                  </a:rPr>
                  <a:t>-</a:t>
                </a:r>
                <a:endParaRPr lang="en-GB" sz="2800" b="1" dirty="0">
                  <a:solidFill>
                    <a:schemeClr val="bg1"/>
                  </a:solidFill>
                  <a:latin typeface="Agency FB" pitchFamily="34" charset="0"/>
                </a:endParaRPr>
              </a:p>
            </p:txBody>
          </p:sp>
        </p:grpSp>
        <p:grpSp>
          <p:nvGrpSpPr>
            <p:cNvPr id="49" name="Group 48"/>
            <p:cNvGrpSpPr/>
            <p:nvPr/>
          </p:nvGrpSpPr>
          <p:grpSpPr>
            <a:xfrm>
              <a:off x="7339244" y="5857892"/>
              <a:ext cx="556474" cy="556474"/>
              <a:chOff x="7339244" y="5857892"/>
              <a:chExt cx="556474" cy="556474"/>
            </a:xfrm>
          </p:grpSpPr>
          <p:sp>
            <p:nvSpPr>
              <p:cNvPr id="45" name="Flowchart: Delay 44"/>
              <p:cNvSpPr>
                <a:spLocks noChangeAspect="1"/>
              </p:cNvSpPr>
              <p:nvPr/>
            </p:nvSpPr>
            <p:spPr>
              <a:xfrm rot="16200000" flipV="1">
                <a:off x="7339244" y="5857892"/>
                <a:ext cx="556474" cy="55647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p>
            </p:txBody>
          </p:sp>
          <p:sp>
            <p:nvSpPr>
              <p:cNvPr id="48" name="Rectangle 47"/>
              <p:cNvSpPr/>
              <p:nvPr/>
            </p:nvSpPr>
            <p:spPr>
              <a:xfrm>
                <a:off x="7429520" y="5874826"/>
                <a:ext cx="364203" cy="523220"/>
              </a:xfrm>
              <a:prstGeom prst="rect">
                <a:avLst/>
              </a:prstGeom>
            </p:spPr>
            <p:txBody>
              <a:bodyPr wrap="none">
                <a:spAutoFit/>
              </a:bodyPr>
              <a:lstStyle/>
              <a:p>
                <a:pPr algn="ctr"/>
                <a:r>
                  <a:rPr lang="en-GB" sz="2800" b="1" dirty="0" smtClean="0">
                    <a:solidFill>
                      <a:schemeClr val="bg1"/>
                    </a:solidFill>
                    <a:latin typeface="Agency FB" pitchFamily="34" charset="0"/>
                  </a:rPr>
                  <a:t>+</a:t>
                </a:r>
                <a:endParaRPr lang="en-GB" sz="2800" b="1" dirty="0">
                  <a:solidFill>
                    <a:schemeClr val="bg1"/>
                  </a:solidFill>
                  <a:latin typeface="Agency FB" pitchFamily="34" charset="0"/>
                </a:endParaRPr>
              </a:p>
            </p:txBody>
          </p:sp>
        </p:grpSp>
        <p:sp>
          <p:nvSpPr>
            <p:cNvPr id="50" name="TextBox 49"/>
            <p:cNvSpPr txBox="1"/>
            <p:nvPr/>
          </p:nvSpPr>
          <p:spPr>
            <a:xfrm>
              <a:off x="214282" y="5857892"/>
              <a:ext cx="3500462" cy="461665"/>
            </a:xfrm>
            <a:prstGeom prst="rect">
              <a:avLst/>
            </a:prstGeom>
            <a:noFill/>
          </p:spPr>
          <p:txBody>
            <a:bodyPr wrap="square" rtlCol="0">
              <a:spAutoFit/>
            </a:bodyPr>
            <a:lstStyle/>
            <a:p>
              <a:pPr algn="ctr"/>
              <a:r>
                <a:rPr lang="en-GB" sz="2400" b="1" dirty="0" smtClean="0">
                  <a:latin typeface="Agency FB" pitchFamily="34" charset="0"/>
                </a:rPr>
                <a:t>Analogue of Market Chaos</a:t>
              </a:r>
              <a:endParaRPr lang="en-GB" sz="2400" b="1" dirty="0">
                <a:latin typeface="Agency FB" pitchFamily="34" charset="0"/>
              </a:endParaRPr>
            </a:p>
          </p:txBody>
        </p:sp>
        <p:sp>
          <p:nvSpPr>
            <p:cNvPr id="51" name="Rectangle 50"/>
            <p:cNvSpPr/>
            <p:nvPr/>
          </p:nvSpPr>
          <p:spPr>
            <a:xfrm>
              <a:off x="1928794" y="3000372"/>
              <a:ext cx="2000264" cy="584775"/>
            </a:xfrm>
            <a:prstGeom prst="rect">
              <a:avLst/>
            </a:prstGeom>
          </p:spPr>
          <p:txBody>
            <a:bodyPr wrap="square">
              <a:spAutoFit/>
            </a:bodyPr>
            <a:lstStyle/>
            <a:p>
              <a:pPr algn="ctr"/>
              <a:r>
                <a:rPr lang="en-GB" sz="1600" dirty="0" smtClean="0">
                  <a:solidFill>
                    <a:schemeClr val="accent4">
                      <a:lumMod val="75000"/>
                    </a:schemeClr>
                  </a:solidFill>
                  <a:latin typeface="Agency FB" pitchFamily="34" charset="0"/>
                </a:rPr>
                <a:t>Not a secret except for the way we have adapted it.</a:t>
              </a:r>
              <a:endParaRPr lang="en-GB" sz="1600" dirty="0">
                <a:solidFill>
                  <a:schemeClr val="accent4">
                    <a:lumMod val="75000"/>
                  </a:schemeClr>
                </a:solidFill>
                <a:latin typeface="Agency FB" pitchFamily="34" charset="0"/>
              </a:endParaRPr>
            </a:p>
          </p:txBody>
        </p:sp>
        <p:pic>
          <p:nvPicPr>
            <p:cNvPr id="53" name="Picture 3" descr="C:\Users\Darkdoji\Pictures\Slide 8.png"/>
            <p:cNvPicPr>
              <a:picLocks noChangeAspect="1" noChangeArrowheads="1"/>
            </p:cNvPicPr>
            <p:nvPr/>
          </p:nvPicPr>
          <p:blipFill>
            <a:blip r:embed="rId2"/>
            <a:srcRect/>
            <a:stretch>
              <a:fillRect/>
            </a:stretch>
          </p:blipFill>
          <p:spPr bwMode="auto">
            <a:xfrm>
              <a:off x="428596" y="2143116"/>
              <a:ext cx="1792287" cy="1096963"/>
            </a:xfrm>
            <a:prstGeom prst="rect">
              <a:avLst/>
            </a:prstGeom>
            <a:noFill/>
          </p:spPr>
        </p:pic>
        <p:sp>
          <p:nvSpPr>
            <p:cNvPr id="52" name="Rectangle 51"/>
            <p:cNvSpPr/>
            <p:nvPr/>
          </p:nvSpPr>
          <p:spPr>
            <a:xfrm>
              <a:off x="357158" y="4014621"/>
              <a:ext cx="4357718" cy="1200329"/>
            </a:xfrm>
            <a:prstGeom prst="rect">
              <a:avLst/>
            </a:prstGeom>
          </p:spPr>
          <p:txBody>
            <a:bodyPr wrap="square">
              <a:spAutoFit/>
            </a:bodyPr>
            <a:lstStyle/>
            <a:p>
              <a:r>
                <a:rPr lang="en-GB" b="1" i="1" dirty="0" smtClean="0">
                  <a:solidFill>
                    <a:schemeClr val="accent2">
                      <a:lumMod val="50000"/>
                    </a:schemeClr>
                  </a:solidFill>
                  <a:latin typeface="Agency FB" pitchFamily="34" charset="0"/>
                </a:rPr>
                <a:t>This means Orbit reads the market correctly 100/100 times. It does so by reading a pattern of points  that fit an equation of markets (or what is called the Rules of Recursion in fractal geometry).</a:t>
              </a:r>
              <a:endParaRPr lang="en-GB" i="1" dirty="0">
                <a:solidFill>
                  <a:schemeClr val="accent2">
                    <a:lumMod val="50000"/>
                  </a:schemeClr>
                </a:solidFill>
              </a:endParaRPr>
            </a:p>
          </p:txBody>
        </p:sp>
        <p:sp>
          <p:nvSpPr>
            <p:cNvPr id="56" name="Rectangle 55"/>
            <p:cNvSpPr/>
            <p:nvPr/>
          </p:nvSpPr>
          <p:spPr>
            <a:xfrm>
              <a:off x="5786446" y="6453538"/>
              <a:ext cx="2714644" cy="261610"/>
            </a:xfrm>
            <a:prstGeom prst="rect">
              <a:avLst/>
            </a:prstGeom>
          </p:spPr>
          <p:txBody>
            <a:bodyPr wrap="square">
              <a:spAutoFit/>
            </a:bodyPr>
            <a:lstStyle/>
            <a:p>
              <a:pPr algn="ctr"/>
              <a:r>
                <a:rPr lang="en-GB" sz="1100" dirty="0" smtClean="0">
                  <a:solidFill>
                    <a:schemeClr val="accent4">
                      <a:lumMod val="75000"/>
                    </a:schemeClr>
                  </a:solidFill>
                  <a:latin typeface="Agency FB" pitchFamily="34" charset="0"/>
                </a:rPr>
                <a:t>Time is a most critical variable to analyse in Trading</a:t>
              </a:r>
              <a:endParaRPr lang="en-GB" sz="1100" dirty="0">
                <a:solidFill>
                  <a:schemeClr val="accent4">
                    <a:lumMod val="75000"/>
                  </a:schemeClr>
                </a:solidFill>
                <a:latin typeface="Agency FB" pitchFamily="34" charset="0"/>
              </a:endParaRPr>
            </a:p>
          </p:txBody>
        </p:sp>
        <p:sp>
          <p:nvSpPr>
            <p:cNvPr id="58" name="Rectangle 57"/>
            <p:cNvSpPr/>
            <p:nvPr/>
          </p:nvSpPr>
          <p:spPr>
            <a:xfrm>
              <a:off x="5000628" y="642918"/>
              <a:ext cx="3857652" cy="830997"/>
            </a:xfrm>
            <a:prstGeom prst="rect">
              <a:avLst/>
            </a:prstGeom>
          </p:spPr>
          <p:txBody>
            <a:bodyPr wrap="square">
              <a:spAutoFit/>
            </a:bodyPr>
            <a:lstStyle/>
            <a:p>
              <a:pPr algn="ctr"/>
              <a:r>
                <a:rPr lang="en-GB" sz="1600" dirty="0" smtClean="0">
                  <a:solidFill>
                    <a:schemeClr val="accent4">
                      <a:lumMod val="75000"/>
                    </a:schemeClr>
                  </a:solidFill>
                  <a:latin typeface="Agency FB" pitchFamily="34" charset="0"/>
                </a:rPr>
                <a:t>Breaks time up into clock/market time (split into folding and stretching time). Provides saddle values in pattern and more, all within 4 hour partitions of unit clock time.</a:t>
              </a:r>
              <a:endParaRPr lang="en-GB" sz="1600" dirty="0">
                <a:solidFill>
                  <a:schemeClr val="accent4">
                    <a:lumMod val="75000"/>
                  </a:schemeClr>
                </a:solidFill>
                <a:latin typeface="Agency FB" pitchFamily="34" charset="0"/>
              </a:endParaRP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7" name="Straight Arrow Connector 96"/>
          <p:cNvCxnSpPr/>
          <p:nvPr/>
        </p:nvCxnSpPr>
        <p:spPr>
          <a:xfrm>
            <a:off x="6215074" y="5965312"/>
            <a:ext cx="42862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8" name="TextBox 97"/>
          <p:cNvSpPr txBox="1"/>
          <p:nvPr/>
        </p:nvSpPr>
        <p:spPr>
          <a:xfrm>
            <a:off x="5072066" y="5774312"/>
            <a:ext cx="1285884" cy="369332"/>
          </a:xfrm>
          <a:prstGeom prst="rect">
            <a:avLst/>
          </a:prstGeom>
          <a:noFill/>
        </p:spPr>
        <p:txBody>
          <a:bodyPr wrap="square" rtlCol="0">
            <a:spAutoFit/>
          </a:bodyPr>
          <a:lstStyle/>
          <a:p>
            <a:pPr algn="ctr"/>
            <a:r>
              <a:rPr lang="en-GB" dirty="0" smtClean="0">
                <a:latin typeface="Agency FB" pitchFamily="34" charset="0"/>
              </a:rPr>
              <a:t>Spike Event </a:t>
            </a:r>
            <a:endParaRPr lang="en-GB" dirty="0">
              <a:latin typeface="Agency FB" pitchFamily="34" charset="0"/>
            </a:endParaRPr>
          </a:p>
        </p:txBody>
      </p:sp>
      <p:sp>
        <p:nvSpPr>
          <p:cNvPr id="102" name="TextBox 101"/>
          <p:cNvSpPr txBox="1"/>
          <p:nvPr/>
        </p:nvSpPr>
        <p:spPr>
          <a:xfrm>
            <a:off x="3357554" y="6072206"/>
            <a:ext cx="2314592" cy="338554"/>
          </a:xfrm>
          <a:prstGeom prst="rect">
            <a:avLst/>
          </a:prstGeom>
          <a:noFill/>
        </p:spPr>
        <p:txBody>
          <a:bodyPr wrap="square" rtlCol="0">
            <a:spAutoFit/>
          </a:bodyPr>
          <a:lstStyle/>
          <a:p>
            <a:pPr algn="ctr"/>
            <a:r>
              <a:rPr lang="en-GB" sz="1600" b="1" dirty="0" smtClean="0">
                <a:latin typeface="Agency FB" pitchFamily="34" charset="0"/>
              </a:rPr>
              <a:t>Dynamical Similitude</a:t>
            </a:r>
            <a:endParaRPr lang="en-GB" sz="1600" b="1" dirty="0">
              <a:latin typeface="Agency FB" pitchFamily="34" charset="0"/>
            </a:endParaRPr>
          </a:p>
        </p:txBody>
      </p:sp>
      <p:sp>
        <p:nvSpPr>
          <p:cNvPr id="103" name="TextBox 102"/>
          <p:cNvSpPr txBox="1"/>
          <p:nvPr/>
        </p:nvSpPr>
        <p:spPr>
          <a:xfrm>
            <a:off x="285720" y="357166"/>
            <a:ext cx="1457336" cy="830997"/>
          </a:xfrm>
          <a:prstGeom prst="rect">
            <a:avLst/>
          </a:prstGeom>
          <a:noFill/>
        </p:spPr>
        <p:txBody>
          <a:bodyPr wrap="square" rtlCol="0">
            <a:spAutoFit/>
          </a:bodyPr>
          <a:lstStyle/>
          <a:p>
            <a:pPr algn="ctr"/>
            <a:r>
              <a:rPr lang="en-GB" sz="2400" b="1" dirty="0" smtClean="0">
                <a:latin typeface="Agency FB" pitchFamily="34" charset="0"/>
              </a:rPr>
              <a:t>Trading Orbit 001</a:t>
            </a:r>
            <a:endParaRPr lang="en-GB" sz="2400" b="1" dirty="0">
              <a:latin typeface="Agency FB" pitchFamily="34" charset="0"/>
            </a:endParaRPr>
          </a:p>
        </p:txBody>
      </p:sp>
      <p:sp>
        <p:nvSpPr>
          <p:cNvPr id="104" name="TextBox 103"/>
          <p:cNvSpPr txBox="1"/>
          <p:nvPr/>
        </p:nvSpPr>
        <p:spPr>
          <a:xfrm>
            <a:off x="2928926" y="285728"/>
            <a:ext cx="3257572" cy="584775"/>
          </a:xfrm>
          <a:prstGeom prst="rect">
            <a:avLst/>
          </a:prstGeom>
          <a:noFill/>
        </p:spPr>
        <p:txBody>
          <a:bodyPr wrap="square" rtlCol="0">
            <a:spAutoFit/>
          </a:bodyPr>
          <a:lstStyle/>
          <a:p>
            <a:pPr algn="ctr"/>
            <a:r>
              <a:rPr lang="en-GB" sz="1600" dirty="0" smtClean="0">
                <a:latin typeface="Agency FB" pitchFamily="34" charset="0"/>
              </a:rPr>
              <a:t>Point Displacement/Replacement Dynamics</a:t>
            </a:r>
          </a:p>
          <a:p>
            <a:pPr algn="ctr"/>
            <a:r>
              <a:rPr lang="en-GB" sz="1600" dirty="0" smtClean="0">
                <a:latin typeface="Agency FB" pitchFamily="34" charset="0"/>
              </a:rPr>
              <a:t>- Retrofitting </a:t>
            </a:r>
            <a:endParaRPr lang="en-GB" sz="1600" dirty="0">
              <a:latin typeface="Agency FB" pitchFamily="34" charset="0"/>
            </a:endParaRPr>
          </a:p>
        </p:txBody>
      </p:sp>
      <p:sp>
        <p:nvSpPr>
          <p:cNvPr id="105" name="TextBox 104"/>
          <p:cNvSpPr txBox="1"/>
          <p:nvPr/>
        </p:nvSpPr>
        <p:spPr>
          <a:xfrm>
            <a:off x="3786182" y="2571744"/>
            <a:ext cx="1543060" cy="461665"/>
          </a:xfrm>
          <a:prstGeom prst="rect">
            <a:avLst/>
          </a:prstGeom>
          <a:noFill/>
        </p:spPr>
        <p:txBody>
          <a:bodyPr wrap="square" rtlCol="0">
            <a:spAutoFit/>
          </a:bodyPr>
          <a:lstStyle/>
          <a:p>
            <a:pPr algn="ctr"/>
            <a:r>
              <a:rPr lang="en-GB" sz="1200" b="1" dirty="0" smtClean="0">
                <a:solidFill>
                  <a:schemeClr val="accent4">
                    <a:lumMod val="75000"/>
                  </a:schemeClr>
                </a:solidFill>
                <a:latin typeface="Agency FB" pitchFamily="34" charset="0"/>
              </a:rPr>
              <a:t>(For any Unit of Fluctuation),</a:t>
            </a:r>
            <a:endParaRPr lang="en-GB" sz="1200" b="1" dirty="0">
              <a:solidFill>
                <a:schemeClr val="accent4">
                  <a:lumMod val="75000"/>
                </a:schemeClr>
              </a:solidFill>
              <a:latin typeface="Agency FB" pitchFamily="34" charset="0"/>
            </a:endParaRPr>
          </a:p>
        </p:txBody>
      </p:sp>
      <p:sp>
        <p:nvSpPr>
          <p:cNvPr id="92" name="TextBox 91"/>
          <p:cNvSpPr txBox="1"/>
          <p:nvPr/>
        </p:nvSpPr>
        <p:spPr>
          <a:xfrm>
            <a:off x="3879051" y="1643050"/>
            <a:ext cx="1357322" cy="830997"/>
          </a:xfrm>
          <a:prstGeom prst="rect">
            <a:avLst/>
          </a:prstGeom>
          <a:noFill/>
        </p:spPr>
        <p:txBody>
          <a:bodyPr wrap="square" rtlCol="0">
            <a:spAutoFit/>
          </a:bodyPr>
          <a:lstStyle/>
          <a:p>
            <a:pPr algn="ctr"/>
            <a:r>
              <a:rPr lang="en-GB" sz="1600" b="1" i="1" dirty="0" smtClean="0">
                <a:solidFill>
                  <a:srgbClr val="9E3DE7"/>
                </a:solidFill>
                <a:latin typeface="Agency FB" pitchFamily="34" charset="0"/>
              </a:rPr>
              <a:t>No aspect of price fluctuation is random.</a:t>
            </a:r>
            <a:endParaRPr lang="en-GB" sz="1600" b="1" i="1" dirty="0">
              <a:solidFill>
                <a:srgbClr val="9E3DE7"/>
              </a:solidFill>
              <a:latin typeface="Agency FB" pitchFamily="34" charset="0"/>
            </a:endParaRPr>
          </a:p>
        </p:txBody>
      </p:sp>
      <p:grpSp>
        <p:nvGrpSpPr>
          <p:cNvPr id="184" name="Group 183"/>
          <p:cNvGrpSpPr/>
          <p:nvPr/>
        </p:nvGrpSpPr>
        <p:grpSpPr>
          <a:xfrm>
            <a:off x="500034" y="824372"/>
            <a:ext cx="4286280" cy="5393691"/>
            <a:chOff x="714348" y="845090"/>
            <a:chExt cx="4286280" cy="5393691"/>
          </a:xfrm>
        </p:grpSpPr>
        <p:sp>
          <p:nvSpPr>
            <p:cNvPr id="94" name="TextBox 93"/>
            <p:cNvSpPr txBox="1"/>
            <p:nvPr/>
          </p:nvSpPr>
          <p:spPr>
            <a:xfrm>
              <a:off x="3714744" y="845090"/>
              <a:ext cx="1285884" cy="369332"/>
            </a:xfrm>
            <a:prstGeom prst="rect">
              <a:avLst/>
            </a:prstGeom>
            <a:noFill/>
          </p:spPr>
          <p:txBody>
            <a:bodyPr wrap="square" rtlCol="0">
              <a:spAutoFit/>
            </a:bodyPr>
            <a:lstStyle/>
            <a:p>
              <a:pPr algn="ctr"/>
              <a:r>
                <a:rPr lang="en-GB" dirty="0" smtClean="0">
                  <a:latin typeface="Agency FB" pitchFamily="34" charset="0"/>
                </a:rPr>
                <a:t>Spike Event </a:t>
              </a:r>
              <a:endParaRPr lang="en-GB" dirty="0">
                <a:latin typeface="Agency FB" pitchFamily="34" charset="0"/>
              </a:endParaRPr>
            </a:p>
          </p:txBody>
        </p:sp>
        <p:grpSp>
          <p:nvGrpSpPr>
            <p:cNvPr id="125" name="Group 124"/>
            <p:cNvGrpSpPr/>
            <p:nvPr/>
          </p:nvGrpSpPr>
          <p:grpSpPr>
            <a:xfrm>
              <a:off x="714348" y="928670"/>
              <a:ext cx="3500462" cy="5310111"/>
              <a:chOff x="857224" y="1000108"/>
              <a:chExt cx="3500462" cy="5310111"/>
            </a:xfrm>
          </p:grpSpPr>
          <p:grpSp>
            <p:nvGrpSpPr>
              <p:cNvPr id="23" name="Group 22"/>
              <p:cNvGrpSpPr/>
              <p:nvPr/>
            </p:nvGrpSpPr>
            <p:grpSpPr>
              <a:xfrm>
                <a:off x="1764486" y="3596879"/>
                <a:ext cx="1519408" cy="2186003"/>
                <a:chOff x="1071538" y="1571612"/>
                <a:chExt cx="1787538" cy="2571768"/>
              </a:xfrm>
            </p:grpSpPr>
            <p:cxnSp>
              <p:nvCxnSpPr>
                <p:cNvPr id="4" name="Straight Connector 3"/>
                <p:cNvCxnSpPr/>
                <p:nvPr/>
              </p:nvCxnSpPr>
              <p:spPr>
                <a:xfrm rot="16200000" flipH="1">
                  <a:off x="678629" y="1964521"/>
                  <a:ext cx="2571768" cy="178595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V="1">
                  <a:off x="2857488" y="1571612"/>
                  <a:ext cx="1588" cy="257176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0800000">
                  <a:off x="1071538" y="1571612"/>
                  <a:ext cx="1785950" cy="1588"/>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20" name="Flowchart: Or 19"/>
              <p:cNvSpPr/>
              <p:nvPr/>
            </p:nvSpPr>
            <p:spPr>
              <a:xfrm>
                <a:off x="1643041" y="3475435"/>
                <a:ext cx="242889" cy="242889"/>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cxnSp>
            <p:nvCxnSpPr>
              <p:cNvPr id="26" name="Straight Connector 25"/>
              <p:cNvCxnSpPr/>
              <p:nvPr/>
            </p:nvCxnSpPr>
            <p:spPr>
              <a:xfrm rot="5400000">
                <a:off x="2097784" y="2412795"/>
                <a:ext cx="2368845" cy="675"/>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0800000" flipV="1">
                <a:off x="1764486" y="3595530"/>
                <a:ext cx="1518058" cy="135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37" name="Flowchart: Or 36"/>
              <p:cNvSpPr/>
              <p:nvPr/>
            </p:nvSpPr>
            <p:spPr>
              <a:xfrm>
                <a:off x="3161099" y="5661438"/>
                <a:ext cx="242889" cy="242889"/>
              </a:xfrm>
              <a:prstGeom prst="flowChartOr">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38" name="Flowchart: Or 37"/>
              <p:cNvSpPr/>
              <p:nvPr/>
            </p:nvSpPr>
            <p:spPr>
              <a:xfrm>
                <a:off x="3161099" y="1107265"/>
                <a:ext cx="242889" cy="242889"/>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64" name="Rounded Rectangle 63"/>
              <p:cNvSpPr/>
              <p:nvPr/>
            </p:nvSpPr>
            <p:spPr>
              <a:xfrm>
                <a:off x="2643174" y="1071546"/>
                <a:ext cx="428628" cy="357190"/>
              </a:xfrm>
              <a:prstGeom prst="roundRect">
                <a:avLst/>
              </a:prstGeom>
              <a:gradFill flip="none" rotWithShape="1">
                <a:gsLst>
                  <a:gs pos="0">
                    <a:srgbClr val="FFF200"/>
                  </a:gs>
                  <a:gs pos="45000">
                    <a:srgbClr val="FF7A00"/>
                  </a:gs>
                  <a:gs pos="70000">
                    <a:srgbClr val="FF0300"/>
                  </a:gs>
                  <a:gs pos="100000">
                    <a:srgbClr val="4D0808"/>
                  </a:gs>
                </a:gsLst>
                <a:path path="circle">
                  <a:fillToRect l="100000" t="100000"/>
                </a:path>
                <a:tileRect r="-100000" b="-100000"/>
              </a:gradFill>
              <a:ln>
                <a:solidFill>
                  <a:srgbClr val="9E3DE7"/>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000" b="1" dirty="0" smtClean="0">
                    <a:latin typeface="Agency FB" pitchFamily="34" charset="0"/>
                  </a:rPr>
                  <a:t>M(5)</a:t>
                </a:r>
                <a:endParaRPr lang="en-GB" sz="1000" b="1" dirty="0">
                  <a:latin typeface="Agency FB" pitchFamily="34" charset="0"/>
                </a:endParaRPr>
              </a:p>
            </p:txBody>
          </p:sp>
          <p:sp>
            <p:nvSpPr>
              <p:cNvPr id="65" name="Rounded Rectangle 64"/>
              <p:cNvSpPr/>
              <p:nvPr/>
            </p:nvSpPr>
            <p:spPr>
              <a:xfrm>
                <a:off x="1071537" y="3393281"/>
                <a:ext cx="428628" cy="357190"/>
              </a:xfrm>
              <a:prstGeom prst="roundRect">
                <a:avLst/>
              </a:prstGeom>
              <a:solidFill>
                <a:schemeClr val="bg1">
                  <a:lumMod val="85000"/>
                </a:schemeClr>
              </a:solidFill>
              <a:ln>
                <a:solidFill>
                  <a:srgbClr val="9E3DE7"/>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000" b="1" dirty="0" smtClean="0">
                    <a:latin typeface="Agency FB" pitchFamily="34" charset="0"/>
                  </a:rPr>
                  <a:t>M(5)</a:t>
                </a:r>
                <a:endParaRPr lang="en-GB" sz="1000" b="1" dirty="0">
                  <a:latin typeface="Agency FB" pitchFamily="34" charset="0"/>
                </a:endParaRPr>
              </a:p>
            </p:txBody>
          </p:sp>
          <p:sp>
            <p:nvSpPr>
              <p:cNvPr id="66" name="Rounded Rectangle 65"/>
              <p:cNvSpPr/>
              <p:nvPr/>
            </p:nvSpPr>
            <p:spPr>
              <a:xfrm>
                <a:off x="3464710" y="5607859"/>
                <a:ext cx="428628" cy="357190"/>
              </a:xfrm>
              <a:prstGeom prst="roundRect">
                <a:avLst/>
              </a:prstGeom>
              <a:solidFill>
                <a:schemeClr val="bg1">
                  <a:lumMod val="85000"/>
                </a:schemeClr>
              </a:solidFill>
              <a:ln>
                <a:solidFill>
                  <a:srgbClr val="00B0F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000" b="1" dirty="0" smtClean="0">
                    <a:latin typeface="Agency FB" pitchFamily="34" charset="0"/>
                  </a:rPr>
                  <a:t>X</a:t>
                </a:r>
                <a:endParaRPr lang="en-GB" sz="1000" b="1" dirty="0">
                  <a:latin typeface="Agency FB" pitchFamily="34" charset="0"/>
                </a:endParaRPr>
              </a:p>
            </p:txBody>
          </p:sp>
          <p:sp>
            <p:nvSpPr>
              <p:cNvPr id="67" name="Rounded Rectangle 66"/>
              <p:cNvSpPr/>
              <p:nvPr/>
            </p:nvSpPr>
            <p:spPr>
              <a:xfrm>
                <a:off x="3464710" y="3410931"/>
                <a:ext cx="428628" cy="357190"/>
              </a:xfrm>
              <a:prstGeom prst="roundRect">
                <a:avLst/>
              </a:prstGeom>
              <a:solidFill>
                <a:schemeClr val="accent3">
                  <a:lumMod val="40000"/>
                  <a:lumOff val="60000"/>
                </a:schemeClr>
              </a:solidFill>
              <a:ln>
                <a:solidFill>
                  <a:srgbClr val="00B0F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000" b="1" dirty="0" smtClean="0">
                    <a:latin typeface="Agency FB" pitchFamily="34" charset="0"/>
                  </a:rPr>
                  <a:t>X</a:t>
                </a:r>
                <a:endParaRPr lang="en-GB" sz="1000" b="1" dirty="0">
                  <a:latin typeface="Agency FB" pitchFamily="34" charset="0"/>
                </a:endParaRPr>
              </a:p>
            </p:txBody>
          </p:sp>
          <p:cxnSp>
            <p:nvCxnSpPr>
              <p:cNvPr id="69" name="Straight Arrow Connector 68"/>
              <p:cNvCxnSpPr/>
              <p:nvPr/>
            </p:nvCxnSpPr>
            <p:spPr>
              <a:xfrm rot="5400000" flipH="1" flipV="1">
                <a:off x="53546" y="4589868"/>
                <a:ext cx="2464611" cy="857256"/>
              </a:xfrm>
              <a:prstGeom prst="straightConnector1">
                <a:avLst/>
              </a:prstGeom>
              <a:ln w="15875">
                <a:gradFill flip="none" rotWithShape="1">
                  <a:gsLst>
                    <a:gs pos="0">
                      <a:srgbClr val="00B050"/>
                    </a:gs>
                    <a:gs pos="50000">
                      <a:schemeClr val="accent1">
                        <a:tint val="44500"/>
                        <a:satMod val="160000"/>
                      </a:schemeClr>
                    </a:gs>
                    <a:gs pos="100000">
                      <a:schemeClr val="accent1">
                        <a:tint val="23500"/>
                        <a:satMod val="160000"/>
                      </a:schemeClr>
                    </a:gs>
                  </a:gsLst>
                  <a:path path="shape">
                    <a:fillToRect l="50000" t="50000" r="50000" b="50000"/>
                  </a:path>
                  <a:tileRect/>
                </a:gradFill>
                <a:headEnd type="oval"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93" name="Straight Arrow Connector 92"/>
              <p:cNvCxnSpPr/>
              <p:nvPr/>
            </p:nvCxnSpPr>
            <p:spPr>
              <a:xfrm rot="10800000" flipV="1">
                <a:off x="3571868" y="1000108"/>
                <a:ext cx="500066" cy="21431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5" name="TextBox 94"/>
              <p:cNvSpPr txBox="1"/>
              <p:nvPr/>
            </p:nvSpPr>
            <p:spPr>
              <a:xfrm>
                <a:off x="1357290" y="4929198"/>
                <a:ext cx="1285884" cy="369332"/>
              </a:xfrm>
              <a:prstGeom prst="rect">
                <a:avLst/>
              </a:prstGeom>
              <a:noFill/>
            </p:spPr>
            <p:txBody>
              <a:bodyPr wrap="square" rtlCol="0">
                <a:spAutoFit/>
              </a:bodyPr>
              <a:lstStyle/>
              <a:p>
                <a:pPr algn="ctr"/>
                <a:r>
                  <a:rPr lang="en-GB" dirty="0" smtClean="0">
                    <a:latin typeface="Agency FB" pitchFamily="34" charset="0"/>
                  </a:rPr>
                  <a:t>Inversion Low</a:t>
                </a:r>
                <a:endParaRPr lang="en-GB" dirty="0">
                  <a:latin typeface="Agency FB" pitchFamily="34" charset="0"/>
                </a:endParaRPr>
              </a:p>
            </p:txBody>
          </p:sp>
          <p:sp>
            <p:nvSpPr>
              <p:cNvPr id="96" name="TextBox 95"/>
              <p:cNvSpPr txBox="1"/>
              <p:nvPr/>
            </p:nvSpPr>
            <p:spPr>
              <a:xfrm>
                <a:off x="1785918" y="5715016"/>
                <a:ext cx="1285884" cy="369332"/>
              </a:xfrm>
              <a:prstGeom prst="rect">
                <a:avLst/>
              </a:prstGeom>
              <a:noFill/>
            </p:spPr>
            <p:txBody>
              <a:bodyPr wrap="square" rtlCol="0">
                <a:spAutoFit/>
              </a:bodyPr>
              <a:lstStyle/>
              <a:p>
                <a:pPr algn="ctr"/>
                <a:r>
                  <a:rPr lang="en-GB" dirty="0" smtClean="0">
                    <a:latin typeface="Agency FB" pitchFamily="34" charset="0"/>
                  </a:rPr>
                  <a:t>Initial Value</a:t>
                </a:r>
                <a:endParaRPr lang="en-GB" dirty="0">
                  <a:latin typeface="Agency FB" pitchFamily="34" charset="0"/>
                </a:endParaRPr>
              </a:p>
            </p:txBody>
          </p:sp>
          <p:sp>
            <p:nvSpPr>
              <p:cNvPr id="48" name="TextBox 47"/>
              <p:cNvSpPr txBox="1"/>
              <p:nvPr/>
            </p:nvSpPr>
            <p:spPr>
              <a:xfrm>
                <a:off x="3929058" y="5643578"/>
                <a:ext cx="428628" cy="338554"/>
              </a:xfrm>
              <a:prstGeom prst="rect">
                <a:avLst/>
              </a:prstGeom>
              <a:noFill/>
            </p:spPr>
            <p:txBody>
              <a:bodyPr wrap="square" rtlCol="0">
                <a:spAutoFit/>
              </a:bodyPr>
              <a:lstStyle/>
              <a:p>
                <a:pPr algn="ctr"/>
                <a:r>
                  <a:rPr lang="en-GB" sz="2400" b="1" baseline="30000" dirty="0" smtClean="0">
                    <a:latin typeface="Agency FB" pitchFamily="34" charset="0"/>
                  </a:rPr>
                  <a:t>4c</a:t>
                </a:r>
                <a:endParaRPr lang="en-GB" sz="2400" b="1" baseline="30000" dirty="0">
                  <a:latin typeface="Agency FB" pitchFamily="34" charset="0"/>
                </a:endParaRPr>
              </a:p>
            </p:txBody>
          </p:sp>
          <p:sp>
            <p:nvSpPr>
              <p:cNvPr id="49" name="TextBox 48"/>
              <p:cNvSpPr txBox="1"/>
              <p:nvPr/>
            </p:nvSpPr>
            <p:spPr>
              <a:xfrm>
                <a:off x="3857620" y="3429000"/>
                <a:ext cx="428628" cy="338554"/>
              </a:xfrm>
              <a:prstGeom prst="rect">
                <a:avLst/>
              </a:prstGeom>
              <a:noFill/>
            </p:spPr>
            <p:txBody>
              <a:bodyPr wrap="square" rtlCol="0">
                <a:spAutoFit/>
              </a:bodyPr>
              <a:lstStyle/>
              <a:p>
                <a:pPr algn="ctr"/>
                <a:r>
                  <a:rPr lang="en-GB" sz="2400" b="1" baseline="30000" dirty="0" smtClean="0">
                    <a:latin typeface="Agency FB" pitchFamily="34" charset="0"/>
                  </a:rPr>
                  <a:t>4c</a:t>
                </a:r>
                <a:endParaRPr lang="en-GB" sz="2400" b="1" baseline="30000" dirty="0">
                  <a:latin typeface="Agency FB" pitchFamily="34" charset="0"/>
                </a:endParaRPr>
              </a:p>
            </p:txBody>
          </p:sp>
          <p:cxnSp>
            <p:nvCxnSpPr>
              <p:cNvPr id="53" name="Straight Connector 52"/>
              <p:cNvCxnSpPr>
                <a:cxnSpLocks noChangeAspect="1"/>
              </p:cNvCxnSpPr>
              <p:nvPr/>
            </p:nvCxnSpPr>
            <p:spPr>
              <a:xfrm rot="16200000" flipH="1">
                <a:off x="2269218" y="3832093"/>
                <a:ext cx="958022" cy="663965"/>
              </a:xfrm>
              <a:prstGeom prst="line">
                <a:avLst/>
              </a:prstGeom>
            </p:spPr>
            <p:style>
              <a:lnRef idx="1">
                <a:schemeClr val="accent1"/>
              </a:lnRef>
              <a:fillRef idx="0">
                <a:schemeClr val="accent1"/>
              </a:fillRef>
              <a:effectRef idx="0">
                <a:schemeClr val="accent1"/>
              </a:effectRef>
              <a:fontRef idx="minor">
                <a:schemeClr val="tx1"/>
              </a:fontRef>
            </p:style>
          </p:cxnSp>
          <p:sp>
            <p:nvSpPr>
              <p:cNvPr id="55" name="Flowchart: Or 54"/>
              <p:cNvSpPr>
                <a:spLocks noChangeAspect="1"/>
              </p:cNvSpPr>
              <p:nvPr/>
            </p:nvSpPr>
            <p:spPr>
              <a:xfrm>
                <a:off x="2992319" y="4572008"/>
                <a:ext cx="182167" cy="182167"/>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2" name="Straight Connector 61"/>
              <p:cNvCxnSpPr/>
              <p:nvPr/>
            </p:nvCxnSpPr>
            <p:spPr>
              <a:xfrm rot="16200000" flipH="1">
                <a:off x="1821637" y="4321975"/>
                <a:ext cx="2071702" cy="857256"/>
              </a:xfrm>
              <a:prstGeom prst="line">
                <a:avLst/>
              </a:prstGeom>
            </p:spPr>
            <p:style>
              <a:lnRef idx="1">
                <a:schemeClr val="accent1"/>
              </a:lnRef>
              <a:fillRef idx="0">
                <a:schemeClr val="accent1"/>
              </a:fillRef>
              <a:effectRef idx="0">
                <a:schemeClr val="accent1"/>
              </a:effectRef>
              <a:fontRef idx="minor">
                <a:schemeClr val="tx1"/>
              </a:fontRef>
            </p:style>
          </p:cxnSp>
          <p:cxnSp>
            <p:nvCxnSpPr>
              <p:cNvPr id="90" name="Straight Arrow Connector 89"/>
              <p:cNvCxnSpPr/>
              <p:nvPr/>
            </p:nvCxnSpPr>
            <p:spPr>
              <a:xfrm rot="5400000" flipH="1" flipV="1">
                <a:off x="2947822" y="4352012"/>
                <a:ext cx="285752" cy="1588"/>
              </a:xfrm>
              <a:prstGeom prst="straightConnector1">
                <a:avLst/>
              </a:prstGeom>
              <a:ln w="25400">
                <a:solidFill>
                  <a:srgbClr val="00B050"/>
                </a:solidFill>
                <a:headEnd type="oval"/>
                <a:tailEnd type="arrow"/>
              </a:ln>
            </p:spPr>
            <p:style>
              <a:lnRef idx="1">
                <a:schemeClr val="accent1"/>
              </a:lnRef>
              <a:fillRef idx="0">
                <a:schemeClr val="accent1"/>
              </a:fillRef>
              <a:effectRef idx="0">
                <a:schemeClr val="accent1"/>
              </a:effectRef>
              <a:fontRef idx="minor">
                <a:schemeClr val="tx1"/>
              </a:fontRef>
            </p:style>
          </p:cxnSp>
          <p:cxnSp>
            <p:nvCxnSpPr>
              <p:cNvPr id="91" name="Straight Arrow Connector 90"/>
              <p:cNvCxnSpPr/>
              <p:nvPr/>
            </p:nvCxnSpPr>
            <p:spPr>
              <a:xfrm rot="5400000" flipH="1" flipV="1">
                <a:off x="3139180" y="5466040"/>
                <a:ext cx="285752" cy="1588"/>
              </a:xfrm>
              <a:prstGeom prst="straightConnector1">
                <a:avLst/>
              </a:prstGeom>
              <a:ln w="25400">
                <a:solidFill>
                  <a:srgbClr val="00B050"/>
                </a:solidFill>
                <a:headEnd type="oval"/>
                <a:tailEnd type="arrow"/>
              </a:ln>
            </p:spPr>
            <p:style>
              <a:lnRef idx="1">
                <a:schemeClr val="accent1"/>
              </a:lnRef>
              <a:fillRef idx="0">
                <a:schemeClr val="accent1"/>
              </a:fillRef>
              <a:effectRef idx="0">
                <a:schemeClr val="accent1"/>
              </a:effectRef>
              <a:fontRef idx="minor">
                <a:schemeClr val="tx1"/>
              </a:fontRef>
            </p:style>
          </p:cxnSp>
          <p:sp>
            <p:nvSpPr>
              <p:cNvPr id="107" name="TextBox 106"/>
              <p:cNvSpPr txBox="1"/>
              <p:nvPr/>
            </p:nvSpPr>
            <p:spPr>
              <a:xfrm>
                <a:off x="3075724" y="5971665"/>
                <a:ext cx="428628" cy="338554"/>
              </a:xfrm>
              <a:prstGeom prst="rect">
                <a:avLst/>
              </a:prstGeom>
              <a:noFill/>
            </p:spPr>
            <p:txBody>
              <a:bodyPr wrap="square" rtlCol="0">
                <a:spAutoFit/>
              </a:bodyPr>
              <a:lstStyle/>
              <a:p>
                <a:pPr algn="ctr"/>
                <a:r>
                  <a:rPr lang="en-GB" sz="2400" b="1" baseline="30000" dirty="0" smtClean="0">
                    <a:latin typeface="Agency FB" pitchFamily="34" charset="0"/>
                  </a:rPr>
                  <a:t>i)</a:t>
                </a:r>
                <a:endParaRPr lang="en-GB" sz="2400" b="1" baseline="30000" dirty="0">
                  <a:latin typeface="Agency FB" pitchFamily="34" charset="0"/>
                </a:endParaRPr>
              </a:p>
            </p:txBody>
          </p:sp>
          <p:sp>
            <p:nvSpPr>
              <p:cNvPr id="108" name="TextBox 107"/>
              <p:cNvSpPr txBox="1"/>
              <p:nvPr/>
            </p:nvSpPr>
            <p:spPr>
              <a:xfrm>
                <a:off x="2571736" y="3643314"/>
                <a:ext cx="428628" cy="338554"/>
              </a:xfrm>
              <a:prstGeom prst="rect">
                <a:avLst/>
              </a:prstGeom>
              <a:noFill/>
            </p:spPr>
            <p:txBody>
              <a:bodyPr wrap="square" rtlCol="0">
                <a:spAutoFit/>
              </a:bodyPr>
              <a:lstStyle/>
              <a:p>
                <a:pPr algn="ctr"/>
                <a:r>
                  <a:rPr lang="en-GB" sz="2400" b="1" baseline="30000" dirty="0" smtClean="0">
                    <a:latin typeface="Agency FB" pitchFamily="34" charset="0"/>
                  </a:rPr>
                  <a:t>ii)</a:t>
                </a:r>
                <a:endParaRPr lang="en-GB" sz="2400" b="1" baseline="30000" dirty="0">
                  <a:latin typeface="Agency FB" pitchFamily="34" charset="0"/>
                </a:endParaRPr>
              </a:p>
            </p:txBody>
          </p:sp>
          <p:sp>
            <p:nvSpPr>
              <p:cNvPr id="109" name="TextBox 108"/>
              <p:cNvSpPr txBox="1"/>
              <p:nvPr/>
            </p:nvSpPr>
            <p:spPr>
              <a:xfrm>
                <a:off x="3194582" y="4500570"/>
                <a:ext cx="428628" cy="338554"/>
              </a:xfrm>
              <a:prstGeom prst="rect">
                <a:avLst/>
              </a:prstGeom>
              <a:noFill/>
            </p:spPr>
            <p:txBody>
              <a:bodyPr wrap="square" rtlCol="0">
                <a:spAutoFit/>
              </a:bodyPr>
              <a:lstStyle/>
              <a:p>
                <a:pPr algn="ctr"/>
                <a:r>
                  <a:rPr lang="en-GB" sz="2400" b="1" baseline="30000" dirty="0" smtClean="0">
                    <a:latin typeface="Agency FB" pitchFamily="34" charset="0"/>
                  </a:rPr>
                  <a:t>iii)</a:t>
                </a:r>
                <a:endParaRPr lang="en-GB" sz="2400" b="1" baseline="30000" dirty="0">
                  <a:latin typeface="Agency FB" pitchFamily="34" charset="0"/>
                </a:endParaRPr>
              </a:p>
            </p:txBody>
          </p:sp>
          <p:sp>
            <p:nvSpPr>
              <p:cNvPr id="124" name="Flowchart: Or 123"/>
              <p:cNvSpPr>
                <a:spLocks noChangeAspect="1"/>
              </p:cNvSpPr>
              <p:nvPr/>
            </p:nvSpPr>
            <p:spPr>
              <a:xfrm>
                <a:off x="2341092" y="3614334"/>
                <a:ext cx="182167" cy="182167"/>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grpSp>
        <p:nvGrpSpPr>
          <p:cNvPr id="155" name="Group 154"/>
          <p:cNvGrpSpPr/>
          <p:nvPr/>
        </p:nvGrpSpPr>
        <p:grpSpPr>
          <a:xfrm flipV="1">
            <a:off x="5072066" y="865386"/>
            <a:ext cx="3500462" cy="5286412"/>
            <a:chOff x="857224" y="964389"/>
            <a:chExt cx="3500462" cy="5286412"/>
          </a:xfrm>
        </p:grpSpPr>
        <p:grpSp>
          <p:nvGrpSpPr>
            <p:cNvPr id="156" name="Group 126"/>
            <p:cNvGrpSpPr/>
            <p:nvPr/>
          </p:nvGrpSpPr>
          <p:grpSpPr>
            <a:xfrm>
              <a:off x="1764486" y="3596879"/>
              <a:ext cx="1519408" cy="2186003"/>
              <a:chOff x="1071538" y="1571612"/>
              <a:chExt cx="1787538" cy="2571768"/>
            </a:xfrm>
          </p:grpSpPr>
          <p:cxnSp>
            <p:nvCxnSpPr>
              <p:cNvPr id="181" name="Straight Connector 180"/>
              <p:cNvCxnSpPr/>
              <p:nvPr/>
            </p:nvCxnSpPr>
            <p:spPr>
              <a:xfrm rot="16200000" flipH="1">
                <a:off x="678629" y="1964521"/>
                <a:ext cx="2571768" cy="178595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flipV="1">
                <a:off x="2857488" y="1571612"/>
                <a:ext cx="1588" cy="2571768"/>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0800000">
                <a:off x="1071538" y="1571612"/>
                <a:ext cx="1785950" cy="1588"/>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157" name="Flowchart: Or 156"/>
            <p:cNvSpPr/>
            <p:nvPr/>
          </p:nvSpPr>
          <p:spPr>
            <a:xfrm>
              <a:off x="1643041" y="3475435"/>
              <a:ext cx="242889" cy="242889"/>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cxnSp>
          <p:nvCxnSpPr>
            <p:cNvPr id="158" name="Straight Connector 157"/>
            <p:cNvCxnSpPr/>
            <p:nvPr/>
          </p:nvCxnSpPr>
          <p:spPr>
            <a:xfrm rot="5400000">
              <a:off x="2097784" y="2412795"/>
              <a:ext cx="2368845" cy="6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59" name="Straight Connector 158"/>
            <p:cNvCxnSpPr/>
            <p:nvPr/>
          </p:nvCxnSpPr>
          <p:spPr>
            <a:xfrm rot="10800000" flipV="1">
              <a:off x="1764486" y="3595530"/>
              <a:ext cx="1518058" cy="135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60" name="Flowchart: Or 159"/>
            <p:cNvSpPr/>
            <p:nvPr/>
          </p:nvSpPr>
          <p:spPr>
            <a:xfrm>
              <a:off x="3161099" y="5661438"/>
              <a:ext cx="242889" cy="242889"/>
            </a:xfrm>
            <a:prstGeom prst="flowChartOr">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161" name="Flowchart: Or 160"/>
            <p:cNvSpPr/>
            <p:nvPr/>
          </p:nvSpPr>
          <p:spPr>
            <a:xfrm>
              <a:off x="3161099" y="1107265"/>
              <a:ext cx="242889" cy="242889"/>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162" name="Rounded Rectangle 161"/>
            <p:cNvSpPr/>
            <p:nvPr/>
          </p:nvSpPr>
          <p:spPr>
            <a:xfrm flipV="1">
              <a:off x="2571735" y="964389"/>
              <a:ext cx="428628" cy="357190"/>
            </a:xfrm>
            <a:prstGeom prst="roundRect">
              <a:avLst/>
            </a:prstGeom>
            <a:gradFill flip="none" rotWithShape="1">
              <a:gsLst>
                <a:gs pos="0">
                  <a:srgbClr val="DDEBCF"/>
                </a:gs>
                <a:gs pos="50000">
                  <a:srgbClr val="9CB86E"/>
                </a:gs>
                <a:gs pos="100000">
                  <a:srgbClr val="156B13"/>
                </a:gs>
              </a:gsLst>
              <a:path path="rect">
                <a:fillToRect l="100000" t="100000"/>
              </a:path>
              <a:tileRect r="-100000" b="-100000"/>
            </a:gradFill>
            <a:ln>
              <a:solidFill>
                <a:srgbClr val="9E3DE7"/>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000" b="1" dirty="0" smtClean="0">
                  <a:latin typeface="Agency FB" pitchFamily="34" charset="0"/>
                </a:rPr>
                <a:t>M(5)</a:t>
              </a:r>
              <a:endParaRPr lang="en-GB" sz="1000" b="1" dirty="0">
                <a:latin typeface="Agency FB" pitchFamily="34" charset="0"/>
              </a:endParaRPr>
            </a:p>
          </p:txBody>
        </p:sp>
        <p:sp>
          <p:nvSpPr>
            <p:cNvPr id="163" name="Rounded Rectangle 162"/>
            <p:cNvSpPr/>
            <p:nvPr/>
          </p:nvSpPr>
          <p:spPr>
            <a:xfrm flipV="1">
              <a:off x="1071537" y="3393281"/>
              <a:ext cx="428628" cy="357190"/>
            </a:xfrm>
            <a:prstGeom prst="roundRect">
              <a:avLst/>
            </a:prstGeom>
            <a:solidFill>
              <a:schemeClr val="bg1">
                <a:lumMod val="85000"/>
              </a:schemeClr>
            </a:solidFill>
            <a:ln>
              <a:solidFill>
                <a:srgbClr val="9E3DE7"/>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000" b="1" dirty="0" smtClean="0">
                  <a:latin typeface="Agency FB" pitchFamily="34" charset="0"/>
                </a:rPr>
                <a:t>M(5)</a:t>
              </a:r>
              <a:endParaRPr lang="en-GB" sz="1000" b="1" dirty="0">
                <a:latin typeface="Agency FB" pitchFamily="34" charset="0"/>
              </a:endParaRPr>
            </a:p>
          </p:txBody>
        </p:sp>
        <p:sp>
          <p:nvSpPr>
            <p:cNvPr id="164" name="Rounded Rectangle 163"/>
            <p:cNvSpPr/>
            <p:nvPr/>
          </p:nvSpPr>
          <p:spPr>
            <a:xfrm flipV="1">
              <a:off x="3464710" y="5607859"/>
              <a:ext cx="428628" cy="357190"/>
            </a:xfrm>
            <a:prstGeom prst="roundRect">
              <a:avLst/>
            </a:prstGeom>
            <a:solidFill>
              <a:schemeClr val="bg1">
                <a:lumMod val="85000"/>
              </a:schemeClr>
            </a:solidFill>
            <a:ln>
              <a:solidFill>
                <a:srgbClr val="00B0F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000" b="1" dirty="0" smtClean="0">
                  <a:latin typeface="Agency FB" pitchFamily="34" charset="0"/>
                </a:rPr>
                <a:t>Y</a:t>
              </a:r>
              <a:endParaRPr lang="en-GB" sz="1000" b="1" dirty="0">
                <a:latin typeface="Agency FB" pitchFamily="34" charset="0"/>
              </a:endParaRPr>
            </a:p>
          </p:txBody>
        </p:sp>
        <p:sp>
          <p:nvSpPr>
            <p:cNvPr id="165" name="Rounded Rectangle 164"/>
            <p:cNvSpPr/>
            <p:nvPr/>
          </p:nvSpPr>
          <p:spPr>
            <a:xfrm flipV="1">
              <a:off x="3464710" y="3410931"/>
              <a:ext cx="428628" cy="357190"/>
            </a:xfrm>
            <a:prstGeom prst="roundRect">
              <a:avLst/>
            </a:prstGeom>
            <a:solidFill>
              <a:schemeClr val="accent3">
                <a:lumMod val="40000"/>
                <a:lumOff val="60000"/>
              </a:schemeClr>
            </a:solidFill>
            <a:ln>
              <a:solidFill>
                <a:srgbClr val="00B0F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000" b="1" dirty="0" smtClean="0">
                  <a:latin typeface="Agency FB" pitchFamily="34" charset="0"/>
                </a:rPr>
                <a:t>Y</a:t>
              </a:r>
              <a:endParaRPr lang="en-GB" sz="1000" b="1" dirty="0">
                <a:latin typeface="Agency FB" pitchFamily="34" charset="0"/>
              </a:endParaRPr>
            </a:p>
          </p:txBody>
        </p:sp>
        <p:cxnSp>
          <p:nvCxnSpPr>
            <p:cNvPr id="166" name="Straight Arrow Connector 165"/>
            <p:cNvCxnSpPr/>
            <p:nvPr/>
          </p:nvCxnSpPr>
          <p:spPr>
            <a:xfrm rot="5400000" flipH="1" flipV="1">
              <a:off x="53546" y="4589868"/>
              <a:ext cx="2464611" cy="857256"/>
            </a:xfrm>
            <a:prstGeom prst="straightConnector1">
              <a:avLst/>
            </a:prstGeom>
            <a:ln w="15875">
              <a:gradFill flip="none" rotWithShape="1">
                <a:gsLst>
                  <a:gs pos="0">
                    <a:srgbClr val="FF0000"/>
                  </a:gs>
                  <a:gs pos="50000">
                    <a:schemeClr val="accent1">
                      <a:tint val="44500"/>
                      <a:satMod val="160000"/>
                    </a:schemeClr>
                  </a:gs>
                  <a:gs pos="100000">
                    <a:schemeClr val="accent1">
                      <a:tint val="23500"/>
                      <a:satMod val="160000"/>
                    </a:schemeClr>
                  </a:gs>
                </a:gsLst>
                <a:path path="shape">
                  <a:fillToRect l="50000" t="50000" r="50000" b="50000"/>
                </a:path>
                <a:tileRect/>
              </a:gradFill>
              <a:headEnd type="oval" w="lg" len="lg"/>
              <a:tailEnd type="triangle" w="lg" len="lg"/>
            </a:ln>
          </p:spPr>
          <p:style>
            <a:lnRef idx="1">
              <a:schemeClr val="accent1"/>
            </a:lnRef>
            <a:fillRef idx="0">
              <a:schemeClr val="accent1"/>
            </a:fillRef>
            <a:effectRef idx="0">
              <a:schemeClr val="accent1"/>
            </a:effectRef>
            <a:fontRef idx="minor">
              <a:schemeClr val="tx1"/>
            </a:fontRef>
          </p:style>
        </p:cxnSp>
        <p:sp>
          <p:nvSpPr>
            <p:cNvPr id="168" name="TextBox 167"/>
            <p:cNvSpPr txBox="1"/>
            <p:nvPr/>
          </p:nvSpPr>
          <p:spPr>
            <a:xfrm flipV="1">
              <a:off x="1357290" y="4929198"/>
              <a:ext cx="1285884" cy="369332"/>
            </a:xfrm>
            <a:prstGeom prst="rect">
              <a:avLst/>
            </a:prstGeom>
            <a:noFill/>
          </p:spPr>
          <p:txBody>
            <a:bodyPr wrap="square" rtlCol="0">
              <a:spAutoFit/>
            </a:bodyPr>
            <a:lstStyle/>
            <a:p>
              <a:pPr algn="ctr"/>
              <a:r>
                <a:rPr lang="en-GB" dirty="0" smtClean="0">
                  <a:latin typeface="Agency FB" pitchFamily="34" charset="0"/>
                </a:rPr>
                <a:t>Inversion High</a:t>
              </a:r>
              <a:endParaRPr lang="en-GB" dirty="0">
                <a:latin typeface="Agency FB" pitchFamily="34" charset="0"/>
              </a:endParaRPr>
            </a:p>
          </p:txBody>
        </p:sp>
        <p:sp>
          <p:nvSpPr>
            <p:cNvPr id="169" name="TextBox 168"/>
            <p:cNvSpPr txBox="1"/>
            <p:nvPr/>
          </p:nvSpPr>
          <p:spPr>
            <a:xfrm flipV="1">
              <a:off x="1785918" y="5715016"/>
              <a:ext cx="1285884" cy="369332"/>
            </a:xfrm>
            <a:prstGeom prst="rect">
              <a:avLst/>
            </a:prstGeom>
            <a:noFill/>
          </p:spPr>
          <p:txBody>
            <a:bodyPr wrap="square" rtlCol="0">
              <a:spAutoFit/>
            </a:bodyPr>
            <a:lstStyle/>
            <a:p>
              <a:pPr algn="ctr"/>
              <a:r>
                <a:rPr lang="en-GB" dirty="0" smtClean="0">
                  <a:latin typeface="Agency FB" pitchFamily="34" charset="0"/>
                </a:rPr>
                <a:t>Initial Value</a:t>
              </a:r>
              <a:endParaRPr lang="en-GB" dirty="0">
                <a:latin typeface="Agency FB" pitchFamily="34" charset="0"/>
              </a:endParaRPr>
            </a:p>
          </p:txBody>
        </p:sp>
        <p:sp>
          <p:nvSpPr>
            <p:cNvPr id="170" name="TextBox 169"/>
            <p:cNvSpPr txBox="1"/>
            <p:nvPr/>
          </p:nvSpPr>
          <p:spPr>
            <a:xfrm flipV="1">
              <a:off x="3929058" y="5643578"/>
              <a:ext cx="428628" cy="338554"/>
            </a:xfrm>
            <a:prstGeom prst="rect">
              <a:avLst/>
            </a:prstGeom>
            <a:noFill/>
          </p:spPr>
          <p:txBody>
            <a:bodyPr wrap="square" rtlCol="0">
              <a:spAutoFit/>
            </a:bodyPr>
            <a:lstStyle/>
            <a:p>
              <a:pPr algn="ctr"/>
              <a:r>
                <a:rPr lang="en-GB" sz="2400" b="1" baseline="30000" dirty="0" smtClean="0">
                  <a:latin typeface="Agency FB" pitchFamily="34" charset="0"/>
                </a:rPr>
                <a:t>4c</a:t>
              </a:r>
              <a:endParaRPr lang="en-GB" sz="2400" b="1" baseline="30000" dirty="0">
                <a:latin typeface="Agency FB" pitchFamily="34" charset="0"/>
              </a:endParaRPr>
            </a:p>
          </p:txBody>
        </p:sp>
        <p:sp>
          <p:nvSpPr>
            <p:cNvPr id="171" name="TextBox 170"/>
            <p:cNvSpPr txBox="1"/>
            <p:nvPr/>
          </p:nvSpPr>
          <p:spPr>
            <a:xfrm flipV="1">
              <a:off x="3857620" y="3429000"/>
              <a:ext cx="428628" cy="338554"/>
            </a:xfrm>
            <a:prstGeom prst="rect">
              <a:avLst/>
            </a:prstGeom>
            <a:noFill/>
          </p:spPr>
          <p:txBody>
            <a:bodyPr wrap="square" rtlCol="0">
              <a:spAutoFit/>
            </a:bodyPr>
            <a:lstStyle/>
            <a:p>
              <a:pPr algn="ctr"/>
              <a:r>
                <a:rPr lang="en-GB" sz="2400" b="1" baseline="30000" dirty="0" smtClean="0">
                  <a:latin typeface="Agency FB" pitchFamily="34" charset="0"/>
                </a:rPr>
                <a:t>4c</a:t>
              </a:r>
              <a:endParaRPr lang="en-GB" sz="2400" b="1" baseline="30000" dirty="0">
                <a:latin typeface="Agency FB" pitchFamily="34" charset="0"/>
              </a:endParaRPr>
            </a:p>
          </p:txBody>
        </p:sp>
        <p:cxnSp>
          <p:nvCxnSpPr>
            <p:cNvPr id="172" name="Straight Connector 171"/>
            <p:cNvCxnSpPr>
              <a:cxnSpLocks noChangeAspect="1"/>
            </p:cNvCxnSpPr>
            <p:nvPr/>
          </p:nvCxnSpPr>
          <p:spPr>
            <a:xfrm rot="16200000" flipH="1">
              <a:off x="2269218" y="3832093"/>
              <a:ext cx="958022" cy="663965"/>
            </a:xfrm>
            <a:prstGeom prst="line">
              <a:avLst/>
            </a:prstGeom>
          </p:spPr>
          <p:style>
            <a:lnRef idx="1">
              <a:schemeClr val="accent1"/>
            </a:lnRef>
            <a:fillRef idx="0">
              <a:schemeClr val="accent1"/>
            </a:fillRef>
            <a:effectRef idx="0">
              <a:schemeClr val="accent1"/>
            </a:effectRef>
            <a:fontRef idx="minor">
              <a:schemeClr val="tx1"/>
            </a:fontRef>
          </p:style>
        </p:cxnSp>
        <p:sp>
          <p:nvSpPr>
            <p:cNvPr id="173" name="Flowchart: Or 172"/>
            <p:cNvSpPr>
              <a:spLocks noChangeAspect="1"/>
            </p:cNvSpPr>
            <p:nvPr/>
          </p:nvSpPr>
          <p:spPr>
            <a:xfrm>
              <a:off x="2992319" y="4572008"/>
              <a:ext cx="182167" cy="182167"/>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174" name="Straight Connector 173"/>
            <p:cNvCxnSpPr/>
            <p:nvPr/>
          </p:nvCxnSpPr>
          <p:spPr>
            <a:xfrm rot="16200000" flipH="1">
              <a:off x="1821637" y="4321975"/>
              <a:ext cx="2071702" cy="857256"/>
            </a:xfrm>
            <a:prstGeom prst="line">
              <a:avLst/>
            </a:prstGeom>
          </p:spPr>
          <p:style>
            <a:lnRef idx="1">
              <a:schemeClr val="accent1"/>
            </a:lnRef>
            <a:fillRef idx="0">
              <a:schemeClr val="accent1"/>
            </a:fillRef>
            <a:effectRef idx="0">
              <a:schemeClr val="accent1"/>
            </a:effectRef>
            <a:fontRef idx="minor">
              <a:schemeClr val="tx1"/>
            </a:fontRef>
          </p:style>
        </p:cxnSp>
        <p:cxnSp>
          <p:nvCxnSpPr>
            <p:cNvPr id="175" name="Straight Arrow Connector 174"/>
            <p:cNvCxnSpPr/>
            <p:nvPr/>
          </p:nvCxnSpPr>
          <p:spPr>
            <a:xfrm rot="5400000" flipH="1" flipV="1">
              <a:off x="2947822" y="4352012"/>
              <a:ext cx="285752" cy="1588"/>
            </a:xfrm>
            <a:prstGeom prst="straightConnector1">
              <a:avLst/>
            </a:prstGeom>
            <a:ln w="25400">
              <a:solidFill>
                <a:srgbClr val="FF0000"/>
              </a:solidFill>
              <a:headEnd type="oval"/>
              <a:tailEnd type="arrow"/>
            </a:ln>
          </p:spPr>
          <p:style>
            <a:lnRef idx="1">
              <a:schemeClr val="accent1"/>
            </a:lnRef>
            <a:fillRef idx="0">
              <a:schemeClr val="accent1"/>
            </a:fillRef>
            <a:effectRef idx="0">
              <a:schemeClr val="accent1"/>
            </a:effectRef>
            <a:fontRef idx="minor">
              <a:schemeClr val="tx1"/>
            </a:fontRef>
          </p:style>
        </p:cxnSp>
        <p:cxnSp>
          <p:nvCxnSpPr>
            <p:cNvPr id="176" name="Straight Arrow Connector 175"/>
            <p:cNvCxnSpPr/>
            <p:nvPr/>
          </p:nvCxnSpPr>
          <p:spPr>
            <a:xfrm rot="5400000" flipH="1" flipV="1">
              <a:off x="3147647" y="5440639"/>
              <a:ext cx="285752" cy="1588"/>
            </a:xfrm>
            <a:prstGeom prst="straightConnector1">
              <a:avLst/>
            </a:prstGeom>
            <a:ln w="25400">
              <a:solidFill>
                <a:srgbClr val="FF0000"/>
              </a:solidFill>
              <a:headEnd type="oval"/>
              <a:tailEnd type="arrow"/>
            </a:ln>
          </p:spPr>
          <p:style>
            <a:lnRef idx="1">
              <a:schemeClr val="accent1"/>
            </a:lnRef>
            <a:fillRef idx="0">
              <a:schemeClr val="accent1"/>
            </a:fillRef>
            <a:effectRef idx="0">
              <a:schemeClr val="accent1"/>
            </a:effectRef>
            <a:fontRef idx="minor">
              <a:schemeClr val="tx1"/>
            </a:fontRef>
          </p:style>
        </p:cxnSp>
        <p:sp>
          <p:nvSpPr>
            <p:cNvPr id="177" name="TextBox 176"/>
            <p:cNvSpPr txBox="1"/>
            <p:nvPr/>
          </p:nvSpPr>
          <p:spPr>
            <a:xfrm flipV="1">
              <a:off x="3075724" y="5870061"/>
              <a:ext cx="428628" cy="338554"/>
            </a:xfrm>
            <a:prstGeom prst="rect">
              <a:avLst/>
            </a:prstGeom>
            <a:noFill/>
          </p:spPr>
          <p:txBody>
            <a:bodyPr wrap="square" rtlCol="0">
              <a:spAutoFit/>
            </a:bodyPr>
            <a:lstStyle/>
            <a:p>
              <a:pPr algn="ctr"/>
              <a:r>
                <a:rPr lang="en-GB" sz="2400" b="1" baseline="30000" dirty="0" smtClean="0">
                  <a:latin typeface="Agency FB" pitchFamily="34" charset="0"/>
                </a:rPr>
                <a:t>i)</a:t>
              </a:r>
              <a:endParaRPr lang="en-GB" sz="2400" b="1" baseline="30000" dirty="0">
                <a:latin typeface="Agency FB" pitchFamily="34" charset="0"/>
              </a:endParaRPr>
            </a:p>
          </p:txBody>
        </p:sp>
        <p:sp>
          <p:nvSpPr>
            <p:cNvPr id="178" name="TextBox 177"/>
            <p:cNvSpPr txBox="1"/>
            <p:nvPr/>
          </p:nvSpPr>
          <p:spPr>
            <a:xfrm flipV="1">
              <a:off x="2571736" y="3643314"/>
              <a:ext cx="428628" cy="338554"/>
            </a:xfrm>
            <a:prstGeom prst="rect">
              <a:avLst/>
            </a:prstGeom>
            <a:noFill/>
          </p:spPr>
          <p:txBody>
            <a:bodyPr wrap="square" rtlCol="0">
              <a:spAutoFit/>
            </a:bodyPr>
            <a:lstStyle/>
            <a:p>
              <a:pPr algn="ctr"/>
              <a:r>
                <a:rPr lang="en-GB" sz="2400" b="1" baseline="30000" dirty="0" smtClean="0">
                  <a:latin typeface="Agency FB" pitchFamily="34" charset="0"/>
                </a:rPr>
                <a:t>ii)</a:t>
              </a:r>
              <a:endParaRPr lang="en-GB" sz="2400" b="1" baseline="30000" dirty="0">
                <a:latin typeface="Agency FB" pitchFamily="34" charset="0"/>
              </a:endParaRPr>
            </a:p>
          </p:txBody>
        </p:sp>
        <p:sp>
          <p:nvSpPr>
            <p:cNvPr id="179" name="TextBox 178"/>
            <p:cNvSpPr txBox="1"/>
            <p:nvPr/>
          </p:nvSpPr>
          <p:spPr>
            <a:xfrm flipV="1">
              <a:off x="3194582" y="4500570"/>
              <a:ext cx="428628" cy="338554"/>
            </a:xfrm>
            <a:prstGeom prst="rect">
              <a:avLst/>
            </a:prstGeom>
            <a:noFill/>
          </p:spPr>
          <p:txBody>
            <a:bodyPr wrap="square" rtlCol="0">
              <a:spAutoFit/>
            </a:bodyPr>
            <a:lstStyle/>
            <a:p>
              <a:pPr algn="ctr"/>
              <a:r>
                <a:rPr lang="en-GB" sz="2400" b="1" baseline="30000" dirty="0" smtClean="0">
                  <a:latin typeface="Agency FB" pitchFamily="34" charset="0"/>
                </a:rPr>
                <a:t>iii)</a:t>
              </a:r>
              <a:endParaRPr lang="en-GB" sz="2400" b="1" baseline="30000" dirty="0">
                <a:latin typeface="Agency FB" pitchFamily="34" charset="0"/>
              </a:endParaRPr>
            </a:p>
          </p:txBody>
        </p:sp>
        <p:sp>
          <p:nvSpPr>
            <p:cNvPr id="180" name="Flowchart: Or 179"/>
            <p:cNvSpPr>
              <a:spLocks noChangeAspect="1"/>
            </p:cNvSpPr>
            <p:nvPr/>
          </p:nvSpPr>
          <p:spPr>
            <a:xfrm>
              <a:off x="2341092" y="3614334"/>
              <a:ext cx="182167" cy="182167"/>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187" name="Group 186"/>
          <p:cNvGrpSpPr/>
          <p:nvPr/>
        </p:nvGrpSpPr>
        <p:grpSpPr>
          <a:xfrm>
            <a:off x="571472" y="1785926"/>
            <a:ext cx="2054768" cy="1121282"/>
            <a:chOff x="1231348" y="1748356"/>
            <a:chExt cx="2054768" cy="1121282"/>
          </a:xfrm>
        </p:grpSpPr>
        <p:sp>
          <p:nvSpPr>
            <p:cNvPr id="188" name="TextBox 187"/>
            <p:cNvSpPr txBox="1"/>
            <p:nvPr/>
          </p:nvSpPr>
          <p:spPr>
            <a:xfrm>
              <a:off x="2071670" y="1748356"/>
              <a:ext cx="428628" cy="369332"/>
            </a:xfrm>
            <a:prstGeom prst="rect">
              <a:avLst/>
            </a:prstGeom>
            <a:noFill/>
          </p:spPr>
          <p:txBody>
            <a:bodyPr wrap="square" rtlCol="0">
              <a:spAutoFit/>
            </a:bodyPr>
            <a:lstStyle/>
            <a:p>
              <a:pPr algn="ctr"/>
              <a:r>
                <a:rPr lang="en-GB" dirty="0" smtClean="0">
                  <a:latin typeface="Agency FB" pitchFamily="34" charset="0"/>
                </a:rPr>
                <a:t>n </a:t>
              </a:r>
              <a:endParaRPr lang="en-GB" dirty="0">
                <a:latin typeface="Agency FB" pitchFamily="34" charset="0"/>
              </a:endParaRPr>
            </a:p>
          </p:txBody>
        </p:sp>
        <p:sp>
          <p:nvSpPr>
            <p:cNvPr id="189" name="TextBox 188"/>
            <p:cNvSpPr txBox="1"/>
            <p:nvPr/>
          </p:nvSpPr>
          <p:spPr>
            <a:xfrm>
              <a:off x="1857356" y="2143116"/>
              <a:ext cx="857256" cy="369332"/>
            </a:xfrm>
            <a:prstGeom prst="rect">
              <a:avLst/>
            </a:prstGeom>
            <a:noFill/>
          </p:spPr>
          <p:txBody>
            <a:bodyPr wrap="square" rtlCol="0">
              <a:spAutoFit/>
            </a:bodyPr>
            <a:lstStyle/>
            <a:p>
              <a:pPr algn="ctr"/>
              <a:r>
                <a:rPr lang="en-GB" dirty="0" smtClean="0">
                  <a:latin typeface="Agency FB" pitchFamily="34" charset="0"/>
                </a:rPr>
                <a:t>n</a:t>
              </a:r>
              <a:r>
                <a:rPr lang="en-GB" baseline="30000" dirty="0" smtClean="0">
                  <a:latin typeface="Agency FB" pitchFamily="34" charset="0"/>
                </a:rPr>
                <a:t>3</a:t>
              </a:r>
              <a:r>
                <a:rPr lang="en-GB" dirty="0" smtClean="0">
                  <a:latin typeface="Agency FB" pitchFamily="34" charset="0"/>
                </a:rPr>
                <a:t> - 2 </a:t>
              </a:r>
              <a:endParaRPr lang="en-GB" dirty="0">
                <a:latin typeface="Agency FB" pitchFamily="34" charset="0"/>
              </a:endParaRPr>
            </a:p>
          </p:txBody>
        </p:sp>
        <p:sp>
          <p:nvSpPr>
            <p:cNvPr id="190" name="TextBox 189"/>
            <p:cNvSpPr txBox="1"/>
            <p:nvPr/>
          </p:nvSpPr>
          <p:spPr>
            <a:xfrm>
              <a:off x="2071670" y="2500306"/>
              <a:ext cx="428628" cy="369332"/>
            </a:xfrm>
            <a:prstGeom prst="rect">
              <a:avLst/>
            </a:prstGeom>
            <a:noFill/>
          </p:spPr>
          <p:txBody>
            <a:bodyPr wrap="square" rtlCol="0">
              <a:spAutoFit/>
            </a:bodyPr>
            <a:lstStyle/>
            <a:p>
              <a:pPr algn="ctr"/>
              <a:r>
                <a:rPr lang="en-GB" dirty="0" smtClean="0">
                  <a:latin typeface="Agency FB" pitchFamily="34" charset="0"/>
                </a:rPr>
                <a:t>2s </a:t>
              </a:r>
              <a:endParaRPr lang="en-GB" dirty="0">
                <a:latin typeface="Agency FB" pitchFamily="34" charset="0"/>
              </a:endParaRPr>
            </a:p>
          </p:txBody>
        </p:sp>
        <p:sp>
          <p:nvSpPr>
            <p:cNvPr id="191" name="Double Brace 190"/>
            <p:cNvSpPr/>
            <p:nvPr/>
          </p:nvSpPr>
          <p:spPr>
            <a:xfrm>
              <a:off x="1785918" y="1785926"/>
              <a:ext cx="928694" cy="1071570"/>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latin typeface="Agency FB" pitchFamily="34" charset="0"/>
              </a:endParaRPr>
            </a:p>
          </p:txBody>
        </p:sp>
        <p:sp>
          <p:nvSpPr>
            <p:cNvPr id="192" name="TextBox 191"/>
            <p:cNvSpPr txBox="1"/>
            <p:nvPr/>
          </p:nvSpPr>
          <p:spPr>
            <a:xfrm>
              <a:off x="2643174" y="2143116"/>
              <a:ext cx="642942" cy="369332"/>
            </a:xfrm>
            <a:prstGeom prst="rect">
              <a:avLst/>
            </a:prstGeom>
            <a:noFill/>
          </p:spPr>
          <p:txBody>
            <a:bodyPr wrap="square" rtlCol="0">
              <a:spAutoFit/>
            </a:bodyPr>
            <a:lstStyle/>
            <a:p>
              <a:pPr algn="ctr"/>
              <a:r>
                <a:rPr lang="en-GB" dirty="0" smtClean="0">
                  <a:latin typeface="Agency FB" pitchFamily="34" charset="0"/>
                </a:rPr>
                <a:t>&gt; 85</a:t>
              </a:r>
            </a:p>
          </p:txBody>
        </p:sp>
        <p:cxnSp>
          <p:nvCxnSpPr>
            <p:cNvPr id="193" name="Straight Connector 192"/>
            <p:cNvCxnSpPr/>
            <p:nvPr/>
          </p:nvCxnSpPr>
          <p:spPr>
            <a:xfrm>
              <a:off x="1983298" y="2143116"/>
              <a:ext cx="57150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94" name="Straight Connector 193"/>
            <p:cNvCxnSpPr/>
            <p:nvPr/>
          </p:nvCxnSpPr>
          <p:spPr>
            <a:xfrm>
              <a:off x="1983298" y="2500306"/>
              <a:ext cx="571504" cy="1588"/>
            </a:xfrm>
            <a:prstGeom prst="line">
              <a:avLst/>
            </a:prstGeom>
          </p:spPr>
          <p:style>
            <a:lnRef idx="1">
              <a:schemeClr val="accent1"/>
            </a:lnRef>
            <a:fillRef idx="0">
              <a:schemeClr val="accent1"/>
            </a:fillRef>
            <a:effectRef idx="0">
              <a:schemeClr val="accent1"/>
            </a:effectRef>
            <a:fontRef idx="minor">
              <a:schemeClr val="tx1"/>
            </a:fontRef>
          </p:style>
        </p:cxnSp>
        <p:sp>
          <p:nvSpPr>
            <p:cNvPr id="195" name="TextBox 194"/>
            <p:cNvSpPr txBox="1"/>
            <p:nvPr/>
          </p:nvSpPr>
          <p:spPr>
            <a:xfrm>
              <a:off x="1231348" y="2143116"/>
              <a:ext cx="500066" cy="369332"/>
            </a:xfrm>
            <a:prstGeom prst="rect">
              <a:avLst/>
            </a:prstGeom>
            <a:noFill/>
          </p:spPr>
          <p:txBody>
            <a:bodyPr wrap="square" rtlCol="0">
              <a:spAutoFit/>
            </a:bodyPr>
            <a:lstStyle/>
            <a:p>
              <a:pPr algn="ctr"/>
              <a:r>
                <a:rPr lang="en-GB" dirty="0" smtClean="0">
                  <a:latin typeface="Agency FB" pitchFamily="34" charset="0"/>
                </a:rPr>
                <a:t>id</a:t>
              </a:r>
              <a:r>
                <a:rPr lang="en-GB" baseline="-25000" dirty="0" smtClean="0">
                  <a:latin typeface="Agency FB" pitchFamily="34" charset="0"/>
                </a:rPr>
                <a:t>H</a:t>
              </a:r>
            </a:p>
          </p:txBody>
        </p:sp>
        <p:sp>
          <p:nvSpPr>
            <p:cNvPr id="196" name="TextBox 195"/>
            <p:cNvSpPr txBox="1"/>
            <p:nvPr/>
          </p:nvSpPr>
          <p:spPr>
            <a:xfrm>
              <a:off x="1571604" y="2143116"/>
              <a:ext cx="214314" cy="369332"/>
            </a:xfrm>
            <a:prstGeom prst="rect">
              <a:avLst/>
            </a:prstGeom>
            <a:noFill/>
          </p:spPr>
          <p:txBody>
            <a:bodyPr wrap="square" rtlCol="0">
              <a:spAutoFit/>
            </a:bodyPr>
            <a:lstStyle/>
            <a:p>
              <a:pPr algn="ctr"/>
              <a:r>
                <a:rPr lang="en-GB" dirty="0" smtClean="0">
                  <a:latin typeface="Agency FB" pitchFamily="34" charset="0"/>
                </a:rPr>
                <a:t>=</a:t>
              </a:r>
            </a:p>
          </p:txBody>
        </p:sp>
      </p:grpSp>
      <p:grpSp>
        <p:nvGrpSpPr>
          <p:cNvPr id="197" name="Group 196"/>
          <p:cNvGrpSpPr/>
          <p:nvPr/>
        </p:nvGrpSpPr>
        <p:grpSpPr>
          <a:xfrm>
            <a:off x="5177372" y="4000504"/>
            <a:ext cx="2037834" cy="1121282"/>
            <a:chOff x="1248282" y="1748356"/>
            <a:chExt cx="2037834" cy="1121282"/>
          </a:xfrm>
        </p:grpSpPr>
        <p:sp>
          <p:nvSpPr>
            <p:cNvPr id="198" name="TextBox 197"/>
            <p:cNvSpPr txBox="1"/>
            <p:nvPr/>
          </p:nvSpPr>
          <p:spPr>
            <a:xfrm>
              <a:off x="2071670" y="1748356"/>
              <a:ext cx="428628" cy="369332"/>
            </a:xfrm>
            <a:prstGeom prst="rect">
              <a:avLst/>
            </a:prstGeom>
            <a:noFill/>
          </p:spPr>
          <p:txBody>
            <a:bodyPr wrap="square" rtlCol="0">
              <a:spAutoFit/>
            </a:bodyPr>
            <a:lstStyle/>
            <a:p>
              <a:pPr algn="ctr"/>
              <a:r>
                <a:rPr lang="en-GB" dirty="0" smtClean="0">
                  <a:latin typeface="Agency FB" pitchFamily="34" charset="0"/>
                </a:rPr>
                <a:t>n </a:t>
              </a:r>
              <a:endParaRPr lang="en-GB" dirty="0">
                <a:latin typeface="Agency FB" pitchFamily="34" charset="0"/>
              </a:endParaRPr>
            </a:p>
          </p:txBody>
        </p:sp>
        <p:sp>
          <p:nvSpPr>
            <p:cNvPr id="199" name="TextBox 198"/>
            <p:cNvSpPr txBox="1"/>
            <p:nvPr/>
          </p:nvSpPr>
          <p:spPr>
            <a:xfrm>
              <a:off x="1857356" y="2143116"/>
              <a:ext cx="857256" cy="369332"/>
            </a:xfrm>
            <a:prstGeom prst="rect">
              <a:avLst/>
            </a:prstGeom>
            <a:noFill/>
          </p:spPr>
          <p:txBody>
            <a:bodyPr wrap="square" rtlCol="0">
              <a:spAutoFit/>
            </a:bodyPr>
            <a:lstStyle/>
            <a:p>
              <a:pPr algn="ctr"/>
              <a:r>
                <a:rPr lang="en-GB" dirty="0" smtClean="0">
                  <a:latin typeface="Agency FB" pitchFamily="34" charset="0"/>
                </a:rPr>
                <a:t>n</a:t>
              </a:r>
              <a:r>
                <a:rPr lang="en-GB" baseline="30000" dirty="0" smtClean="0">
                  <a:latin typeface="Agency FB" pitchFamily="34" charset="0"/>
                </a:rPr>
                <a:t>3</a:t>
              </a:r>
              <a:r>
                <a:rPr lang="en-GB" dirty="0" smtClean="0">
                  <a:latin typeface="Agency FB" pitchFamily="34" charset="0"/>
                </a:rPr>
                <a:t> - 2 </a:t>
              </a:r>
              <a:endParaRPr lang="en-GB" dirty="0">
                <a:latin typeface="Agency FB" pitchFamily="34" charset="0"/>
              </a:endParaRPr>
            </a:p>
          </p:txBody>
        </p:sp>
        <p:sp>
          <p:nvSpPr>
            <p:cNvPr id="200" name="TextBox 199"/>
            <p:cNvSpPr txBox="1"/>
            <p:nvPr/>
          </p:nvSpPr>
          <p:spPr>
            <a:xfrm>
              <a:off x="2071670" y="2500306"/>
              <a:ext cx="428628" cy="369332"/>
            </a:xfrm>
            <a:prstGeom prst="rect">
              <a:avLst/>
            </a:prstGeom>
            <a:noFill/>
          </p:spPr>
          <p:txBody>
            <a:bodyPr wrap="square" rtlCol="0">
              <a:spAutoFit/>
            </a:bodyPr>
            <a:lstStyle/>
            <a:p>
              <a:pPr algn="ctr"/>
              <a:r>
                <a:rPr lang="en-GB" dirty="0" smtClean="0">
                  <a:latin typeface="Agency FB" pitchFamily="34" charset="0"/>
                </a:rPr>
                <a:t>2s </a:t>
              </a:r>
              <a:endParaRPr lang="en-GB" dirty="0">
                <a:latin typeface="Agency FB" pitchFamily="34" charset="0"/>
              </a:endParaRPr>
            </a:p>
          </p:txBody>
        </p:sp>
        <p:sp>
          <p:nvSpPr>
            <p:cNvPr id="201" name="Double Brace 200"/>
            <p:cNvSpPr/>
            <p:nvPr/>
          </p:nvSpPr>
          <p:spPr>
            <a:xfrm>
              <a:off x="1785918" y="1785926"/>
              <a:ext cx="928694" cy="1071570"/>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latin typeface="Agency FB" pitchFamily="34" charset="0"/>
              </a:endParaRPr>
            </a:p>
          </p:txBody>
        </p:sp>
        <p:sp>
          <p:nvSpPr>
            <p:cNvPr id="202" name="TextBox 201"/>
            <p:cNvSpPr txBox="1"/>
            <p:nvPr/>
          </p:nvSpPr>
          <p:spPr>
            <a:xfrm>
              <a:off x="2643174" y="2143116"/>
              <a:ext cx="642942" cy="369332"/>
            </a:xfrm>
            <a:prstGeom prst="rect">
              <a:avLst/>
            </a:prstGeom>
            <a:noFill/>
          </p:spPr>
          <p:txBody>
            <a:bodyPr wrap="square" rtlCol="0">
              <a:spAutoFit/>
            </a:bodyPr>
            <a:lstStyle/>
            <a:p>
              <a:pPr algn="ctr"/>
              <a:r>
                <a:rPr lang="en-GB" dirty="0" smtClean="0">
                  <a:latin typeface="Agency FB" pitchFamily="34" charset="0"/>
                </a:rPr>
                <a:t>&lt; 15</a:t>
              </a:r>
            </a:p>
          </p:txBody>
        </p:sp>
        <p:cxnSp>
          <p:nvCxnSpPr>
            <p:cNvPr id="203" name="Straight Connector 202"/>
            <p:cNvCxnSpPr/>
            <p:nvPr/>
          </p:nvCxnSpPr>
          <p:spPr>
            <a:xfrm>
              <a:off x="1983298" y="2143116"/>
              <a:ext cx="57150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04" name="Straight Connector 203"/>
            <p:cNvCxnSpPr/>
            <p:nvPr/>
          </p:nvCxnSpPr>
          <p:spPr>
            <a:xfrm>
              <a:off x="1983298" y="2500306"/>
              <a:ext cx="571504" cy="1588"/>
            </a:xfrm>
            <a:prstGeom prst="line">
              <a:avLst/>
            </a:prstGeom>
          </p:spPr>
          <p:style>
            <a:lnRef idx="1">
              <a:schemeClr val="accent1"/>
            </a:lnRef>
            <a:fillRef idx="0">
              <a:schemeClr val="accent1"/>
            </a:fillRef>
            <a:effectRef idx="0">
              <a:schemeClr val="accent1"/>
            </a:effectRef>
            <a:fontRef idx="minor">
              <a:schemeClr val="tx1"/>
            </a:fontRef>
          </p:style>
        </p:cxnSp>
        <p:sp>
          <p:nvSpPr>
            <p:cNvPr id="205" name="TextBox 204"/>
            <p:cNvSpPr txBox="1"/>
            <p:nvPr/>
          </p:nvSpPr>
          <p:spPr>
            <a:xfrm>
              <a:off x="1248282" y="2143116"/>
              <a:ext cx="500066" cy="369332"/>
            </a:xfrm>
            <a:prstGeom prst="rect">
              <a:avLst/>
            </a:prstGeom>
            <a:noFill/>
          </p:spPr>
          <p:txBody>
            <a:bodyPr wrap="square" rtlCol="0">
              <a:spAutoFit/>
            </a:bodyPr>
            <a:lstStyle/>
            <a:p>
              <a:pPr algn="ctr"/>
              <a:r>
                <a:rPr lang="en-GB" dirty="0" smtClean="0">
                  <a:latin typeface="Agency FB" pitchFamily="34" charset="0"/>
                </a:rPr>
                <a:t>id</a:t>
              </a:r>
              <a:r>
                <a:rPr lang="en-GB" baseline="-25000" dirty="0" smtClean="0">
                  <a:latin typeface="Agency FB" pitchFamily="34" charset="0"/>
                </a:rPr>
                <a:t>L</a:t>
              </a:r>
            </a:p>
          </p:txBody>
        </p:sp>
        <p:sp>
          <p:nvSpPr>
            <p:cNvPr id="206" name="TextBox 205"/>
            <p:cNvSpPr txBox="1"/>
            <p:nvPr/>
          </p:nvSpPr>
          <p:spPr>
            <a:xfrm>
              <a:off x="1571604" y="2143116"/>
              <a:ext cx="214314" cy="369332"/>
            </a:xfrm>
            <a:prstGeom prst="rect">
              <a:avLst/>
            </a:prstGeom>
            <a:noFill/>
          </p:spPr>
          <p:txBody>
            <a:bodyPr wrap="square" rtlCol="0">
              <a:spAutoFit/>
            </a:bodyPr>
            <a:lstStyle/>
            <a:p>
              <a:pPr algn="ctr"/>
              <a:r>
                <a:rPr lang="en-GB" dirty="0" smtClean="0">
                  <a:latin typeface="Agency FB" pitchFamily="34" charset="0"/>
                </a:rPr>
                <a:t>=</a:t>
              </a:r>
            </a:p>
          </p:txBody>
        </p:sp>
      </p:grpSp>
      <p:grpSp>
        <p:nvGrpSpPr>
          <p:cNvPr id="207" name="Group 206"/>
          <p:cNvGrpSpPr/>
          <p:nvPr/>
        </p:nvGrpSpPr>
        <p:grpSpPr>
          <a:xfrm>
            <a:off x="571472" y="1142984"/>
            <a:ext cx="1857388" cy="437315"/>
            <a:chOff x="4714876" y="2071678"/>
            <a:chExt cx="1857388" cy="437315"/>
          </a:xfrm>
        </p:grpSpPr>
        <p:sp>
          <p:nvSpPr>
            <p:cNvPr id="208" name="TextBox 207"/>
            <p:cNvSpPr txBox="1"/>
            <p:nvPr/>
          </p:nvSpPr>
          <p:spPr>
            <a:xfrm>
              <a:off x="4714876" y="2071678"/>
              <a:ext cx="1857388" cy="369332"/>
            </a:xfrm>
            <a:prstGeom prst="rect">
              <a:avLst/>
            </a:prstGeom>
            <a:noFill/>
          </p:spPr>
          <p:txBody>
            <a:bodyPr wrap="square" rtlCol="0">
              <a:spAutoFit/>
            </a:bodyPr>
            <a:lstStyle/>
            <a:p>
              <a:r>
                <a:rPr lang="en-GB" dirty="0" smtClean="0">
                  <a:latin typeface="Agency FB" pitchFamily="34" charset="0"/>
                </a:rPr>
                <a:t>n</a:t>
              </a:r>
              <a:r>
                <a:rPr lang="en-GB" baseline="30000" dirty="0" smtClean="0">
                  <a:latin typeface="Agency FB" pitchFamily="34" charset="0"/>
                </a:rPr>
                <a:t>D</a:t>
              </a:r>
              <a:r>
                <a:rPr lang="en-GB" dirty="0" smtClean="0">
                  <a:latin typeface="Agency FB" pitchFamily="34" charset="0"/>
                </a:rPr>
                <a:t> = {X</a:t>
              </a:r>
              <a:r>
                <a:rPr lang="en-GB" baseline="-25000" dirty="0" smtClean="0">
                  <a:latin typeface="Agency FB" pitchFamily="34" charset="0"/>
                </a:rPr>
                <a:t>y</a:t>
              </a:r>
              <a:r>
                <a:rPr lang="en-GB" dirty="0" smtClean="0">
                  <a:latin typeface="Agency FB" pitchFamily="34" charset="0"/>
                </a:rPr>
                <a:t>      X</a:t>
              </a:r>
              <a:r>
                <a:rPr lang="en-GB" baseline="-25000" dirty="0" smtClean="0">
                  <a:latin typeface="Agency FB" pitchFamily="34" charset="0"/>
                </a:rPr>
                <a:t>x</a:t>
              </a:r>
              <a:r>
                <a:rPr lang="en-GB" dirty="0" smtClean="0">
                  <a:latin typeface="Agency FB" pitchFamily="34" charset="0"/>
                </a:rPr>
                <a:t>}</a:t>
              </a:r>
              <a:endParaRPr lang="en-GB" dirty="0">
                <a:latin typeface="Agency FB" pitchFamily="34" charset="0"/>
              </a:endParaRPr>
            </a:p>
          </p:txBody>
        </p:sp>
        <p:sp>
          <p:nvSpPr>
            <p:cNvPr id="209" name="Rectangle 208"/>
            <p:cNvSpPr/>
            <p:nvPr/>
          </p:nvSpPr>
          <p:spPr>
            <a:xfrm rot="2729466">
              <a:off x="5289276" y="2144791"/>
              <a:ext cx="389850" cy="338554"/>
            </a:xfrm>
            <a:prstGeom prst="rect">
              <a:avLst/>
            </a:prstGeom>
          </p:spPr>
          <p:txBody>
            <a:bodyPr wrap="none">
              <a:spAutoFit/>
            </a:bodyPr>
            <a:lstStyle/>
            <a:p>
              <a:r>
                <a:rPr lang="en-GB" sz="1600" dirty="0" smtClean="0">
                  <a:solidFill>
                    <a:srgbClr val="FF0000"/>
                  </a:solidFill>
                  <a:latin typeface="Bookshelf Symbol 7" pitchFamily="2" charset="2"/>
                </a:rPr>
                <a:t>o</a:t>
              </a:r>
              <a:endParaRPr lang="en-GB" sz="1600" dirty="0">
                <a:solidFill>
                  <a:srgbClr val="FF0000"/>
                </a:solidFill>
              </a:endParaRPr>
            </a:p>
          </p:txBody>
        </p:sp>
      </p:grpSp>
      <p:grpSp>
        <p:nvGrpSpPr>
          <p:cNvPr id="210" name="Group 209"/>
          <p:cNvGrpSpPr/>
          <p:nvPr/>
        </p:nvGrpSpPr>
        <p:grpSpPr>
          <a:xfrm>
            <a:off x="5357818" y="5357826"/>
            <a:ext cx="1857388" cy="437315"/>
            <a:chOff x="4714876" y="2071678"/>
            <a:chExt cx="1857388" cy="437315"/>
          </a:xfrm>
        </p:grpSpPr>
        <p:sp>
          <p:nvSpPr>
            <p:cNvPr id="211" name="TextBox 210"/>
            <p:cNvSpPr txBox="1"/>
            <p:nvPr/>
          </p:nvSpPr>
          <p:spPr>
            <a:xfrm>
              <a:off x="4714876" y="2071678"/>
              <a:ext cx="1857388" cy="369332"/>
            </a:xfrm>
            <a:prstGeom prst="rect">
              <a:avLst/>
            </a:prstGeom>
            <a:noFill/>
          </p:spPr>
          <p:txBody>
            <a:bodyPr wrap="square" rtlCol="0">
              <a:spAutoFit/>
            </a:bodyPr>
            <a:lstStyle/>
            <a:p>
              <a:r>
                <a:rPr lang="en-GB" dirty="0" smtClean="0">
                  <a:latin typeface="Agency FB" pitchFamily="34" charset="0"/>
                </a:rPr>
                <a:t>n</a:t>
              </a:r>
              <a:r>
                <a:rPr lang="en-GB" baseline="30000" dirty="0" smtClean="0">
                  <a:latin typeface="Agency FB" pitchFamily="34" charset="0"/>
                </a:rPr>
                <a:t>D</a:t>
              </a:r>
              <a:r>
                <a:rPr lang="en-GB" dirty="0" smtClean="0">
                  <a:latin typeface="Agency FB" pitchFamily="34" charset="0"/>
                </a:rPr>
                <a:t> = {Y</a:t>
              </a:r>
              <a:r>
                <a:rPr lang="en-GB" baseline="-25000" dirty="0" smtClean="0">
                  <a:latin typeface="Agency FB" pitchFamily="34" charset="0"/>
                </a:rPr>
                <a:t>x</a:t>
              </a:r>
              <a:r>
                <a:rPr lang="en-GB" dirty="0" smtClean="0">
                  <a:latin typeface="Agency FB" pitchFamily="34" charset="0"/>
                </a:rPr>
                <a:t>      Y</a:t>
              </a:r>
              <a:r>
                <a:rPr lang="en-GB" baseline="-25000" dirty="0" smtClean="0">
                  <a:latin typeface="Agency FB" pitchFamily="34" charset="0"/>
                </a:rPr>
                <a:t>y</a:t>
              </a:r>
              <a:r>
                <a:rPr lang="en-GB" dirty="0" smtClean="0">
                  <a:latin typeface="Agency FB" pitchFamily="34" charset="0"/>
                </a:rPr>
                <a:t>}</a:t>
              </a:r>
              <a:endParaRPr lang="en-GB" dirty="0">
                <a:latin typeface="Agency FB" pitchFamily="34" charset="0"/>
              </a:endParaRPr>
            </a:p>
          </p:txBody>
        </p:sp>
        <p:sp>
          <p:nvSpPr>
            <p:cNvPr id="212" name="Rectangle 211"/>
            <p:cNvSpPr/>
            <p:nvPr/>
          </p:nvSpPr>
          <p:spPr>
            <a:xfrm rot="2729466">
              <a:off x="5277382" y="2144791"/>
              <a:ext cx="389850" cy="338554"/>
            </a:xfrm>
            <a:prstGeom prst="rect">
              <a:avLst/>
            </a:prstGeom>
          </p:spPr>
          <p:txBody>
            <a:bodyPr wrap="none">
              <a:spAutoFit/>
            </a:bodyPr>
            <a:lstStyle/>
            <a:p>
              <a:r>
                <a:rPr lang="en-GB" sz="1600" dirty="0" smtClean="0">
                  <a:solidFill>
                    <a:srgbClr val="00B050"/>
                  </a:solidFill>
                  <a:latin typeface="Bookshelf Symbol 7" pitchFamily="2" charset="2"/>
                </a:rPr>
                <a:t>o</a:t>
              </a:r>
              <a:endParaRPr lang="en-GB" sz="1600" dirty="0">
                <a:solidFill>
                  <a:srgbClr val="00B050"/>
                </a:solidFill>
              </a:endParaRPr>
            </a:p>
          </p:txBody>
        </p:sp>
      </p:grpSp>
      <p:grpSp>
        <p:nvGrpSpPr>
          <p:cNvPr id="213" name="Group 212"/>
          <p:cNvGrpSpPr/>
          <p:nvPr/>
        </p:nvGrpSpPr>
        <p:grpSpPr>
          <a:xfrm>
            <a:off x="7858148" y="1809314"/>
            <a:ext cx="382907" cy="1148723"/>
            <a:chOff x="6357950" y="1357298"/>
            <a:chExt cx="571504" cy="1714512"/>
          </a:xfrm>
        </p:grpSpPr>
        <p:grpSp>
          <p:nvGrpSpPr>
            <p:cNvPr id="214" name="Group 5"/>
            <p:cNvGrpSpPr/>
            <p:nvPr/>
          </p:nvGrpSpPr>
          <p:grpSpPr>
            <a:xfrm rot="5400000">
              <a:off x="5786446" y="1928802"/>
              <a:ext cx="1714512" cy="571504"/>
              <a:chOff x="2214546" y="4429132"/>
              <a:chExt cx="1714512" cy="571504"/>
            </a:xfrm>
          </p:grpSpPr>
          <p:sp>
            <p:nvSpPr>
              <p:cNvPr id="216" name="Flowchart: Delay 215"/>
              <p:cNvSpPr/>
              <p:nvPr/>
            </p:nvSpPr>
            <p:spPr>
              <a:xfrm>
                <a:off x="3357554" y="4429132"/>
                <a:ext cx="571504"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a:p>
            </p:txBody>
          </p:sp>
          <p:sp>
            <p:nvSpPr>
              <p:cNvPr id="217" name="Rectangle 216"/>
              <p:cNvSpPr/>
              <p:nvPr/>
            </p:nvSpPr>
            <p:spPr>
              <a:xfrm>
                <a:off x="2214546" y="4429132"/>
                <a:ext cx="1121063" cy="571504"/>
              </a:xfrm>
              <a:prstGeom prst="rect">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15" name="Oval 214"/>
            <p:cNvSpPr/>
            <p:nvPr/>
          </p:nvSpPr>
          <p:spPr>
            <a:xfrm>
              <a:off x="6465107" y="1857364"/>
              <a:ext cx="357190" cy="35719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smtClean="0"/>
                <a:t>S</a:t>
              </a:r>
              <a:endParaRPr lang="en-GB" dirty="0"/>
            </a:p>
          </p:txBody>
        </p:sp>
      </p:grpSp>
      <p:grpSp>
        <p:nvGrpSpPr>
          <p:cNvPr id="218" name="Group 217"/>
          <p:cNvGrpSpPr/>
          <p:nvPr/>
        </p:nvGrpSpPr>
        <p:grpSpPr>
          <a:xfrm>
            <a:off x="3357554" y="3938054"/>
            <a:ext cx="382907" cy="1134020"/>
            <a:chOff x="3214679" y="1857363"/>
            <a:chExt cx="571504" cy="1692567"/>
          </a:xfrm>
        </p:grpSpPr>
        <p:grpSp>
          <p:nvGrpSpPr>
            <p:cNvPr id="219" name="Group 6"/>
            <p:cNvGrpSpPr/>
            <p:nvPr/>
          </p:nvGrpSpPr>
          <p:grpSpPr>
            <a:xfrm rot="16200000">
              <a:off x="2654152" y="2417900"/>
              <a:ext cx="1692567" cy="571504"/>
              <a:chOff x="2236491" y="5643578"/>
              <a:chExt cx="1692567" cy="571504"/>
            </a:xfrm>
          </p:grpSpPr>
          <p:sp>
            <p:nvSpPr>
              <p:cNvPr id="221" name="Flowchart: Delay 2"/>
              <p:cNvSpPr/>
              <p:nvPr/>
            </p:nvSpPr>
            <p:spPr>
              <a:xfrm>
                <a:off x="3357554" y="5643578"/>
                <a:ext cx="571504"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p>
            </p:txBody>
          </p:sp>
          <p:sp>
            <p:nvSpPr>
              <p:cNvPr id="222" name="Rectangle 221"/>
              <p:cNvSpPr/>
              <p:nvPr/>
            </p:nvSpPr>
            <p:spPr>
              <a:xfrm>
                <a:off x="2236491" y="5643578"/>
                <a:ext cx="1121063" cy="57150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20" name="Oval 219"/>
            <p:cNvSpPr/>
            <p:nvPr/>
          </p:nvSpPr>
          <p:spPr>
            <a:xfrm>
              <a:off x="3321835" y="2714620"/>
              <a:ext cx="357190" cy="35719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smtClean="0"/>
                <a:t>S</a:t>
              </a:r>
              <a:endParaRPr lang="en-GB" dirty="0"/>
            </a:p>
          </p:txBody>
        </p:sp>
      </p:grpSp>
      <p:grpSp>
        <p:nvGrpSpPr>
          <p:cNvPr id="234" name="Group 233"/>
          <p:cNvGrpSpPr/>
          <p:nvPr/>
        </p:nvGrpSpPr>
        <p:grpSpPr>
          <a:xfrm>
            <a:off x="2571736" y="6143644"/>
            <a:ext cx="857256" cy="500066"/>
            <a:chOff x="2643174" y="6215082"/>
            <a:chExt cx="857256" cy="500066"/>
          </a:xfrm>
        </p:grpSpPr>
        <p:cxnSp>
          <p:nvCxnSpPr>
            <p:cNvPr id="225" name="Straight Connector 224"/>
            <p:cNvCxnSpPr/>
            <p:nvPr/>
          </p:nvCxnSpPr>
          <p:spPr>
            <a:xfrm>
              <a:off x="2643174" y="6215082"/>
              <a:ext cx="857256" cy="1588"/>
            </a:xfrm>
            <a:prstGeom prst="line">
              <a:avLst/>
            </a:prstGeom>
            <a:ln w="28575">
              <a:solidFill>
                <a:srgbClr val="00B050"/>
              </a:solidFill>
              <a:prstDash val="dash"/>
            </a:ln>
            <a:scene3d>
              <a:camera prst="orthographicFront"/>
              <a:lightRig rig="threePt" dir="t"/>
            </a:scene3d>
            <a:sp3d>
              <a:bevelT w="165100" prst="coolSlant"/>
            </a:sp3d>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5400000">
              <a:off x="2393935" y="6465115"/>
              <a:ext cx="499272" cy="794"/>
            </a:xfrm>
            <a:prstGeom prst="line">
              <a:avLst/>
            </a:prstGeom>
            <a:ln w="28575">
              <a:solidFill>
                <a:srgbClr val="00B050"/>
              </a:solidFill>
              <a:prstDash val="dash"/>
            </a:ln>
            <a:scene3d>
              <a:camera prst="orthographicFront"/>
              <a:lightRig rig="threePt" dir="t"/>
            </a:scene3d>
            <a:sp3d>
              <a:bevelT w="165100" prst="coolSlant"/>
            </a:sp3d>
          </p:spPr>
          <p:style>
            <a:lnRef idx="1">
              <a:schemeClr val="accent1"/>
            </a:lnRef>
            <a:fillRef idx="0">
              <a:schemeClr val="accent1"/>
            </a:fillRef>
            <a:effectRef idx="0">
              <a:schemeClr val="accent1"/>
            </a:effectRef>
            <a:fontRef idx="minor">
              <a:schemeClr val="tx1"/>
            </a:fontRef>
          </p:style>
        </p:cxnSp>
      </p:grpSp>
      <p:grpSp>
        <p:nvGrpSpPr>
          <p:cNvPr id="235" name="Group 234"/>
          <p:cNvGrpSpPr/>
          <p:nvPr/>
        </p:nvGrpSpPr>
        <p:grpSpPr>
          <a:xfrm flipV="1">
            <a:off x="7072330" y="285728"/>
            <a:ext cx="857256" cy="500066"/>
            <a:chOff x="2643174" y="6215082"/>
            <a:chExt cx="857256" cy="500066"/>
          </a:xfrm>
        </p:grpSpPr>
        <p:cxnSp>
          <p:nvCxnSpPr>
            <p:cNvPr id="236" name="Straight Connector 235"/>
            <p:cNvCxnSpPr/>
            <p:nvPr/>
          </p:nvCxnSpPr>
          <p:spPr>
            <a:xfrm>
              <a:off x="2643174" y="6215082"/>
              <a:ext cx="857256" cy="1588"/>
            </a:xfrm>
            <a:prstGeom prst="line">
              <a:avLst/>
            </a:prstGeom>
            <a:ln w="28575">
              <a:solidFill>
                <a:srgbClr val="FF0000"/>
              </a:solidFill>
              <a:prstDash val="das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5400000">
              <a:off x="2393935" y="6465115"/>
              <a:ext cx="499272" cy="794"/>
            </a:xfrm>
            <a:prstGeom prst="line">
              <a:avLst/>
            </a:prstGeom>
            <a:ln w="28575">
              <a:solidFill>
                <a:srgbClr val="FF0000"/>
              </a:solidFill>
              <a:prstDash val="das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sp>
        <p:nvSpPr>
          <p:cNvPr id="238" name="Rectangle 237"/>
          <p:cNvSpPr/>
          <p:nvPr/>
        </p:nvSpPr>
        <p:spPr>
          <a:xfrm>
            <a:off x="2714612" y="6286520"/>
            <a:ext cx="657552" cy="307777"/>
          </a:xfrm>
          <a:prstGeom prst="rect">
            <a:avLst/>
          </a:prstGeom>
        </p:spPr>
        <p:txBody>
          <a:bodyPr wrap="none">
            <a:spAutoFit/>
          </a:bodyPr>
          <a:lstStyle/>
          <a:p>
            <a:r>
              <a:rPr lang="en-GB" sz="1400" dirty="0" smtClean="0">
                <a:latin typeface="Agency FB" pitchFamily="34" charset="0"/>
              </a:rPr>
              <a:t>+V. Line </a:t>
            </a:r>
            <a:endParaRPr lang="en-GB" sz="1400" dirty="0"/>
          </a:p>
        </p:txBody>
      </p:sp>
      <p:sp>
        <p:nvSpPr>
          <p:cNvPr id="239" name="Rectangle 238"/>
          <p:cNvSpPr/>
          <p:nvPr/>
        </p:nvSpPr>
        <p:spPr>
          <a:xfrm>
            <a:off x="7215206" y="357166"/>
            <a:ext cx="636713" cy="307777"/>
          </a:xfrm>
          <a:prstGeom prst="rect">
            <a:avLst/>
          </a:prstGeom>
        </p:spPr>
        <p:txBody>
          <a:bodyPr wrap="none">
            <a:spAutoFit/>
          </a:bodyPr>
          <a:lstStyle/>
          <a:p>
            <a:r>
              <a:rPr lang="en-GB" sz="1400" dirty="0" smtClean="0">
                <a:latin typeface="Agency FB" pitchFamily="34" charset="0"/>
              </a:rPr>
              <a:t>-V. Line </a:t>
            </a:r>
            <a:endParaRPr lang="en-GB" sz="1400" dirty="0"/>
          </a:p>
        </p:txBody>
      </p:sp>
      <p:sp>
        <p:nvSpPr>
          <p:cNvPr id="112" name="TextBox 111"/>
          <p:cNvSpPr txBox="1"/>
          <p:nvPr/>
        </p:nvSpPr>
        <p:spPr>
          <a:xfrm>
            <a:off x="3879051" y="3214686"/>
            <a:ext cx="1357322" cy="1569660"/>
          </a:xfrm>
          <a:prstGeom prst="rect">
            <a:avLst/>
          </a:prstGeom>
          <a:noFill/>
        </p:spPr>
        <p:txBody>
          <a:bodyPr wrap="square" rtlCol="0">
            <a:spAutoFit/>
          </a:bodyPr>
          <a:lstStyle/>
          <a:p>
            <a:pPr algn="ctr"/>
            <a:r>
              <a:rPr lang="en-GB" sz="1600" b="1" i="1" dirty="0" smtClean="0">
                <a:solidFill>
                  <a:srgbClr val="9E3DE7"/>
                </a:solidFill>
                <a:latin typeface="Agency FB" pitchFamily="34" charset="0"/>
              </a:rPr>
              <a:t>every aspect important to the spike event ahead (high or low) is accounted for,</a:t>
            </a:r>
            <a:endParaRPr lang="en-GB" sz="1600" b="1" i="1" dirty="0">
              <a:solidFill>
                <a:srgbClr val="9E3DE7"/>
              </a:solidFill>
              <a:latin typeface="Agency FB" pitchFamily="34" charset="0"/>
            </a:endParaRPr>
          </a:p>
        </p:txBody>
      </p:sp>
      <p:sp>
        <p:nvSpPr>
          <p:cNvPr id="113" name="TextBox 112"/>
          <p:cNvSpPr txBox="1"/>
          <p:nvPr/>
        </p:nvSpPr>
        <p:spPr>
          <a:xfrm>
            <a:off x="3357554" y="6357958"/>
            <a:ext cx="2314592" cy="338554"/>
          </a:xfrm>
          <a:prstGeom prst="rect">
            <a:avLst/>
          </a:prstGeom>
          <a:noFill/>
        </p:spPr>
        <p:txBody>
          <a:bodyPr wrap="square" rtlCol="0">
            <a:spAutoFit/>
          </a:bodyPr>
          <a:lstStyle/>
          <a:p>
            <a:pPr algn="ctr"/>
            <a:r>
              <a:rPr lang="en-GB" sz="1600" dirty="0" smtClean="0">
                <a:latin typeface="Agency FB" pitchFamily="34" charset="0"/>
              </a:rPr>
              <a:t>Rotations (Triangulations)</a:t>
            </a:r>
            <a:endParaRPr lang="en-GB" sz="1600" dirty="0">
              <a:latin typeface="Agency FB" pitchFamily="34" charset="0"/>
            </a:endParaRPr>
          </a:p>
        </p:txBody>
      </p:sp>
      <p:sp>
        <p:nvSpPr>
          <p:cNvPr id="114" name="TextBox 113"/>
          <p:cNvSpPr txBox="1"/>
          <p:nvPr/>
        </p:nvSpPr>
        <p:spPr>
          <a:xfrm>
            <a:off x="3879051" y="4929198"/>
            <a:ext cx="1357322" cy="830997"/>
          </a:xfrm>
          <a:prstGeom prst="rect">
            <a:avLst/>
          </a:prstGeom>
          <a:noFill/>
        </p:spPr>
        <p:txBody>
          <a:bodyPr wrap="square" rtlCol="0">
            <a:spAutoFit/>
          </a:bodyPr>
          <a:lstStyle/>
          <a:p>
            <a:pPr algn="ctr"/>
            <a:r>
              <a:rPr lang="en-GB" sz="1600" b="1" i="1" dirty="0" smtClean="0">
                <a:solidFill>
                  <a:schemeClr val="accent2">
                    <a:lumMod val="75000"/>
                  </a:schemeClr>
                </a:solidFill>
                <a:latin typeface="Agency FB" pitchFamily="34" charset="0"/>
              </a:rPr>
              <a:t>when you know the initial value exactly.</a:t>
            </a:r>
            <a:endParaRPr lang="en-GB" sz="1600" b="1" i="1" dirty="0">
              <a:solidFill>
                <a:schemeClr val="accent2">
                  <a:lumMod val="75000"/>
                </a:schemeClr>
              </a:solidFill>
              <a:latin typeface="Agency FB" pitchFamily="34" charset="0"/>
            </a:endParaRPr>
          </a:p>
        </p:txBody>
      </p:sp>
      <p:sp>
        <p:nvSpPr>
          <p:cNvPr id="116" name="Rectangle 115"/>
          <p:cNvSpPr/>
          <p:nvPr/>
        </p:nvSpPr>
        <p:spPr>
          <a:xfrm>
            <a:off x="7500958" y="3929066"/>
            <a:ext cx="1428792" cy="1477328"/>
          </a:xfrm>
          <a:prstGeom prst="rect">
            <a:avLst/>
          </a:prstGeom>
        </p:spPr>
        <p:txBody>
          <a:bodyPr wrap="square">
            <a:spAutoFit/>
          </a:bodyPr>
          <a:lstStyle/>
          <a:p>
            <a:r>
              <a:rPr lang="en-GB" b="1" i="1" dirty="0" smtClean="0">
                <a:solidFill>
                  <a:schemeClr val="accent2">
                    <a:lumMod val="50000"/>
                  </a:schemeClr>
                </a:solidFill>
                <a:latin typeface="Agency FB" pitchFamily="34" charset="0"/>
              </a:rPr>
              <a:t>So to trade by Orbit, a trader simply follows its commands.</a:t>
            </a:r>
          </a:p>
          <a:p>
            <a:r>
              <a:rPr lang="en-GB" b="1" i="1" dirty="0" smtClean="0">
                <a:solidFill>
                  <a:schemeClr val="accent2">
                    <a:lumMod val="50000"/>
                  </a:schemeClr>
                </a:solidFill>
                <a:latin typeface="Agency FB" pitchFamily="34" charset="0"/>
              </a:rPr>
              <a:t>Period!</a:t>
            </a:r>
            <a:endParaRPr lang="en-GB" i="1" dirty="0">
              <a:solidFill>
                <a:schemeClr val="accent2">
                  <a:lumMod val="50000"/>
                </a:schemeClr>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928662" y="3143248"/>
            <a:ext cx="2512388" cy="2286810"/>
            <a:chOff x="4915544" y="3999710"/>
            <a:chExt cx="2512388" cy="2286810"/>
          </a:xfrm>
          <a:effectLst>
            <a:outerShdw blurRad="50800" dist="50800" dir="5400000" sx="78000" sy="78000" algn="ctr" rotWithShape="0">
              <a:srgbClr val="000000">
                <a:alpha val="43137"/>
              </a:srgbClr>
            </a:outerShdw>
          </a:effectLst>
        </p:grpSpPr>
        <p:cxnSp>
          <p:nvCxnSpPr>
            <p:cNvPr id="2" name="Straight Connector 1"/>
            <p:cNvCxnSpPr/>
            <p:nvPr/>
          </p:nvCxnSpPr>
          <p:spPr>
            <a:xfrm rot="16200000" flipV="1">
              <a:off x="4058685" y="5428073"/>
              <a:ext cx="1715306" cy="1588"/>
            </a:xfrm>
            <a:prstGeom prst="line">
              <a:avLst/>
            </a:prstGeom>
            <a:ln w="50800">
              <a:solidFill>
                <a:srgbClr val="00B05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3" name="Straight Connector 2"/>
            <p:cNvCxnSpPr/>
            <p:nvPr/>
          </p:nvCxnSpPr>
          <p:spPr>
            <a:xfrm>
              <a:off x="4916338" y="4571214"/>
              <a:ext cx="499272" cy="1588"/>
            </a:xfrm>
            <a:prstGeom prst="line">
              <a:avLst/>
            </a:prstGeom>
            <a:ln w="50800">
              <a:solidFill>
                <a:srgbClr val="00B05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5416404" y="4283874"/>
              <a:ext cx="713586" cy="1588"/>
            </a:xfrm>
            <a:prstGeom prst="line">
              <a:avLst/>
            </a:prstGeom>
            <a:ln w="50800">
              <a:solidFill>
                <a:srgbClr val="00B05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6142842" y="4020286"/>
              <a:ext cx="1285090" cy="3176"/>
            </a:xfrm>
            <a:prstGeom prst="line">
              <a:avLst/>
            </a:prstGeom>
            <a:ln w="50800">
              <a:solidFill>
                <a:srgbClr val="00B05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rot="5400000">
              <a:off x="5273131" y="4427941"/>
              <a:ext cx="284958" cy="1588"/>
            </a:xfrm>
            <a:prstGeom prst="line">
              <a:avLst/>
            </a:prstGeom>
            <a:ln w="50800">
              <a:solidFill>
                <a:srgbClr val="00B05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5400000">
              <a:off x="5986717" y="4141395"/>
              <a:ext cx="284958" cy="1588"/>
            </a:xfrm>
            <a:prstGeom prst="line">
              <a:avLst/>
            </a:prstGeom>
            <a:ln w="50800">
              <a:solidFill>
                <a:srgbClr val="00B05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grpSp>
      <p:sp>
        <p:nvSpPr>
          <p:cNvPr id="9" name="Rectangle 8"/>
          <p:cNvSpPr/>
          <p:nvPr/>
        </p:nvSpPr>
        <p:spPr>
          <a:xfrm>
            <a:off x="2857488" y="6000768"/>
            <a:ext cx="3643338" cy="646331"/>
          </a:xfrm>
          <a:prstGeom prst="rect">
            <a:avLst/>
          </a:prstGeom>
        </p:spPr>
        <p:txBody>
          <a:bodyPr wrap="square">
            <a:spAutoFit/>
          </a:bodyPr>
          <a:lstStyle/>
          <a:p>
            <a:pPr algn="ctr"/>
            <a:r>
              <a:rPr lang="en-GB" dirty="0" smtClean="0">
                <a:latin typeface="Agency FB" pitchFamily="34" charset="0"/>
              </a:rPr>
              <a:t>Shadow or Analogue rates of continuous </a:t>
            </a:r>
            <a:r>
              <a:rPr lang="en-GB" b="1" dirty="0" smtClean="0">
                <a:latin typeface="Agency FB" pitchFamily="34" charset="0"/>
              </a:rPr>
              <a:t>deformation</a:t>
            </a:r>
            <a:r>
              <a:rPr lang="en-GB" dirty="0" smtClean="0">
                <a:latin typeface="Agency FB" pitchFamily="34" charset="0"/>
              </a:rPr>
              <a:t> (homeomorphisms).</a:t>
            </a:r>
            <a:endParaRPr lang="en-GB" dirty="0">
              <a:latin typeface="Agency FB" pitchFamily="34" charset="0"/>
            </a:endParaRPr>
          </a:p>
        </p:txBody>
      </p:sp>
      <p:cxnSp>
        <p:nvCxnSpPr>
          <p:cNvPr id="10" name="Straight Arrow Connector 9"/>
          <p:cNvCxnSpPr/>
          <p:nvPr/>
        </p:nvCxnSpPr>
        <p:spPr>
          <a:xfrm rot="16200000" flipH="1">
            <a:off x="1768060" y="2232413"/>
            <a:ext cx="1035848" cy="428628"/>
          </a:xfrm>
          <a:prstGeom prst="straightConnector1">
            <a:avLst/>
          </a:prstGeom>
          <a:ln w="15875">
            <a:gradFill flip="none" rotWithShape="1">
              <a:gsLst>
                <a:gs pos="0">
                  <a:srgbClr val="FF0000"/>
                </a:gs>
                <a:gs pos="50000">
                  <a:schemeClr val="accent1">
                    <a:tint val="44500"/>
                    <a:satMod val="160000"/>
                  </a:schemeClr>
                </a:gs>
                <a:gs pos="100000">
                  <a:schemeClr val="accent1">
                    <a:tint val="23500"/>
                    <a:satMod val="160000"/>
                  </a:schemeClr>
                </a:gs>
              </a:gsLst>
              <a:path path="shape">
                <a:fillToRect l="50000" t="50000" r="50000" b="50000"/>
              </a:path>
              <a:tileRect/>
            </a:gradFill>
            <a:headEnd type="oval"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rot="5400000" flipH="1" flipV="1">
            <a:off x="2411002" y="2232413"/>
            <a:ext cx="1035848" cy="428628"/>
          </a:xfrm>
          <a:prstGeom prst="straightConnector1">
            <a:avLst/>
          </a:prstGeom>
          <a:ln w="15875">
            <a:gradFill flip="none" rotWithShape="1">
              <a:gsLst>
                <a:gs pos="0">
                  <a:srgbClr val="00B050"/>
                </a:gs>
                <a:gs pos="50000">
                  <a:schemeClr val="accent1">
                    <a:tint val="44500"/>
                    <a:satMod val="160000"/>
                  </a:schemeClr>
                </a:gs>
                <a:gs pos="100000">
                  <a:schemeClr val="accent1">
                    <a:tint val="23500"/>
                    <a:satMod val="160000"/>
                  </a:schemeClr>
                </a:gs>
              </a:gsLst>
              <a:path path="shape">
                <a:fillToRect l="50000" t="50000" r="50000" b="50000"/>
              </a:path>
              <a:tileRect/>
            </a:gradFill>
            <a:headEnd type="oval"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rot="5400000">
            <a:off x="2822563" y="3392487"/>
            <a:ext cx="1643074" cy="1588"/>
          </a:xfrm>
          <a:prstGeom prst="straightConnector1">
            <a:avLst/>
          </a:prstGeom>
          <a:ln w="15875">
            <a:gradFill flip="none" rotWithShape="1">
              <a:gsLst>
                <a:gs pos="0">
                  <a:srgbClr val="FF0000"/>
                </a:gs>
                <a:gs pos="50000">
                  <a:schemeClr val="accent1">
                    <a:tint val="44500"/>
                    <a:satMod val="160000"/>
                  </a:schemeClr>
                </a:gs>
                <a:gs pos="100000">
                  <a:schemeClr val="accent1">
                    <a:tint val="23500"/>
                    <a:satMod val="160000"/>
                  </a:schemeClr>
                </a:gs>
              </a:gsLst>
              <a:path path="shape">
                <a:fillToRect l="50000" t="50000" r="50000" b="50000"/>
              </a:path>
              <a:tileRect/>
            </a:gradFill>
            <a:headEnd type="oval" w="lg" len="lg"/>
            <a:tailEnd type="triangle" w="lg" len="lg"/>
          </a:ln>
        </p:spPr>
        <p:style>
          <a:lnRef idx="1">
            <a:schemeClr val="accent1"/>
          </a:lnRef>
          <a:fillRef idx="0">
            <a:schemeClr val="accent1"/>
          </a:fillRef>
          <a:effectRef idx="0">
            <a:schemeClr val="accent1"/>
          </a:effectRef>
          <a:fontRef idx="minor">
            <a:schemeClr val="tx1"/>
          </a:fontRef>
        </p:style>
      </p:cxnSp>
      <p:grpSp>
        <p:nvGrpSpPr>
          <p:cNvPr id="17" name="Group 16"/>
          <p:cNvGrpSpPr/>
          <p:nvPr/>
        </p:nvGrpSpPr>
        <p:grpSpPr>
          <a:xfrm flipV="1">
            <a:off x="5643570" y="214290"/>
            <a:ext cx="2512388" cy="2286810"/>
            <a:chOff x="4915544" y="3999710"/>
            <a:chExt cx="2512388" cy="2286810"/>
          </a:xfrm>
          <a:effectLst>
            <a:outerShdw blurRad="50800" dist="50800" dir="5400000" sx="78000" sy="78000" algn="ctr" rotWithShape="0">
              <a:srgbClr val="000000">
                <a:alpha val="43137"/>
              </a:srgbClr>
            </a:outerShdw>
          </a:effectLst>
        </p:grpSpPr>
        <p:cxnSp>
          <p:nvCxnSpPr>
            <p:cNvPr id="18" name="Straight Connector 17"/>
            <p:cNvCxnSpPr/>
            <p:nvPr/>
          </p:nvCxnSpPr>
          <p:spPr>
            <a:xfrm rot="16200000" flipV="1">
              <a:off x="4058685" y="5428073"/>
              <a:ext cx="1715306" cy="1588"/>
            </a:xfrm>
            <a:prstGeom prst="line">
              <a:avLst/>
            </a:prstGeom>
            <a:ln w="50800">
              <a:solidFill>
                <a:srgbClr val="FF000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4916338" y="4571214"/>
              <a:ext cx="499272" cy="1588"/>
            </a:xfrm>
            <a:prstGeom prst="line">
              <a:avLst/>
            </a:prstGeom>
            <a:ln w="50800">
              <a:solidFill>
                <a:srgbClr val="FF000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5416404" y="4283874"/>
              <a:ext cx="713586" cy="1588"/>
            </a:xfrm>
            <a:prstGeom prst="line">
              <a:avLst/>
            </a:prstGeom>
            <a:ln w="50800">
              <a:solidFill>
                <a:srgbClr val="FF000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6142842" y="4020286"/>
              <a:ext cx="1285090" cy="3176"/>
            </a:xfrm>
            <a:prstGeom prst="line">
              <a:avLst/>
            </a:prstGeom>
            <a:ln w="50800">
              <a:solidFill>
                <a:srgbClr val="FF000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5273131" y="4427941"/>
              <a:ext cx="284958" cy="1588"/>
            </a:xfrm>
            <a:prstGeom prst="line">
              <a:avLst/>
            </a:prstGeom>
            <a:ln w="50800">
              <a:solidFill>
                <a:srgbClr val="FF000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5986717" y="4141395"/>
              <a:ext cx="284958" cy="1588"/>
            </a:xfrm>
            <a:prstGeom prst="line">
              <a:avLst/>
            </a:prstGeom>
            <a:ln w="50800">
              <a:solidFill>
                <a:srgbClr val="FF000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grpSp>
      <p:cxnSp>
        <p:nvCxnSpPr>
          <p:cNvPr id="24" name="Straight Arrow Connector 23"/>
          <p:cNvCxnSpPr/>
          <p:nvPr/>
        </p:nvCxnSpPr>
        <p:spPr>
          <a:xfrm rot="5400000" flipH="1" flipV="1">
            <a:off x="6125778" y="2911075"/>
            <a:ext cx="1035848" cy="428628"/>
          </a:xfrm>
          <a:prstGeom prst="straightConnector1">
            <a:avLst/>
          </a:prstGeom>
          <a:ln w="15875">
            <a:gradFill flip="none" rotWithShape="1">
              <a:gsLst>
                <a:gs pos="0">
                  <a:srgbClr val="00B050"/>
                </a:gs>
                <a:gs pos="50000">
                  <a:schemeClr val="accent1">
                    <a:tint val="44500"/>
                    <a:satMod val="160000"/>
                  </a:schemeClr>
                </a:gs>
                <a:gs pos="100000">
                  <a:schemeClr val="accent1">
                    <a:tint val="23500"/>
                    <a:satMod val="160000"/>
                  </a:schemeClr>
                </a:gs>
              </a:gsLst>
              <a:path path="shape">
                <a:fillToRect l="50000" t="50000" r="50000" b="50000"/>
              </a:path>
              <a:tileRect/>
            </a:gradFill>
            <a:headEnd type="oval"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rot="16200000" flipH="1">
            <a:off x="6697282" y="2911076"/>
            <a:ext cx="1035848" cy="428628"/>
          </a:xfrm>
          <a:prstGeom prst="straightConnector1">
            <a:avLst/>
          </a:prstGeom>
          <a:ln w="15875">
            <a:gradFill flip="none" rotWithShape="1">
              <a:gsLst>
                <a:gs pos="0">
                  <a:srgbClr val="FF0000"/>
                </a:gs>
                <a:gs pos="50000">
                  <a:schemeClr val="accent1">
                    <a:tint val="44500"/>
                    <a:satMod val="160000"/>
                  </a:schemeClr>
                </a:gs>
                <a:gs pos="100000">
                  <a:schemeClr val="accent1">
                    <a:tint val="23500"/>
                    <a:satMod val="160000"/>
                  </a:schemeClr>
                </a:gs>
              </a:gsLst>
              <a:path path="shape">
                <a:fillToRect l="50000" t="50000" r="50000" b="50000"/>
              </a:path>
              <a:tileRect/>
            </a:gradFill>
            <a:headEnd type="oval"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rot="16200000" flipV="1">
            <a:off x="7394595" y="2606669"/>
            <a:ext cx="1643074" cy="1588"/>
          </a:xfrm>
          <a:prstGeom prst="straightConnector1">
            <a:avLst/>
          </a:prstGeom>
          <a:ln w="15875">
            <a:gradFill flip="none" rotWithShape="1">
              <a:gsLst>
                <a:gs pos="0">
                  <a:srgbClr val="00B050"/>
                </a:gs>
                <a:gs pos="50000">
                  <a:schemeClr val="accent1">
                    <a:tint val="44500"/>
                    <a:satMod val="160000"/>
                  </a:schemeClr>
                </a:gs>
                <a:gs pos="100000">
                  <a:schemeClr val="accent1">
                    <a:tint val="23500"/>
                    <a:satMod val="160000"/>
                  </a:schemeClr>
                </a:gs>
              </a:gsLst>
              <a:path path="shape">
                <a:fillToRect l="50000" t="50000" r="50000" b="50000"/>
              </a:path>
              <a:tileRect/>
            </a:gradFill>
            <a:headEnd type="oval" w="lg" len="lg"/>
            <a:tailEnd type="triangle" w="lg" len="lg"/>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1857356" y="5000636"/>
            <a:ext cx="428628" cy="307777"/>
          </a:xfrm>
          <a:prstGeom prst="rect">
            <a:avLst/>
          </a:prstGeom>
        </p:spPr>
        <p:txBody>
          <a:bodyPr wrap="square">
            <a:spAutoFit/>
          </a:bodyPr>
          <a:lstStyle/>
          <a:p>
            <a:r>
              <a:rPr lang="en-GB" sz="1400" dirty="0" smtClean="0">
                <a:latin typeface="Agency FB" pitchFamily="34" charset="0"/>
              </a:rPr>
              <a:t>&gt;&gt;  1</a:t>
            </a:r>
            <a:endParaRPr lang="en-GB" sz="1400" dirty="0">
              <a:latin typeface="Agency FB" pitchFamily="34" charset="0"/>
            </a:endParaRPr>
          </a:p>
        </p:txBody>
      </p:sp>
      <p:sp>
        <p:nvSpPr>
          <p:cNvPr id="28" name="Rectangle 27"/>
          <p:cNvSpPr/>
          <p:nvPr/>
        </p:nvSpPr>
        <p:spPr>
          <a:xfrm>
            <a:off x="1643042" y="3786190"/>
            <a:ext cx="928694" cy="307777"/>
          </a:xfrm>
          <a:prstGeom prst="rect">
            <a:avLst/>
          </a:prstGeom>
        </p:spPr>
        <p:txBody>
          <a:bodyPr wrap="square">
            <a:spAutoFit/>
          </a:bodyPr>
          <a:lstStyle/>
          <a:p>
            <a:pPr algn="ctr"/>
            <a:r>
              <a:rPr lang="en-GB" sz="1400" dirty="0" smtClean="0">
                <a:latin typeface="Agency FB" pitchFamily="34" charset="0"/>
              </a:rPr>
              <a:t>Variable</a:t>
            </a:r>
            <a:endParaRPr lang="en-GB" sz="1400" dirty="0">
              <a:latin typeface="Agency FB" pitchFamily="34" charset="0"/>
            </a:endParaRPr>
          </a:p>
        </p:txBody>
      </p:sp>
      <p:sp>
        <p:nvSpPr>
          <p:cNvPr id="29" name="Rectangle 28"/>
          <p:cNvSpPr/>
          <p:nvPr/>
        </p:nvSpPr>
        <p:spPr>
          <a:xfrm>
            <a:off x="3000364" y="3500438"/>
            <a:ext cx="428628" cy="307777"/>
          </a:xfrm>
          <a:prstGeom prst="rect">
            <a:avLst/>
          </a:prstGeom>
        </p:spPr>
        <p:txBody>
          <a:bodyPr wrap="square">
            <a:spAutoFit/>
          </a:bodyPr>
          <a:lstStyle/>
          <a:p>
            <a:r>
              <a:rPr lang="en-GB" sz="1400" dirty="0" smtClean="0">
                <a:latin typeface="Agency FB" pitchFamily="34" charset="0"/>
              </a:rPr>
              <a:t>= 0</a:t>
            </a:r>
            <a:endParaRPr lang="en-GB" sz="1400" dirty="0">
              <a:latin typeface="Agency FB" pitchFamily="34" charset="0"/>
            </a:endParaRPr>
          </a:p>
        </p:txBody>
      </p:sp>
      <p:sp>
        <p:nvSpPr>
          <p:cNvPr id="30" name="Freeform 29"/>
          <p:cNvSpPr/>
          <p:nvPr/>
        </p:nvSpPr>
        <p:spPr>
          <a:xfrm>
            <a:off x="3714744" y="2786058"/>
            <a:ext cx="2980267" cy="3076222"/>
          </a:xfrm>
          <a:custGeom>
            <a:avLst/>
            <a:gdLst>
              <a:gd name="connsiteX0" fmla="*/ 0 w 2980267"/>
              <a:gd name="connsiteY0" fmla="*/ 2624667 h 3076222"/>
              <a:gd name="connsiteX1" fmla="*/ 482600 w 2980267"/>
              <a:gd name="connsiteY1" fmla="*/ 2641600 h 3076222"/>
              <a:gd name="connsiteX2" fmla="*/ 965200 w 2980267"/>
              <a:gd name="connsiteY2" fmla="*/ 16933 h 3076222"/>
              <a:gd name="connsiteX3" fmla="*/ 2006600 w 2980267"/>
              <a:gd name="connsiteY3" fmla="*/ 2540000 h 3076222"/>
              <a:gd name="connsiteX4" fmla="*/ 2980267 w 2980267"/>
              <a:gd name="connsiteY4" fmla="*/ 1879600 h 30762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0267" h="3076222">
                <a:moveTo>
                  <a:pt x="0" y="2624667"/>
                </a:moveTo>
                <a:cubicBezTo>
                  <a:pt x="160866" y="2850444"/>
                  <a:pt x="321733" y="3076222"/>
                  <a:pt x="482600" y="2641600"/>
                </a:cubicBezTo>
                <a:cubicBezTo>
                  <a:pt x="643467" y="2206978"/>
                  <a:pt x="711200" y="33866"/>
                  <a:pt x="965200" y="16933"/>
                </a:cubicBezTo>
                <a:cubicBezTo>
                  <a:pt x="1219200" y="0"/>
                  <a:pt x="1670756" y="2229556"/>
                  <a:pt x="2006600" y="2540000"/>
                </a:cubicBezTo>
                <a:cubicBezTo>
                  <a:pt x="2342445" y="2850445"/>
                  <a:pt x="2661356" y="2365022"/>
                  <a:pt x="2980267" y="1879600"/>
                </a:cubicBezTo>
              </a:path>
            </a:pathLst>
          </a:custGeom>
          <a:ln w="15875">
            <a:gradFill flip="none" rotWithShape="1">
              <a:gsLst>
                <a:gs pos="0">
                  <a:srgbClr val="FF0000"/>
                </a:gs>
                <a:gs pos="50000">
                  <a:srgbClr val="9CB86E"/>
                </a:gs>
                <a:gs pos="100000">
                  <a:srgbClr val="156B13"/>
                </a:gs>
              </a:gsLst>
              <a:path path="shape">
                <a:fillToRect l="50000" t="50000" r="50000" b="50000"/>
              </a:path>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nvGrpSpPr>
          <p:cNvPr id="31" name="Group 30"/>
          <p:cNvGrpSpPr/>
          <p:nvPr/>
        </p:nvGrpSpPr>
        <p:grpSpPr>
          <a:xfrm>
            <a:off x="3643306" y="5357826"/>
            <a:ext cx="214314" cy="612635"/>
            <a:chOff x="2714612" y="5548567"/>
            <a:chExt cx="214314" cy="612635"/>
          </a:xfrm>
        </p:grpSpPr>
        <p:grpSp>
          <p:nvGrpSpPr>
            <p:cNvPr id="32" name="Group 6"/>
            <p:cNvGrpSpPr/>
            <p:nvPr/>
          </p:nvGrpSpPr>
          <p:grpSpPr>
            <a:xfrm rot="16200000">
              <a:off x="2515454" y="5751455"/>
              <a:ext cx="612635" cy="206860"/>
              <a:chOff x="2236491" y="5653856"/>
              <a:chExt cx="1692567" cy="571506"/>
            </a:xfrm>
          </p:grpSpPr>
          <p:sp>
            <p:nvSpPr>
              <p:cNvPr id="35" name="Flowchart: Delay 2"/>
              <p:cNvSpPr/>
              <p:nvPr/>
            </p:nvSpPr>
            <p:spPr>
              <a:xfrm>
                <a:off x="3357555" y="5653858"/>
                <a:ext cx="571503"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36" name="Rectangle 35"/>
              <p:cNvSpPr/>
              <p:nvPr/>
            </p:nvSpPr>
            <p:spPr>
              <a:xfrm>
                <a:off x="2236491" y="5653856"/>
                <a:ext cx="1121064" cy="571504"/>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33" name="Oval 32"/>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34" name="TextBox 33"/>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37" name="Group 36"/>
          <p:cNvGrpSpPr/>
          <p:nvPr/>
        </p:nvGrpSpPr>
        <p:grpSpPr>
          <a:xfrm flipV="1">
            <a:off x="5286380" y="3429000"/>
            <a:ext cx="214314" cy="612635"/>
            <a:chOff x="2714612" y="5548567"/>
            <a:chExt cx="214314" cy="612635"/>
          </a:xfrm>
        </p:grpSpPr>
        <p:grpSp>
          <p:nvGrpSpPr>
            <p:cNvPr id="38" name="Group 6"/>
            <p:cNvGrpSpPr/>
            <p:nvPr/>
          </p:nvGrpSpPr>
          <p:grpSpPr>
            <a:xfrm rot="16200000">
              <a:off x="2515454" y="5751455"/>
              <a:ext cx="612635" cy="206860"/>
              <a:chOff x="2236491" y="5653856"/>
              <a:chExt cx="1692567" cy="571506"/>
            </a:xfrm>
          </p:grpSpPr>
          <p:sp>
            <p:nvSpPr>
              <p:cNvPr id="41" name="Flowchart: Delay 2"/>
              <p:cNvSpPr/>
              <p:nvPr/>
            </p:nvSpPr>
            <p:spPr>
              <a:xfrm>
                <a:off x="3357555" y="5653858"/>
                <a:ext cx="571503"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2" name="Rectangle 41"/>
              <p:cNvSpPr/>
              <p:nvPr/>
            </p:nvSpPr>
            <p:spPr>
              <a:xfrm>
                <a:off x="2236491" y="5653856"/>
                <a:ext cx="1121064" cy="571504"/>
              </a:xfrm>
              <a:prstGeom prst="rect">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39" name="Oval 38"/>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40" name="TextBox 39"/>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43" name="Group 42"/>
          <p:cNvGrpSpPr/>
          <p:nvPr/>
        </p:nvGrpSpPr>
        <p:grpSpPr>
          <a:xfrm>
            <a:off x="4000496" y="4357694"/>
            <a:ext cx="214314" cy="612635"/>
            <a:chOff x="2714612" y="5548567"/>
            <a:chExt cx="214314" cy="612635"/>
          </a:xfrm>
        </p:grpSpPr>
        <p:grpSp>
          <p:nvGrpSpPr>
            <p:cNvPr id="44" name="Group 6"/>
            <p:cNvGrpSpPr/>
            <p:nvPr/>
          </p:nvGrpSpPr>
          <p:grpSpPr>
            <a:xfrm rot="16200000">
              <a:off x="2515454" y="5751455"/>
              <a:ext cx="612635" cy="206860"/>
              <a:chOff x="2236491" y="5653856"/>
              <a:chExt cx="1692567" cy="571506"/>
            </a:xfrm>
          </p:grpSpPr>
          <p:sp>
            <p:nvSpPr>
              <p:cNvPr id="47" name="Flowchart: Delay 2"/>
              <p:cNvSpPr/>
              <p:nvPr/>
            </p:nvSpPr>
            <p:spPr>
              <a:xfrm>
                <a:off x="3357555" y="5653858"/>
                <a:ext cx="571503"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8" name="Rectangle 47"/>
              <p:cNvSpPr/>
              <p:nvPr/>
            </p:nvSpPr>
            <p:spPr>
              <a:xfrm>
                <a:off x="2236491" y="5653856"/>
                <a:ext cx="1121064" cy="57150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45" name="Oval 44"/>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46" name="TextBox 45"/>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49" name="Group 48"/>
          <p:cNvGrpSpPr/>
          <p:nvPr/>
        </p:nvGrpSpPr>
        <p:grpSpPr>
          <a:xfrm flipV="1">
            <a:off x="5000628" y="2643182"/>
            <a:ext cx="214314" cy="612635"/>
            <a:chOff x="2714612" y="5548567"/>
            <a:chExt cx="214314" cy="612635"/>
          </a:xfrm>
        </p:grpSpPr>
        <p:grpSp>
          <p:nvGrpSpPr>
            <p:cNvPr id="50" name="Group 6"/>
            <p:cNvGrpSpPr/>
            <p:nvPr/>
          </p:nvGrpSpPr>
          <p:grpSpPr>
            <a:xfrm rot="16200000">
              <a:off x="2515454" y="5751455"/>
              <a:ext cx="612635" cy="206860"/>
              <a:chOff x="2236491" y="5653856"/>
              <a:chExt cx="1692567" cy="571506"/>
            </a:xfrm>
          </p:grpSpPr>
          <p:sp>
            <p:nvSpPr>
              <p:cNvPr id="53" name="Flowchart: Delay 2"/>
              <p:cNvSpPr/>
              <p:nvPr/>
            </p:nvSpPr>
            <p:spPr>
              <a:xfrm>
                <a:off x="3357555" y="5653858"/>
                <a:ext cx="571503"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4" name="Rectangle 53"/>
              <p:cNvSpPr/>
              <p:nvPr/>
            </p:nvSpPr>
            <p:spPr>
              <a:xfrm>
                <a:off x="2236491" y="5653856"/>
                <a:ext cx="1121064" cy="571504"/>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51" name="Oval 50"/>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52" name="TextBox 51"/>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55" name="Group 54"/>
          <p:cNvGrpSpPr/>
          <p:nvPr/>
        </p:nvGrpSpPr>
        <p:grpSpPr>
          <a:xfrm>
            <a:off x="6000760" y="5072074"/>
            <a:ext cx="214314" cy="612635"/>
            <a:chOff x="2714612" y="5548567"/>
            <a:chExt cx="214314" cy="612635"/>
          </a:xfrm>
        </p:grpSpPr>
        <p:grpSp>
          <p:nvGrpSpPr>
            <p:cNvPr id="56" name="Group 6"/>
            <p:cNvGrpSpPr/>
            <p:nvPr/>
          </p:nvGrpSpPr>
          <p:grpSpPr>
            <a:xfrm rot="16200000">
              <a:off x="2515454" y="5751455"/>
              <a:ext cx="612635" cy="206860"/>
              <a:chOff x="2236491" y="5653856"/>
              <a:chExt cx="1692567" cy="571506"/>
            </a:xfrm>
          </p:grpSpPr>
          <p:sp>
            <p:nvSpPr>
              <p:cNvPr id="59" name="Flowchart: Delay 2"/>
              <p:cNvSpPr/>
              <p:nvPr/>
            </p:nvSpPr>
            <p:spPr>
              <a:xfrm>
                <a:off x="3357555" y="5653858"/>
                <a:ext cx="571503"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60" name="Rectangle 59"/>
              <p:cNvSpPr/>
              <p:nvPr/>
            </p:nvSpPr>
            <p:spPr>
              <a:xfrm>
                <a:off x="2236491" y="5653856"/>
                <a:ext cx="1121064" cy="571504"/>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57" name="Oval 56"/>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58" name="TextBox 57"/>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61" name="Group 60"/>
          <p:cNvGrpSpPr/>
          <p:nvPr/>
        </p:nvGrpSpPr>
        <p:grpSpPr>
          <a:xfrm>
            <a:off x="6643702" y="4143380"/>
            <a:ext cx="214314" cy="612635"/>
            <a:chOff x="2714612" y="5548567"/>
            <a:chExt cx="214314" cy="612635"/>
          </a:xfrm>
        </p:grpSpPr>
        <p:grpSp>
          <p:nvGrpSpPr>
            <p:cNvPr id="62" name="Group 6"/>
            <p:cNvGrpSpPr/>
            <p:nvPr/>
          </p:nvGrpSpPr>
          <p:grpSpPr>
            <a:xfrm rot="16200000">
              <a:off x="2515454" y="5751455"/>
              <a:ext cx="612635" cy="206860"/>
              <a:chOff x="2236491" y="5653856"/>
              <a:chExt cx="1692567" cy="571506"/>
            </a:xfrm>
          </p:grpSpPr>
          <p:sp>
            <p:nvSpPr>
              <p:cNvPr id="65" name="Flowchart: Delay 2"/>
              <p:cNvSpPr/>
              <p:nvPr/>
            </p:nvSpPr>
            <p:spPr>
              <a:xfrm>
                <a:off x="3357555" y="5653858"/>
                <a:ext cx="571503"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66" name="Rectangle 65"/>
              <p:cNvSpPr/>
              <p:nvPr/>
            </p:nvSpPr>
            <p:spPr>
              <a:xfrm>
                <a:off x="2236491" y="5653856"/>
                <a:ext cx="1121064" cy="57150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63" name="Oval 62"/>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64" name="TextBox 63"/>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sp>
        <p:nvSpPr>
          <p:cNvPr id="67" name="Rectangle 66"/>
          <p:cNvSpPr/>
          <p:nvPr/>
        </p:nvSpPr>
        <p:spPr>
          <a:xfrm>
            <a:off x="1000100" y="2714620"/>
            <a:ext cx="1143008" cy="307777"/>
          </a:xfrm>
          <a:prstGeom prst="rect">
            <a:avLst/>
          </a:prstGeom>
        </p:spPr>
        <p:txBody>
          <a:bodyPr wrap="square">
            <a:spAutoFit/>
          </a:bodyPr>
          <a:lstStyle/>
          <a:p>
            <a:pPr algn="ctr"/>
            <a:r>
              <a:rPr lang="en-GB" sz="1400" dirty="0" smtClean="0">
                <a:latin typeface="Agency FB" pitchFamily="34" charset="0"/>
              </a:rPr>
              <a:t>Anti-Persistent </a:t>
            </a:r>
            <a:endParaRPr lang="en-GB" sz="1400" dirty="0">
              <a:latin typeface="Agency FB" pitchFamily="34" charset="0"/>
            </a:endParaRPr>
          </a:p>
        </p:txBody>
      </p:sp>
      <p:sp>
        <p:nvSpPr>
          <p:cNvPr id="68" name="Rectangle 67"/>
          <p:cNvSpPr/>
          <p:nvPr/>
        </p:nvSpPr>
        <p:spPr>
          <a:xfrm>
            <a:off x="428596" y="3143248"/>
            <a:ext cx="1000132" cy="307777"/>
          </a:xfrm>
          <a:prstGeom prst="rect">
            <a:avLst/>
          </a:prstGeom>
        </p:spPr>
        <p:txBody>
          <a:bodyPr wrap="square">
            <a:spAutoFit/>
          </a:bodyPr>
          <a:lstStyle/>
          <a:p>
            <a:pPr algn="ctr"/>
            <a:r>
              <a:rPr lang="en-GB" sz="1400" dirty="0" smtClean="0">
                <a:latin typeface="Agency FB" pitchFamily="34" charset="0"/>
              </a:rPr>
              <a:t>Intermittency</a:t>
            </a:r>
            <a:endParaRPr lang="en-GB" sz="1400" dirty="0">
              <a:latin typeface="Agency FB" pitchFamily="34" charset="0"/>
            </a:endParaRPr>
          </a:p>
        </p:txBody>
      </p:sp>
      <p:sp>
        <p:nvSpPr>
          <p:cNvPr id="69" name="Rectangle 68"/>
          <p:cNvSpPr/>
          <p:nvPr/>
        </p:nvSpPr>
        <p:spPr>
          <a:xfrm>
            <a:off x="214282" y="4357694"/>
            <a:ext cx="803606" cy="307777"/>
          </a:xfrm>
          <a:prstGeom prst="rect">
            <a:avLst/>
          </a:prstGeom>
        </p:spPr>
        <p:txBody>
          <a:bodyPr wrap="square">
            <a:spAutoFit/>
          </a:bodyPr>
          <a:lstStyle/>
          <a:p>
            <a:pPr algn="ctr"/>
            <a:r>
              <a:rPr lang="en-GB" sz="1400" b="1" dirty="0" smtClean="0">
                <a:solidFill>
                  <a:srgbClr val="9E3DE7"/>
                </a:solidFill>
                <a:latin typeface="Agency FB" pitchFamily="34" charset="0"/>
              </a:rPr>
              <a:t>Stretch</a:t>
            </a:r>
            <a:endParaRPr lang="en-GB" sz="1400" b="1" dirty="0">
              <a:solidFill>
                <a:srgbClr val="9E3DE7"/>
              </a:solidFill>
              <a:latin typeface="Agency FB" pitchFamily="34" charset="0"/>
            </a:endParaRPr>
          </a:p>
        </p:txBody>
      </p:sp>
      <p:sp>
        <p:nvSpPr>
          <p:cNvPr id="70" name="Rectangle 69"/>
          <p:cNvSpPr/>
          <p:nvPr/>
        </p:nvSpPr>
        <p:spPr>
          <a:xfrm>
            <a:off x="2214546" y="1857364"/>
            <a:ext cx="642942" cy="307777"/>
          </a:xfrm>
          <a:prstGeom prst="rect">
            <a:avLst/>
          </a:prstGeom>
        </p:spPr>
        <p:txBody>
          <a:bodyPr wrap="square">
            <a:spAutoFit/>
          </a:bodyPr>
          <a:lstStyle/>
          <a:p>
            <a:pPr algn="ctr"/>
            <a:r>
              <a:rPr lang="en-GB" sz="1400" b="1" dirty="0" smtClean="0">
                <a:solidFill>
                  <a:srgbClr val="9E3DE7"/>
                </a:solidFill>
                <a:latin typeface="Agency FB" pitchFamily="34" charset="0"/>
              </a:rPr>
              <a:t>Return</a:t>
            </a:r>
            <a:endParaRPr lang="en-GB" sz="1400" b="1" dirty="0">
              <a:solidFill>
                <a:srgbClr val="9E3DE7"/>
              </a:solidFill>
              <a:latin typeface="Agency FB" pitchFamily="34" charset="0"/>
            </a:endParaRPr>
          </a:p>
        </p:txBody>
      </p:sp>
      <p:sp>
        <p:nvSpPr>
          <p:cNvPr id="71" name="Rectangle 70"/>
          <p:cNvSpPr/>
          <p:nvPr/>
        </p:nvSpPr>
        <p:spPr>
          <a:xfrm>
            <a:off x="3714744" y="2928934"/>
            <a:ext cx="642942" cy="307777"/>
          </a:xfrm>
          <a:prstGeom prst="rect">
            <a:avLst/>
          </a:prstGeom>
        </p:spPr>
        <p:txBody>
          <a:bodyPr wrap="square">
            <a:spAutoFit/>
          </a:bodyPr>
          <a:lstStyle/>
          <a:p>
            <a:pPr algn="ctr"/>
            <a:r>
              <a:rPr lang="en-GB" sz="1400" b="1" dirty="0" smtClean="0">
                <a:solidFill>
                  <a:srgbClr val="9E3DE7"/>
                </a:solidFill>
                <a:latin typeface="Agency FB" pitchFamily="34" charset="0"/>
              </a:rPr>
              <a:t>Invert</a:t>
            </a:r>
            <a:endParaRPr lang="en-GB" sz="1400" b="1" dirty="0">
              <a:solidFill>
                <a:srgbClr val="9E3DE7"/>
              </a:solidFill>
              <a:latin typeface="Agency FB" pitchFamily="34" charset="0"/>
            </a:endParaRPr>
          </a:p>
        </p:txBody>
      </p:sp>
      <p:sp>
        <p:nvSpPr>
          <p:cNvPr id="72" name="Rectangle 71"/>
          <p:cNvSpPr/>
          <p:nvPr/>
        </p:nvSpPr>
        <p:spPr>
          <a:xfrm>
            <a:off x="2857488" y="2786058"/>
            <a:ext cx="803606" cy="307777"/>
          </a:xfrm>
          <a:prstGeom prst="rect">
            <a:avLst/>
          </a:prstGeom>
        </p:spPr>
        <p:txBody>
          <a:bodyPr wrap="square">
            <a:spAutoFit/>
          </a:bodyPr>
          <a:lstStyle/>
          <a:p>
            <a:pPr algn="ctr"/>
            <a:r>
              <a:rPr lang="en-GB" sz="1400" b="1" dirty="0" smtClean="0">
                <a:solidFill>
                  <a:srgbClr val="9E3DE7"/>
                </a:solidFill>
                <a:latin typeface="Agency FB" pitchFamily="34" charset="0"/>
              </a:rPr>
              <a:t>Fold</a:t>
            </a:r>
            <a:endParaRPr lang="en-GB" sz="1400" b="1" dirty="0">
              <a:solidFill>
                <a:srgbClr val="9E3DE7"/>
              </a:solidFill>
              <a:latin typeface="Agency FB" pitchFamily="34" charset="0"/>
            </a:endParaRPr>
          </a:p>
        </p:txBody>
      </p:sp>
      <p:sp>
        <p:nvSpPr>
          <p:cNvPr id="73" name="Rectangle 72"/>
          <p:cNvSpPr/>
          <p:nvPr/>
        </p:nvSpPr>
        <p:spPr>
          <a:xfrm>
            <a:off x="1214414" y="5000636"/>
            <a:ext cx="714316" cy="307777"/>
          </a:xfrm>
          <a:prstGeom prst="rect">
            <a:avLst/>
          </a:prstGeom>
        </p:spPr>
        <p:txBody>
          <a:bodyPr wrap="square">
            <a:spAutoFit/>
          </a:bodyPr>
          <a:lstStyle/>
          <a:p>
            <a:pPr algn="ctr"/>
            <a:r>
              <a:rPr lang="en-GB" sz="1400" dirty="0" smtClean="0">
                <a:latin typeface="Agency FB" pitchFamily="34" charset="0"/>
              </a:rPr>
              <a:t>+Growth</a:t>
            </a:r>
            <a:endParaRPr lang="en-GB" sz="1400" dirty="0">
              <a:latin typeface="Agency FB" pitchFamily="34" charset="0"/>
            </a:endParaRPr>
          </a:p>
        </p:txBody>
      </p:sp>
      <p:sp>
        <p:nvSpPr>
          <p:cNvPr id="74" name="Rectangle 73"/>
          <p:cNvSpPr/>
          <p:nvPr/>
        </p:nvSpPr>
        <p:spPr>
          <a:xfrm>
            <a:off x="7358082" y="2571744"/>
            <a:ext cx="803606" cy="307777"/>
          </a:xfrm>
          <a:prstGeom prst="rect">
            <a:avLst/>
          </a:prstGeom>
        </p:spPr>
        <p:txBody>
          <a:bodyPr wrap="square">
            <a:spAutoFit/>
          </a:bodyPr>
          <a:lstStyle/>
          <a:p>
            <a:pPr algn="ctr"/>
            <a:r>
              <a:rPr lang="en-GB" sz="1400" b="1" dirty="0" smtClean="0">
                <a:solidFill>
                  <a:srgbClr val="9E3DE7"/>
                </a:solidFill>
                <a:latin typeface="Agency FB" pitchFamily="34" charset="0"/>
              </a:rPr>
              <a:t>Fold</a:t>
            </a:r>
            <a:endParaRPr lang="en-GB" sz="1400" b="1" dirty="0">
              <a:solidFill>
                <a:srgbClr val="9E3DE7"/>
              </a:solidFill>
              <a:latin typeface="Agency FB" pitchFamily="34" charset="0"/>
            </a:endParaRPr>
          </a:p>
        </p:txBody>
      </p:sp>
      <p:sp>
        <p:nvSpPr>
          <p:cNvPr id="75" name="Rectangle 74"/>
          <p:cNvSpPr/>
          <p:nvPr/>
        </p:nvSpPr>
        <p:spPr>
          <a:xfrm>
            <a:off x="6643702" y="3429000"/>
            <a:ext cx="642942" cy="307777"/>
          </a:xfrm>
          <a:prstGeom prst="rect">
            <a:avLst/>
          </a:prstGeom>
        </p:spPr>
        <p:txBody>
          <a:bodyPr wrap="square">
            <a:spAutoFit/>
          </a:bodyPr>
          <a:lstStyle/>
          <a:p>
            <a:pPr algn="ctr"/>
            <a:r>
              <a:rPr lang="en-GB" sz="1400" b="1" dirty="0" smtClean="0">
                <a:solidFill>
                  <a:srgbClr val="9E3DE7"/>
                </a:solidFill>
                <a:latin typeface="Agency FB" pitchFamily="34" charset="0"/>
              </a:rPr>
              <a:t>Return</a:t>
            </a:r>
            <a:endParaRPr lang="en-GB" sz="1400" b="1" dirty="0">
              <a:solidFill>
                <a:srgbClr val="9E3DE7"/>
              </a:solidFill>
              <a:latin typeface="Agency FB" pitchFamily="34" charset="0"/>
            </a:endParaRPr>
          </a:p>
        </p:txBody>
      </p:sp>
      <p:sp>
        <p:nvSpPr>
          <p:cNvPr id="76" name="Rectangle 75"/>
          <p:cNvSpPr/>
          <p:nvPr/>
        </p:nvSpPr>
        <p:spPr>
          <a:xfrm>
            <a:off x="5572132" y="2500306"/>
            <a:ext cx="1143008" cy="307777"/>
          </a:xfrm>
          <a:prstGeom prst="rect">
            <a:avLst/>
          </a:prstGeom>
        </p:spPr>
        <p:txBody>
          <a:bodyPr wrap="square">
            <a:spAutoFit/>
          </a:bodyPr>
          <a:lstStyle/>
          <a:p>
            <a:pPr algn="ctr"/>
            <a:r>
              <a:rPr lang="en-GB" sz="1400" dirty="0" smtClean="0">
                <a:latin typeface="Agency FB" pitchFamily="34" charset="0"/>
              </a:rPr>
              <a:t>Anti-Persistent </a:t>
            </a:r>
            <a:endParaRPr lang="en-GB" sz="1400" dirty="0">
              <a:latin typeface="Agency FB" pitchFamily="34" charset="0"/>
            </a:endParaRPr>
          </a:p>
        </p:txBody>
      </p:sp>
      <p:sp>
        <p:nvSpPr>
          <p:cNvPr id="77" name="Rectangle 76"/>
          <p:cNvSpPr/>
          <p:nvPr/>
        </p:nvSpPr>
        <p:spPr>
          <a:xfrm>
            <a:off x="5214942" y="2071678"/>
            <a:ext cx="1000132" cy="307777"/>
          </a:xfrm>
          <a:prstGeom prst="rect">
            <a:avLst/>
          </a:prstGeom>
        </p:spPr>
        <p:txBody>
          <a:bodyPr wrap="square">
            <a:spAutoFit/>
          </a:bodyPr>
          <a:lstStyle/>
          <a:p>
            <a:pPr algn="ctr"/>
            <a:r>
              <a:rPr lang="en-GB" sz="1400" dirty="0" smtClean="0">
                <a:latin typeface="Agency FB" pitchFamily="34" charset="0"/>
              </a:rPr>
              <a:t>Intermittency</a:t>
            </a:r>
            <a:endParaRPr lang="en-GB" sz="1400" dirty="0">
              <a:latin typeface="Agency FB" pitchFamily="34" charset="0"/>
            </a:endParaRPr>
          </a:p>
        </p:txBody>
      </p:sp>
      <p:sp>
        <p:nvSpPr>
          <p:cNvPr id="79" name="Rectangle 78"/>
          <p:cNvSpPr/>
          <p:nvPr/>
        </p:nvSpPr>
        <p:spPr>
          <a:xfrm>
            <a:off x="7000956" y="1857364"/>
            <a:ext cx="714316" cy="307777"/>
          </a:xfrm>
          <a:prstGeom prst="rect">
            <a:avLst/>
          </a:prstGeom>
        </p:spPr>
        <p:txBody>
          <a:bodyPr wrap="square">
            <a:spAutoFit/>
          </a:bodyPr>
          <a:lstStyle/>
          <a:p>
            <a:pPr algn="ctr"/>
            <a:r>
              <a:rPr lang="en-GB" sz="1400" dirty="0" smtClean="0">
                <a:latin typeface="Agency FB" pitchFamily="34" charset="0"/>
              </a:rPr>
              <a:t>-Growth</a:t>
            </a:r>
            <a:endParaRPr lang="en-GB" sz="1400" dirty="0">
              <a:latin typeface="Agency FB" pitchFamily="34" charset="0"/>
            </a:endParaRPr>
          </a:p>
        </p:txBody>
      </p:sp>
      <p:sp>
        <p:nvSpPr>
          <p:cNvPr id="80" name="Rectangle 79"/>
          <p:cNvSpPr/>
          <p:nvPr/>
        </p:nvSpPr>
        <p:spPr>
          <a:xfrm>
            <a:off x="4643438" y="1214422"/>
            <a:ext cx="803606" cy="307777"/>
          </a:xfrm>
          <a:prstGeom prst="rect">
            <a:avLst/>
          </a:prstGeom>
        </p:spPr>
        <p:txBody>
          <a:bodyPr wrap="square">
            <a:spAutoFit/>
          </a:bodyPr>
          <a:lstStyle/>
          <a:p>
            <a:pPr algn="ctr"/>
            <a:r>
              <a:rPr lang="en-GB" sz="1400" b="1" dirty="0" smtClean="0">
                <a:solidFill>
                  <a:srgbClr val="9E3DE7"/>
                </a:solidFill>
                <a:latin typeface="Agency FB" pitchFamily="34" charset="0"/>
              </a:rPr>
              <a:t>Stretch</a:t>
            </a:r>
            <a:endParaRPr lang="en-GB" sz="1400" b="1" dirty="0">
              <a:solidFill>
                <a:srgbClr val="9E3DE7"/>
              </a:solidFill>
              <a:latin typeface="Agency FB" pitchFamily="34" charset="0"/>
            </a:endParaRPr>
          </a:p>
        </p:txBody>
      </p:sp>
      <p:sp>
        <p:nvSpPr>
          <p:cNvPr id="81" name="Rectangle 80"/>
          <p:cNvSpPr/>
          <p:nvPr/>
        </p:nvSpPr>
        <p:spPr>
          <a:xfrm>
            <a:off x="6572264" y="428604"/>
            <a:ext cx="428628" cy="307777"/>
          </a:xfrm>
          <a:prstGeom prst="rect">
            <a:avLst/>
          </a:prstGeom>
        </p:spPr>
        <p:txBody>
          <a:bodyPr wrap="square">
            <a:spAutoFit/>
          </a:bodyPr>
          <a:lstStyle/>
          <a:p>
            <a:r>
              <a:rPr lang="en-GB" sz="1400" dirty="0" smtClean="0">
                <a:latin typeface="Agency FB" pitchFamily="34" charset="0"/>
              </a:rPr>
              <a:t>&gt;&gt; 1</a:t>
            </a:r>
            <a:endParaRPr lang="en-GB" sz="1400" dirty="0">
              <a:latin typeface="Agency FB" pitchFamily="34" charset="0"/>
            </a:endParaRPr>
          </a:p>
        </p:txBody>
      </p:sp>
      <p:sp>
        <p:nvSpPr>
          <p:cNvPr id="82" name="Rectangle 81"/>
          <p:cNvSpPr/>
          <p:nvPr/>
        </p:nvSpPr>
        <p:spPr>
          <a:xfrm>
            <a:off x="6357950" y="1643050"/>
            <a:ext cx="928694" cy="307777"/>
          </a:xfrm>
          <a:prstGeom prst="rect">
            <a:avLst/>
          </a:prstGeom>
        </p:spPr>
        <p:txBody>
          <a:bodyPr wrap="square">
            <a:spAutoFit/>
          </a:bodyPr>
          <a:lstStyle/>
          <a:p>
            <a:pPr algn="ctr"/>
            <a:r>
              <a:rPr lang="en-GB" sz="1400" dirty="0" smtClean="0">
                <a:latin typeface="Agency FB" pitchFamily="34" charset="0"/>
              </a:rPr>
              <a:t>Variable</a:t>
            </a:r>
            <a:endParaRPr lang="en-GB" sz="1400" dirty="0">
              <a:latin typeface="Agency FB" pitchFamily="34" charset="0"/>
            </a:endParaRPr>
          </a:p>
        </p:txBody>
      </p:sp>
      <p:sp>
        <p:nvSpPr>
          <p:cNvPr id="84" name="Rectangle 83"/>
          <p:cNvSpPr/>
          <p:nvPr/>
        </p:nvSpPr>
        <p:spPr>
          <a:xfrm>
            <a:off x="7500958" y="1857364"/>
            <a:ext cx="428628" cy="307777"/>
          </a:xfrm>
          <a:prstGeom prst="rect">
            <a:avLst/>
          </a:prstGeom>
        </p:spPr>
        <p:txBody>
          <a:bodyPr wrap="square">
            <a:spAutoFit/>
          </a:bodyPr>
          <a:lstStyle/>
          <a:p>
            <a:r>
              <a:rPr lang="en-GB" sz="1400" dirty="0" smtClean="0">
                <a:latin typeface="Agency FB" pitchFamily="34" charset="0"/>
              </a:rPr>
              <a:t>= 0</a:t>
            </a:r>
            <a:endParaRPr lang="en-GB" sz="1400" dirty="0">
              <a:latin typeface="Agency FB" pitchFamily="34" charset="0"/>
            </a:endParaRPr>
          </a:p>
        </p:txBody>
      </p:sp>
      <p:sp>
        <p:nvSpPr>
          <p:cNvPr id="85" name="Rectangle 84"/>
          <p:cNvSpPr/>
          <p:nvPr/>
        </p:nvSpPr>
        <p:spPr>
          <a:xfrm>
            <a:off x="8286776" y="2285992"/>
            <a:ext cx="642942" cy="307777"/>
          </a:xfrm>
          <a:prstGeom prst="rect">
            <a:avLst/>
          </a:prstGeom>
        </p:spPr>
        <p:txBody>
          <a:bodyPr wrap="square">
            <a:spAutoFit/>
          </a:bodyPr>
          <a:lstStyle/>
          <a:p>
            <a:pPr algn="ctr"/>
            <a:r>
              <a:rPr lang="en-GB" sz="1400" b="1" dirty="0" smtClean="0">
                <a:solidFill>
                  <a:srgbClr val="9E3DE7"/>
                </a:solidFill>
                <a:latin typeface="Agency FB" pitchFamily="34" charset="0"/>
              </a:rPr>
              <a:t>Invert</a:t>
            </a:r>
            <a:endParaRPr lang="en-GB" sz="1400" b="1" dirty="0">
              <a:solidFill>
                <a:srgbClr val="9E3DE7"/>
              </a:solidFill>
              <a:latin typeface="Agency FB" pitchFamily="34" charset="0"/>
            </a:endParaRPr>
          </a:p>
        </p:txBody>
      </p:sp>
      <p:sp>
        <p:nvSpPr>
          <p:cNvPr id="86" name="Rectangle 85"/>
          <p:cNvSpPr/>
          <p:nvPr/>
        </p:nvSpPr>
        <p:spPr>
          <a:xfrm>
            <a:off x="1071538" y="285728"/>
            <a:ext cx="3571900" cy="400110"/>
          </a:xfrm>
          <a:prstGeom prst="rect">
            <a:avLst/>
          </a:prstGeom>
        </p:spPr>
        <p:txBody>
          <a:bodyPr wrap="square">
            <a:spAutoFit/>
          </a:bodyPr>
          <a:lstStyle/>
          <a:p>
            <a:pPr algn="ctr"/>
            <a:r>
              <a:rPr lang="en-GB" sz="2000" b="1" dirty="0" smtClean="0">
                <a:latin typeface="Agency FB" pitchFamily="34" charset="0"/>
              </a:rPr>
              <a:t>Tracking the Parabolic Path of Price</a:t>
            </a:r>
            <a:endParaRPr lang="en-GB" sz="2000" b="1" dirty="0">
              <a:latin typeface="Agency FB" pitchFamily="34" charset="0"/>
            </a:endParaRPr>
          </a:p>
        </p:txBody>
      </p:sp>
      <p:sp>
        <p:nvSpPr>
          <p:cNvPr id="87" name="Rectangle 86"/>
          <p:cNvSpPr/>
          <p:nvPr/>
        </p:nvSpPr>
        <p:spPr>
          <a:xfrm>
            <a:off x="4357686" y="4286256"/>
            <a:ext cx="928694" cy="369332"/>
          </a:xfrm>
          <a:prstGeom prst="rect">
            <a:avLst/>
          </a:prstGeom>
        </p:spPr>
        <p:txBody>
          <a:bodyPr wrap="square">
            <a:spAutoFit/>
          </a:bodyPr>
          <a:lstStyle/>
          <a:p>
            <a:pPr algn="ctr"/>
            <a:r>
              <a:rPr lang="en-GB" b="1" dirty="0" smtClean="0">
                <a:solidFill>
                  <a:schemeClr val="bg2">
                    <a:lumMod val="50000"/>
                  </a:schemeClr>
                </a:solidFill>
                <a:latin typeface="Agency FB" pitchFamily="34" charset="0"/>
              </a:rPr>
              <a:t>Parabola</a:t>
            </a:r>
            <a:endParaRPr lang="en-GB" b="1" dirty="0">
              <a:solidFill>
                <a:schemeClr val="bg2">
                  <a:lumMod val="50000"/>
                </a:schemeClr>
              </a:solidFill>
              <a:latin typeface="Agency FB" pitchFamily="34" charset="0"/>
            </a:endParaRPr>
          </a:p>
        </p:txBody>
      </p:sp>
      <p:sp>
        <p:nvSpPr>
          <p:cNvPr id="83" name="Rectangle 82"/>
          <p:cNvSpPr/>
          <p:nvPr/>
        </p:nvSpPr>
        <p:spPr>
          <a:xfrm>
            <a:off x="714348" y="785794"/>
            <a:ext cx="3643338" cy="707886"/>
          </a:xfrm>
          <a:prstGeom prst="rect">
            <a:avLst/>
          </a:prstGeom>
        </p:spPr>
        <p:txBody>
          <a:bodyPr wrap="square">
            <a:spAutoFit/>
          </a:bodyPr>
          <a:lstStyle/>
          <a:p>
            <a:pPr algn="ctr"/>
            <a:r>
              <a:rPr lang="en-GB" sz="2000" b="1" baseline="30000" dirty="0" smtClean="0">
                <a:solidFill>
                  <a:schemeClr val="bg2">
                    <a:lumMod val="25000"/>
                  </a:schemeClr>
                </a:solidFill>
                <a:latin typeface="Agency FB" pitchFamily="34" charset="0"/>
              </a:rPr>
              <a:t>So you </a:t>
            </a:r>
            <a:r>
              <a:rPr lang="en-GB" sz="2000" dirty="0" smtClean="0">
                <a:solidFill>
                  <a:schemeClr val="bg2">
                    <a:lumMod val="25000"/>
                  </a:schemeClr>
                </a:solidFill>
                <a:latin typeface="Agency FB" pitchFamily="34" charset="0"/>
              </a:rPr>
              <a:t>can </a:t>
            </a:r>
            <a:r>
              <a:rPr lang="en-GB" sz="2000" b="1" dirty="0" smtClean="0">
                <a:solidFill>
                  <a:schemeClr val="bg2">
                    <a:lumMod val="25000"/>
                  </a:schemeClr>
                </a:solidFill>
                <a:latin typeface="Agency FB" pitchFamily="34" charset="0"/>
              </a:rPr>
              <a:t>Tell</a:t>
            </a:r>
            <a:r>
              <a:rPr lang="en-GB" sz="2000" dirty="0" smtClean="0">
                <a:solidFill>
                  <a:schemeClr val="bg2">
                    <a:lumMod val="25000"/>
                  </a:schemeClr>
                </a:solidFill>
                <a:latin typeface="Agency FB" pitchFamily="34" charset="0"/>
              </a:rPr>
              <a:t> where </a:t>
            </a:r>
            <a:r>
              <a:rPr lang="en-GB" sz="2000" b="1" dirty="0" smtClean="0">
                <a:solidFill>
                  <a:schemeClr val="bg2">
                    <a:lumMod val="25000"/>
                  </a:schemeClr>
                </a:solidFill>
                <a:latin typeface="Agency FB" pitchFamily="34" charset="0"/>
              </a:rPr>
              <a:t>you</a:t>
            </a:r>
            <a:r>
              <a:rPr lang="en-GB" sz="2000" dirty="0" smtClean="0">
                <a:solidFill>
                  <a:schemeClr val="bg2">
                    <a:lumMod val="25000"/>
                  </a:schemeClr>
                </a:solidFill>
                <a:latin typeface="Agency FB" pitchFamily="34" charset="0"/>
              </a:rPr>
              <a:t> are on the </a:t>
            </a:r>
            <a:r>
              <a:rPr lang="en-GB" sz="2000" b="1" dirty="0" smtClean="0">
                <a:solidFill>
                  <a:schemeClr val="bg2">
                    <a:lumMod val="25000"/>
                  </a:schemeClr>
                </a:solidFill>
                <a:latin typeface="Agency FB" pitchFamily="34" charset="0"/>
              </a:rPr>
              <a:t>curve</a:t>
            </a:r>
            <a:r>
              <a:rPr lang="en-GB" sz="2000" dirty="0" smtClean="0">
                <a:solidFill>
                  <a:schemeClr val="bg2">
                    <a:lumMod val="25000"/>
                  </a:schemeClr>
                </a:solidFill>
                <a:latin typeface="Agency FB" pitchFamily="34" charset="0"/>
              </a:rPr>
              <a:t>, what's going on and what will happen </a:t>
            </a:r>
            <a:r>
              <a:rPr lang="en-GB" sz="2000" b="1" dirty="0" smtClean="0">
                <a:solidFill>
                  <a:schemeClr val="bg2">
                    <a:lumMod val="25000"/>
                  </a:schemeClr>
                </a:solidFill>
                <a:latin typeface="Agency FB" pitchFamily="34" charset="0"/>
              </a:rPr>
              <a:t>next</a:t>
            </a:r>
            <a:r>
              <a:rPr lang="en-GB" sz="2000" dirty="0" smtClean="0">
                <a:solidFill>
                  <a:schemeClr val="bg2">
                    <a:lumMod val="25000"/>
                  </a:schemeClr>
                </a:solidFill>
                <a:latin typeface="Agency FB" pitchFamily="34" charset="0"/>
              </a:rPr>
              <a:t>.</a:t>
            </a:r>
            <a:endParaRPr lang="en-GB" sz="2000" dirty="0">
              <a:solidFill>
                <a:schemeClr val="bg2">
                  <a:lumMod val="25000"/>
                </a:schemeClr>
              </a:solidFill>
              <a:latin typeface="Agency FB" pitchFamily="34" charset="0"/>
            </a:endParaRPr>
          </a:p>
        </p:txBody>
      </p:sp>
      <p:grpSp>
        <p:nvGrpSpPr>
          <p:cNvPr id="94" name="Group 93"/>
          <p:cNvGrpSpPr/>
          <p:nvPr/>
        </p:nvGrpSpPr>
        <p:grpSpPr>
          <a:xfrm>
            <a:off x="4143372" y="3429000"/>
            <a:ext cx="214314" cy="612636"/>
            <a:chOff x="2928926" y="4572008"/>
            <a:chExt cx="214314" cy="612636"/>
          </a:xfrm>
        </p:grpSpPr>
        <p:sp>
          <p:nvSpPr>
            <p:cNvPr id="92" name="Flowchart: Delay 2"/>
            <p:cNvSpPr/>
            <p:nvPr/>
          </p:nvSpPr>
          <p:spPr>
            <a:xfrm rot="16200000">
              <a:off x="2932656" y="4572008"/>
              <a:ext cx="206859" cy="206859"/>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93" name="Rectangle 92"/>
            <p:cNvSpPr/>
            <p:nvPr/>
          </p:nvSpPr>
          <p:spPr>
            <a:xfrm rot="16200000">
              <a:off x="2833197" y="4878326"/>
              <a:ext cx="405776" cy="206859"/>
            </a:xfrm>
            <a:prstGeom prst="rect">
              <a:avLst/>
            </a:prstGeom>
            <a:solidFill>
              <a:srgbClr val="8DE5F7"/>
            </a:solidFill>
            <a:ln>
              <a:solidFill>
                <a:srgbClr val="8DE5F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sp>
          <p:nvSpPr>
            <p:cNvPr id="90" name="Oval 89"/>
            <p:cNvSpPr/>
            <p:nvPr/>
          </p:nvSpPr>
          <p:spPr>
            <a:xfrm>
              <a:off x="2967718" y="4882296"/>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91" name="TextBox 90"/>
            <p:cNvSpPr txBox="1"/>
            <p:nvPr/>
          </p:nvSpPr>
          <p:spPr>
            <a:xfrm>
              <a:off x="2928926" y="4841736"/>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95" name="Group 94"/>
          <p:cNvGrpSpPr/>
          <p:nvPr/>
        </p:nvGrpSpPr>
        <p:grpSpPr>
          <a:xfrm flipV="1">
            <a:off x="5643570" y="4500570"/>
            <a:ext cx="214314" cy="612636"/>
            <a:chOff x="2928926" y="4572008"/>
            <a:chExt cx="214314" cy="612636"/>
          </a:xfrm>
        </p:grpSpPr>
        <p:sp>
          <p:nvSpPr>
            <p:cNvPr id="96" name="Flowchart: Delay 2"/>
            <p:cNvSpPr/>
            <p:nvPr/>
          </p:nvSpPr>
          <p:spPr>
            <a:xfrm rot="16200000">
              <a:off x="2932656" y="4572008"/>
              <a:ext cx="206859" cy="206859"/>
            </a:xfrm>
            <a:prstGeom prst="flowChartDelay">
              <a:avLst/>
            </a:prstGeom>
            <a:solidFill>
              <a:srgbClr val="FFAD9F"/>
            </a:solidFill>
            <a:ln>
              <a:solidFill>
                <a:srgbClr val="FFAD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97" name="Rectangle 96"/>
            <p:cNvSpPr/>
            <p:nvPr/>
          </p:nvSpPr>
          <p:spPr>
            <a:xfrm rot="16200000">
              <a:off x="2833197" y="4878326"/>
              <a:ext cx="405776" cy="206859"/>
            </a:xfrm>
            <a:prstGeom prst="rect">
              <a:avLst/>
            </a:prstGeom>
            <a:solidFill>
              <a:srgbClr val="FFAD9F"/>
            </a:solidFill>
            <a:ln>
              <a:solidFill>
                <a:srgbClr val="FFAD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sp>
          <p:nvSpPr>
            <p:cNvPr id="98" name="Oval 97"/>
            <p:cNvSpPr/>
            <p:nvPr/>
          </p:nvSpPr>
          <p:spPr>
            <a:xfrm>
              <a:off x="2967718" y="4882296"/>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99" name="TextBox 98"/>
            <p:cNvSpPr txBox="1"/>
            <p:nvPr/>
          </p:nvSpPr>
          <p:spPr>
            <a:xfrm>
              <a:off x="2928926" y="4841736"/>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sp>
        <p:nvSpPr>
          <p:cNvPr id="100" name="Rectangle 99"/>
          <p:cNvSpPr/>
          <p:nvPr/>
        </p:nvSpPr>
        <p:spPr>
          <a:xfrm>
            <a:off x="142844" y="5429264"/>
            <a:ext cx="2857520" cy="1200329"/>
          </a:xfrm>
          <a:prstGeom prst="rect">
            <a:avLst/>
          </a:prstGeom>
        </p:spPr>
        <p:txBody>
          <a:bodyPr wrap="square">
            <a:spAutoFit/>
          </a:bodyPr>
          <a:lstStyle/>
          <a:p>
            <a:r>
              <a:rPr lang="en-GB" b="1" i="1" dirty="0" smtClean="0">
                <a:solidFill>
                  <a:schemeClr val="accent2">
                    <a:lumMod val="50000"/>
                  </a:schemeClr>
                </a:solidFill>
                <a:latin typeface="Agency FB" pitchFamily="34" charset="0"/>
              </a:rPr>
              <a:t>Which means that trading the tool, amounts to making trade decisions based on Orbit commands, from trade to trade.</a:t>
            </a:r>
            <a:endParaRPr lang="en-GB" i="1" dirty="0">
              <a:solidFill>
                <a:schemeClr val="accent2">
                  <a:lumMod val="50000"/>
                </a:schemeClr>
              </a:solidFill>
            </a:endParaRPr>
          </a:p>
        </p:txBody>
      </p:sp>
      <p:sp>
        <p:nvSpPr>
          <p:cNvPr id="101" name="Rectangle 100"/>
          <p:cNvSpPr/>
          <p:nvPr/>
        </p:nvSpPr>
        <p:spPr>
          <a:xfrm>
            <a:off x="2428924" y="3500438"/>
            <a:ext cx="714316" cy="307777"/>
          </a:xfrm>
          <a:prstGeom prst="rect">
            <a:avLst/>
          </a:prstGeom>
        </p:spPr>
        <p:txBody>
          <a:bodyPr wrap="square">
            <a:spAutoFit/>
          </a:bodyPr>
          <a:lstStyle/>
          <a:p>
            <a:pPr algn="ctr"/>
            <a:r>
              <a:rPr lang="en-GB" sz="1400" dirty="0" smtClean="0">
                <a:latin typeface="Agency FB" pitchFamily="34" charset="0"/>
              </a:rPr>
              <a:t>+Growth</a:t>
            </a:r>
            <a:endParaRPr lang="en-GB" sz="1400" dirty="0">
              <a:latin typeface="Agency FB" pitchFamily="34" charset="0"/>
            </a:endParaRPr>
          </a:p>
        </p:txBody>
      </p:sp>
      <p:sp>
        <p:nvSpPr>
          <p:cNvPr id="102" name="Rectangle 101"/>
          <p:cNvSpPr/>
          <p:nvPr/>
        </p:nvSpPr>
        <p:spPr>
          <a:xfrm>
            <a:off x="6000760" y="428604"/>
            <a:ext cx="714316" cy="307777"/>
          </a:xfrm>
          <a:prstGeom prst="rect">
            <a:avLst/>
          </a:prstGeom>
        </p:spPr>
        <p:txBody>
          <a:bodyPr wrap="square">
            <a:spAutoFit/>
          </a:bodyPr>
          <a:lstStyle/>
          <a:p>
            <a:pPr algn="ctr"/>
            <a:r>
              <a:rPr lang="en-GB" sz="1400" dirty="0" smtClean="0">
                <a:latin typeface="Agency FB" pitchFamily="34" charset="0"/>
              </a:rPr>
              <a:t>-Growth</a:t>
            </a:r>
            <a:endParaRPr lang="en-GB" sz="1400" dirty="0">
              <a:latin typeface="Agency FB" pitchFamily="34" charset="0"/>
            </a:endParaRPr>
          </a:p>
        </p:txBody>
      </p:sp>
      <p:sp>
        <p:nvSpPr>
          <p:cNvPr id="103" name="Rectangle 102"/>
          <p:cNvSpPr/>
          <p:nvPr/>
        </p:nvSpPr>
        <p:spPr>
          <a:xfrm>
            <a:off x="6215074" y="5072074"/>
            <a:ext cx="2643206" cy="369332"/>
          </a:xfrm>
          <a:prstGeom prst="rect">
            <a:avLst/>
          </a:prstGeom>
        </p:spPr>
        <p:txBody>
          <a:bodyPr wrap="square">
            <a:spAutoFit/>
          </a:bodyPr>
          <a:lstStyle/>
          <a:p>
            <a:pPr algn="ctr"/>
            <a:r>
              <a:rPr lang="en-GB" dirty="0" smtClean="0">
                <a:solidFill>
                  <a:schemeClr val="accent3">
                    <a:lumMod val="50000"/>
                  </a:schemeClr>
                </a:solidFill>
                <a:latin typeface="Agency FB" pitchFamily="34" charset="0"/>
              </a:rPr>
              <a:t>What do term arrows read?</a:t>
            </a:r>
            <a:endParaRPr lang="en-GB" dirty="0">
              <a:solidFill>
                <a:schemeClr val="accent3">
                  <a:lumMod val="50000"/>
                </a:schemeClr>
              </a:solidFill>
              <a:latin typeface="Agency FB" pitchFamily="34" charset="0"/>
            </a:endParaRPr>
          </a:p>
        </p:txBody>
      </p:sp>
      <p:sp>
        <p:nvSpPr>
          <p:cNvPr id="104" name="Rectangle 103"/>
          <p:cNvSpPr/>
          <p:nvPr/>
        </p:nvSpPr>
        <p:spPr>
          <a:xfrm>
            <a:off x="3500430" y="2000240"/>
            <a:ext cx="1000132" cy="307777"/>
          </a:xfrm>
          <a:prstGeom prst="rect">
            <a:avLst/>
          </a:prstGeom>
        </p:spPr>
        <p:txBody>
          <a:bodyPr wrap="square">
            <a:spAutoFit/>
          </a:bodyPr>
          <a:lstStyle/>
          <a:p>
            <a:pPr algn="ctr"/>
            <a:r>
              <a:rPr lang="en-GB" sz="1400" dirty="0" smtClean="0">
                <a:solidFill>
                  <a:srgbClr val="FF0000"/>
                </a:solidFill>
                <a:effectLst>
                  <a:outerShdw blurRad="38100" dist="38100" dir="2700000" algn="tl">
                    <a:srgbClr val="000000">
                      <a:alpha val="43137"/>
                    </a:srgbClr>
                  </a:outerShdw>
                </a:effectLst>
                <a:latin typeface="Agency FB" pitchFamily="34" charset="0"/>
              </a:rPr>
              <a:t>Inverse ON</a:t>
            </a:r>
            <a:endParaRPr lang="en-GB" sz="1400" dirty="0">
              <a:solidFill>
                <a:srgbClr val="FF0000"/>
              </a:solidFill>
              <a:effectLst>
                <a:outerShdw blurRad="38100" dist="38100" dir="2700000" algn="tl">
                  <a:srgbClr val="000000">
                    <a:alpha val="43137"/>
                  </a:srgbClr>
                </a:outerShdw>
              </a:effectLst>
              <a:latin typeface="Agency FB" pitchFamily="34" charset="0"/>
            </a:endParaRPr>
          </a:p>
        </p:txBody>
      </p:sp>
      <p:sp>
        <p:nvSpPr>
          <p:cNvPr id="105" name="Rectangle 104"/>
          <p:cNvSpPr/>
          <p:nvPr/>
        </p:nvSpPr>
        <p:spPr>
          <a:xfrm>
            <a:off x="7858148" y="3571876"/>
            <a:ext cx="1000132" cy="307777"/>
          </a:xfrm>
          <a:prstGeom prst="rect">
            <a:avLst/>
          </a:prstGeom>
        </p:spPr>
        <p:txBody>
          <a:bodyPr wrap="square">
            <a:spAutoFit/>
          </a:bodyPr>
          <a:lstStyle/>
          <a:p>
            <a:pPr algn="ctr"/>
            <a:r>
              <a:rPr lang="en-GB" sz="1400" dirty="0" smtClean="0">
                <a:solidFill>
                  <a:srgbClr val="00B050"/>
                </a:solidFill>
                <a:effectLst>
                  <a:outerShdw blurRad="38100" dist="38100" dir="2700000" algn="tl">
                    <a:srgbClr val="000000">
                      <a:alpha val="43137"/>
                    </a:srgbClr>
                  </a:outerShdw>
                </a:effectLst>
                <a:latin typeface="Agency FB" pitchFamily="34" charset="0"/>
              </a:rPr>
              <a:t>Inverse ON</a:t>
            </a:r>
            <a:endParaRPr lang="en-GB" sz="1400" dirty="0">
              <a:solidFill>
                <a:srgbClr val="00B050"/>
              </a:solidFill>
              <a:effectLst>
                <a:outerShdw blurRad="38100" dist="38100" dir="2700000" algn="tl">
                  <a:srgbClr val="000000">
                    <a:alpha val="43137"/>
                  </a:srgbClr>
                </a:outerShdw>
              </a:effectLst>
              <a:latin typeface="Agency FB" pitchFamily="34" charset="0"/>
            </a:endParaRPr>
          </a:p>
        </p:txBody>
      </p:sp>
      <p:sp>
        <p:nvSpPr>
          <p:cNvPr id="106" name="Rectangle 105"/>
          <p:cNvSpPr/>
          <p:nvPr/>
        </p:nvSpPr>
        <p:spPr>
          <a:xfrm>
            <a:off x="357158" y="2143116"/>
            <a:ext cx="2214578" cy="369332"/>
          </a:xfrm>
          <a:prstGeom prst="rect">
            <a:avLst/>
          </a:prstGeom>
        </p:spPr>
        <p:txBody>
          <a:bodyPr wrap="square">
            <a:spAutoFit/>
          </a:bodyPr>
          <a:lstStyle/>
          <a:p>
            <a:r>
              <a:rPr lang="en-GB" dirty="0" smtClean="0">
                <a:solidFill>
                  <a:schemeClr val="accent3">
                    <a:lumMod val="50000"/>
                  </a:schemeClr>
                </a:solidFill>
                <a:latin typeface="Agency FB" pitchFamily="34" charset="0"/>
              </a:rPr>
              <a:t>Behaviour Sequencing</a:t>
            </a:r>
            <a:endParaRPr lang="en-GB" dirty="0">
              <a:solidFill>
                <a:schemeClr val="accent3">
                  <a:lumMod val="50000"/>
                </a:schemeClr>
              </a:solidFill>
              <a:latin typeface="Agency FB"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path path="rect">
            <a:fillToRect l="100000" t="100000"/>
          </a:path>
        </a:gradFill>
        <a:effectLst/>
      </p:bgPr>
    </p:bg>
    <p:spTree>
      <p:nvGrpSpPr>
        <p:cNvPr id="1" name=""/>
        <p:cNvGrpSpPr/>
        <p:nvPr/>
      </p:nvGrpSpPr>
      <p:grpSpPr>
        <a:xfrm>
          <a:off x="0" y="0"/>
          <a:ext cx="0" cy="0"/>
          <a:chOff x="0" y="0"/>
          <a:chExt cx="0" cy="0"/>
        </a:xfrm>
      </p:grpSpPr>
      <p:cxnSp>
        <p:nvCxnSpPr>
          <p:cNvPr id="3" name="Straight Connector 2"/>
          <p:cNvCxnSpPr/>
          <p:nvPr/>
        </p:nvCxnSpPr>
        <p:spPr>
          <a:xfrm>
            <a:off x="836319" y="5419742"/>
            <a:ext cx="2000264" cy="1588"/>
          </a:xfrm>
          <a:prstGeom prst="line">
            <a:avLst/>
          </a:prstGeom>
          <a:ln w="28575">
            <a:solidFill>
              <a:srgbClr val="00B050"/>
            </a:solidFill>
          </a:ln>
          <a:scene3d>
            <a:camera prst="orthographicFront"/>
            <a:lightRig rig="threePt" dir="t"/>
          </a:scene3d>
          <a:sp3d>
            <a:bevelT w="165100" prst="coolSlant"/>
          </a:sp3d>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rot="5400000">
            <a:off x="693443" y="4999842"/>
            <a:ext cx="714380" cy="15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6" name="Straight Connector 5"/>
          <p:cNvCxnSpPr>
            <a:cxnSpLocks noChangeAspect="1"/>
          </p:cNvCxnSpPr>
          <p:nvPr/>
        </p:nvCxnSpPr>
        <p:spPr>
          <a:xfrm>
            <a:off x="550556" y="4214818"/>
            <a:ext cx="2598626" cy="206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7" name="Straight Connector 6"/>
          <p:cNvCxnSpPr>
            <a:cxnSpLocks noChangeAspect="1"/>
          </p:cNvCxnSpPr>
          <p:nvPr/>
        </p:nvCxnSpPr>
        <p:spPr>
          <a:xfrm>
            <a:off x="550556" y="4419608"/>
            <a:ext cx="2598626" cy="2064"/>
          </a:xfrm>
          <a:prstGeom prst="line">
            <a:avLst/>
          </a:prstGeom>
          <a:ln w="38100">
            <a:solidFill>
              <a:srgbClr val="FFC000"/>
            </a:solidFill>
            <a:prstDash val="dash"/>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rot="5400000" flipH="1" flipV="1">
            <a:off x="121939" y="5276866"/>
            <a:ext cx="571504"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rot="5400000" flipH="1" flipV="1">
            <a:off x="274339" y="4776006"/>
            <a:ext cx="571504"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cxnSpLocks noChangeAspect="1"/>
          </p:cNvCxnSpPr>
          <p:nvPr/>
        </p:nvCxnSpPr>
        <p:spPr>
          <a:xfrm rot="5400000" flipH="1" flipV="1">
            <a:off x="1423884" y="5154298"/>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cxnSpLocks noChangeAspect="1"/>
          </p:cNvCxnSpPr>
          <p:nvPr/>
        </p:nvCxnSpPr>
        <p:spPr>
          <a:xfrm rot="5400000" flipH="1" flipV="1">
            <a:off x="1637340" y="5011423"/>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cxnSpLocks noChangeAspect="1"/>
          </p:cNvCxnSpPr>
          <p:nvPr/>
        </p:nvCxnSpPr>
        <p:spPr>
          <a:xfrm rot="5400000" flipH="1" flipV="1">
            <a:off x="1850796" y="4868548"/>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a:cxnSpLocks noChangeAspect="1"/>
          </p:cNvCxnSpPr>
          <p:nvPr/>
        </p:nvCxnSpPr>
        <p:spPr>
          <a:xfrm rot="16200000" flipH="1">
            <a:off x="2066826" y="5163823"/>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a:cxnSpLocks noChangeAspect="1"/>
          </p:cNvCxnSpPr>
          <p:nvPr/>
        </p:nvCxnSpPr>
        <p:spPr>
          <a:xfrm rot="16200000" flipH="1">
            <a:off x="2280282" y="5020948"/>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cxnSpLocks noChangeAspect="1"/>
          </p:cNvCxnSpPr>
          <p:nvPr/>
        </p:nvCxnSpPr>
        <p:spPr>
          <a:xfrm rot="5400000" flipH="1" flipV="1">
            <a:off x="2567750" y="5011421"/>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a:cxnSpLocks noChangeAspect="1"/>
          </p:cNvCxnSpPr>
          <p:nvPr/>
        </p:nvCxnSpPr>
        <p:spPr>
          <a:xfrm rot="5400000" flipH="1" flipV="1">
            <a:off x="2781206" y="4868546"/>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a:cxnSpLocks noChangeAspect="1"/>
          </p:cNvCxnSpPr>
          <p:nvPr/>
        </p:nvCxnSpPr>
        <p:spPr>
          <a:xfrm rot="5400000" flipH="1" flipV="1">
            <a:off x="2994662" y="4725671"/>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rot="5400000" flipH="1" flipV="1">
            <a:off x="3211890" y="4357694"/>
            <a:ext cx="571504"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rot="5400000" flipH="1" flipV="1">
            <a:off x="3364290" y="3856834"/>
            <a:ext cx="571504"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cxnSpLocks noChangeAspect="1"/>
          </p:cNvCxnSpPr>
          <p:nvPr/>
        </p:nvCxnSpPr>
        <p:spPr>
          <a:xfrm rot="16200000" flipH="1">
            <a:off x="3209834" y="4939985"/>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rot="5400000" flipH="1" flipV="1">
            <a:off x="3516690" y="3428206"/>
            <a:ext cx="571504"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3978797" y="3928272"/>
            <a:ext cx="2000264" cy="1588"/>
          </a:xfrm>
          <a:prstGeom prst="line">
            <a:avLst/>
          </a:prstGeom>
          <a:ln w="28575">
            <a:solidFill>
              <a:srgbClr val="00B050"/>
            </a:solidFill>
          </a:ln>
          <a:scene3d>
            <a:camera prst="orthographicFront"/>
            <a:lightRig rig="threePt" dir="t"/>
          </a:scene3d>
          <a:sp3d>
            <a:bevelT w="165100" prst="coolSlant"/>
          </a:sp3d>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rot="5400000">
            <a:off x="3836715" y="3499644"/>
            <a:ext cx="714380" cy="15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a:cxnSpLocks noChangeAspect="1"/>
          </p:cNvCxnSpPr>
          <p:nvPr/>
        </p:nvCxnSpPr>
        <p:spPr>
          <a:xfrm rot="5400000" flipH="1" flipV="1">
            <a:off x="4281404" y="3662828"/>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cxnSpLocks noChangeAspect="1"/>
          </p:cNvCxnSpPr>
          <p:nvPr/>
        </p:nvCxnSpPr>
        <p:spPr>
          <a:xfrm rot="5400000" flipH="1" flipV="1">
            <a:off x="4494860" y="3519953"/>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a:cxnSpLocks noChangeAspect="1"/>
          </p:cNvCxnSpPr>
          <p:nvPr/>
        </p:nvCxnSpPr>
        <p:spPr>
          <a:xfrm rot="5400000" flipH="1" flipV="1">
            <a:off x="4708316" y="3377078"/>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a:cxnSpLocks noChangeAspect="1"/>
          </p:cNvCxnSpPr>
          <p:nvPr/>
        </p:nvCxnSpPr>
        <p:spPr>
          <a:xfrm rot="16200000" flipH="1">
            <a:off x="4924346" y="3672353"/>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a:cxnSpLocks noChangeAspect="1"/>
          </p:cNvCxnSpPr>
          <p:nvPr/>
        </p:nvCxnSpPr>
        <p:spPr>
          <a:xfrm rot="16200000" flipH="1">
            <a:off x="5137802" y="3529478"/>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a:cxnSpLocks noChangeAspect="1"/>
          </p:cNvCxnSpPr>
          <p:nvPr/>
        </p:nvCxnSpPr>
        <p:spPr>
          <a:xfrm rot="5400000" flipH="1" flipV="1">
            <a:off x="5425270" y="3511224"/>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a:cxnSpLocks noChangeAspect="1"/>
          </p:cNvCxnSpPr>
          <p:nvPr/>
        </p:nvCxnSpPr>
        <p:spPr>
          <a:xfrm rot="5400000" flipH="1" flipV="1">
            <a:off x="5638726" y="3368349"/>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6407689" y="2785264"/>
            <a:ext cx="2000264" cy="1588"/>
          </a:xfrm>
          <a:prstGeom prst="line">
            <a:avLst/>
          </a:prstGeom>
          <a:ln w="28575">
            <a:solidFill>
              <a:srgbClr val="00B050"/>
            </a:solidFill>
          </a:ln>
          <a:scene3d>
            <a:camera prst="orthographicFront"/>
            <a:lightRig rig="threePt" dir="t"/>
          </a:scene3d>
          <a:sp3d>
            <a:bevelT w="165100" prst="coolSlant"/>
          </a:sp3d>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rot="5400000">
            <a:off x="6337045" y="2356636"/>
            <a:ext cx="714380" cy="15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a:cxnSpLocks noChangeAspect="1"/>
          </p:cNvCxnSpPr>
          <p:nvPr/>
        </p:nvCxnSpPr>
        <p:spPr>
          <a:xfrm rot="5400000" flipH="1" flipV="1">
            <a:off x="6781734" y="2519820"/>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cxnSpLocks noChangeAspect="1"/>
          </p:cNvCxnSpPr>
          <p:nvPr/>
        </p:nvCxnSpPr>
        <p:spPr>
          <a:xfrm rot="5400000" flipH="1" flipV="1">
            <a:off x="6995190" y="2376945"/>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a:cxnSpLocks noChangeAspect="1"/>
          </p:cNvCxnSpPr>
          <p:nvPr/>
        </p:nvCxnSpPr>
        <p:spPr>
          <a:xfrm rot="5400000" flipH="1" flipV="1">
            <a:off x="7208646" y="2234070"/>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a:cxnSpLocks noChangeAspect="1"/>
          </p:cNvCxnSpPr>
          <p:nvPr/>
        </p:nvCxnSpPr>
        <p:spPr>
          <a:xfrm rot="16200000" flipH="1">
            <a:off x="7424676" y="2529345"/>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a:cxnSpLocks noChangeAspect="1"/>
          </p:cNvCxnSpPr>
          <p:nvPr/>
        </p:nvCxnSpPr>
        <p:spPr>
          <a:xfrm rot="16200000" flipH="1">
            <a:off x="7638132" y="2386470"/>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a:cxnSpLocks noChangeAspect="1"/>
          </p:cNvCxnSpPr>
          <p:nvPr/>
        </p:nvCxnSpPr>
        <p:spPr>
          <a:xfrm rot="5400000" flipH="1" flipV="1">
            <a:off x="7925600" y="2591257"/>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a:cxnSpLocks noChangeAspect="1"/>
          </p:cNvCxnSpPr>
          <p:nvPr/>
        </p:nvCxnSpPr>
        <p:spPr>
          <a:xfrm rot="5400000" flipH="1" flipV="1">
            <a:off x="8139056" y="2448382"/>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rot="5400000" flipH="1" flipV="1">
            <a:off x="5817137" y="2856702"/>
            <a:ext cx="571504"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p:nvPr/>
        </p:nvCxnSpPr>
        <p:spPr>
          <a:xfrm rot="5400000" flipH="1" flipV="1">
            <a:off x="5969537" y="2355842"/>
            <a:ext cx="571504"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p:nvPr/>
        </p:nvCxnSpPr>
        <p:spPr>
          <a:xfrm rot="5400000" flipH="1" flipV="1">
            <a:off x="6121937" y="1855776"/>
            <a:ext cx="571504"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grpSp>
        <p:nvGrpSpPr>
          <p:cNvPr id="2" name="Group 87"/>
          <p:cNvGrpSpPr/>
          <p:nvPr/>
        </p:nvGrpSpPr>
        <p:grpSpPr>
          <a:xfrm flipH="1">
            <a:off x="8496855" y="2856702"/>
            <a:ext cx="306388" cy="1572430"/>
            <a:chOff x="8358214" y="2642388"/>
            <a:chExt cx="306388" cy="1572430"/>
          </a:xfrm>
        </p:grpSpPr>
        <p:cxnSp>
          <p:nvCxnSpPr>
            <p:cNvPr id="57" name="Straight Arrow Connector 56"/>
            <p:cNvCxnSpPr/>
            <p:nvPr/>
          </p:nvCxnSpPr>
          <p:spPr>
            <a:xfrm rot="16200000" flipH="1">
              <a:off x="8073256" y="3928272"/>
              <a:ext cx="571504" cy="15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p:nvPr/>
          </p:nvCxnSpPr>
          <p:spPr>
            <a:xfrm rot="16200000" flipH="1">
              <a:off x="8225656" y="3427412"/>
              <a:ext cx="571504" cy="15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9" name="Straight Arrow Connector 58"/>
            <p:cNvCxnSpPr/>
            <p:nvPr/>
          </p:nvCxnSpPr>
          <p:spPr>
            <a:xfrm rot="16200000" flipH="1">
              <a:off x="8378056" y="2927346"/>
              <a:ext cx="571504" cy="15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
        <p:nvSpPr>
          <p:cNvPr id="67" name="TextBox 66"/>
          <p:cNvSpPr txBox="1"/>
          <p:nvPr/>
        </p:nvSpPr>
        <p:spPr>
          <a:xfrm>
            <a:off x="906963" y="3786190"/>
            <a:ext cx="1928826" cy="369332"/>
          </a:xfrm>
          <a:prstGeom prst="rect">
            <a:avLst/>
          </a:prstGeom>
          <a:noFill/>
        </p:spPr>
        <p:txBody>
          <a:bodyPr wrap="square" rtlCol="0">
            <a:spAutoFit/>
          </a:bodyPr>
          <a:lstStyle/>
          <a:p>
            <a:pPr algn="ctr"/>
            <a:r>
              <a:rPr lang="en-GB" dirty="0" smtClean="0">
                <a:solidFill>
                  <a:srgbClr val="00B0F0"/>
                </a:solidFill>
                <a:latin typeface="Agency FB" pitchFamily="34" charset="0"/>
              </a:rPr>
              <a:t>+/- MRI id Limit</a:t>
            </a:r>
            <a:endParaRPr lang="en-GB" baseline="30000" dirty="0">
              <a:solidFill>
                <a:srgbClr val="00B0F0"/>
              </a:solidFill>
              <a:latin typeface="Agency FB" pitchFamily="34" charset="0"/>
            </a:endParaRPr>
          </a:p>
        </p:txBody>
      </p:sp>
      <p:sp>
        <p:nvSpPr>
          <p:cNvPr id="69" name="TextBox 68"/>
          <p:cNvSpPr txBox="1"/>
          <p:nvPr/>
        </p:nvSpPr>
        <p:spPr>
          <a:xfrm>
            <a:off x="6950090" y="3143248"/>
            <a:ext cx="1500198" cy="369332"/>
          </a:xfrm>
          <a:prstGeom prst="rect">
            <a:avLst/>
          </a:prstGeom>
          <a:noFill/>
        </p:spPr>
        <p:txBody>
          <a:bodyPr wrap="square" rtlCol="0">
            <a:spAutoFit/>
          </a:bodyPr>
          <a:lstStyle/>
          <a:p>
            <a:pPr algn="ctr"/>
            <a:r>
              <a:rPr lang="en-GB" dirty="0" smtClean="0">
                <a:solidFill>
                  <a:srgbClr val="00B0F0"/>
                </a:solidFill>
                <a:latin typeface="Agency FB" pitchFamily="34" charset="0"/>
              </a:rPr>
              <a:t>Inversion Low</a:t>
            </a:r>
            <a:endParaRPr lang="en-GB" baseline="30000" dirty="0">
              <a:solidFill>
                <a:srgbClr val="00B0F0"/>
              </a:solidFill>
              <a:latin typeface="Agency FB" pitchFamily="34" charset="0"/>
            </a:endParaRPr>
          </a:p>
        </p:txBody>
      </p:sp>
      <p:sp>
        <p:nvSpPr>
          <p:cNvPr id="72" name="Flowchart: Or 71"/>
          <p:cNvSpPr>
            <a:spLocks noChangeAspect="1"/>
          </p:cNvSpPr>
          <p:nvPr/>
        </p:nvSpPr>
        <p:spPr>
          <a:xfrm>
            <a:off x="1478467" y="5500702"/>
            <a:ext cx="214314" cy="214314"/>
          </a:xfrm>
          <a:prstGeom prst="flowChartOr">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grpSp>
        <p:nvGrpSpPr>
          <p:cNvPr id="4" name="Group 99"/>
          <p:cNvGrpSpPr/>
          <p:nvPr/>
        </p:nvGrpSpPr>
        <p:grpSpPr>
          <a:xfrm>
            <a:off x="8668304" y="4786322"/>
            <a:ext cx="214314" cy="928694"/>
            <a:chOff x="8215338" y="4714884"/>
            <a:chExt cx="214314" cy="928694"/>
          </a:xfrm>
        </p:grpSpPr>
        <p:sp>
          <p:nvSpPr>
            <p:cNvPr id="71" name="Flowchart: Or 70"/>
            <p:cNvSpPr>
              <a:spLocks noChangeAspect="1"/>
            </p:cNvSpPr>
            <p:nvPr/>
          </p:nvSpPr>
          <p:spPr>
            <a:xfrm>
              <a:off x="8215338" y="5429264"/>
              <a:ext cx="214314" cy="214314"/>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73" name="Flowchart: Or 72"/>
            <p:cNvSpPr>
              <a:spLocks noChangeAspect="1"/>
            </p:cNvSpPr>
            <p:nvPr/>
          </p:nvSpPr>
          <p:spPr>
            <a:xfrm>
              <a:off x="8215338" y="5072074"/>
              <a:ext cx="214314" cy="21431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74" name="Flowchart: Or 73"/>
            <p:cNvSpPr>
              <a:spLocks noChangeAspect="1"/>
            </p:cNvSpPr>
            <p:nvPr/>
          </p:nvSpPr>
          <p:spPr>
            <a:xfrm>
              <a:off x="8215338" y="4714884"/>
              <a:ext cx="214314" cy="214314"/>
            </a:xfrm>
            <a:prstGeom prst="flowChartOr">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grpSp>
      <p:sp>
        <p:nvSpPr>
          <p:cNvPr id="75" name="Flowchart: Or 74"/>
          <p:cNvSpPr>
            <a:spLocks noChangeAspect="1"/>
          </p:cNvSpPr>
          <p:nvPr/>
        </p:nvSpPr>
        <p:spPr>
          <a:xfrm>
            <a:off x="1907095" y="4475169"/>
            <a:ext cx="214314" cy="214314"/>
          </a:xfrm>
          <a:prstGeom prst="flowChartOr">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76" name="Flowchart: Or 75"/>
          <p:cNvSpPr>
            <a:spLocks noChangeAspect="1"/>
          </p:cNvSpPr>
          <p:nvPr/>
        </p:nvSpPr>
        <p:spPr>
          <a:xfrm>
            <a:off x="927599" y="5500702"/>
            <a:ext cx="214314" cy="21431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77" name="Flowchart: Or 76"/>
          <p:cNvSpPr>
            <a:spLocks noChangeAspect="1"/>
          </p:cNvSpPr>
          <p:nvPr/>
        </p:nvSpPr>
        <p:spPr>
          <a:xfrm>
            <a:off x="2621475" y="4572008"/>
            <a:ext cx="214314" cy="21431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78" name="Flowchart: Or 77"/>
          <p:cNvSpPr>
            <a:spLocks noChangeAspect="1"/>
          </p:cNvSpPr>
          <p:nvPr/>
        </p:nvSpPr>
        <p:spPr>
          <a:xfrm>
            <a:off x="2550037" y="5500702"/>
            <a:ext cx="214314" cy="21431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79" name="Flowchart: Or 78"/>
          <p:cNvSpPr>
            <a:spLocks noChangeAspect="1"/>
          </p:cNvSpPr>
          <p:nvPr/>
        </p:nvSpPr>
        <p:spPr>
          <a:xfrm>
            <a:off x="2978665" y="5715016"/>
            <a:ext cx="214314" cy="214314"/>
          </a:xfrm>
          <a:prstGeom prst="flowChartOr">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80" name="Flowchart: Or 79"/>
          <p:cNvSpPr>
            <a:spLocks noChangeAspect="1"/>
          </p:cNvSpPr>
          <p:nvPr/>
        </p:nvSpPr>
        <p:spPr>
          <a:xfrm>
            <a:off x="264021" y="4214818"/>
            <a:ext cx="214314" cy="214314"/>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81" name="Flowchart: Or 80"/>
          <p:cNvSpPr>
            <a:spLocks noChangeAspect="1"/>
          </p:cNvSpPr>
          <p:nvPr/>
        </p:nvSpPr>
        <p:spPr>
          <a:xfrm>
            <a:off x="3693045" y="2714620"/>
            <a:ext cx="214314" cy="214314"/>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82" name="Flowchart: Or 81"/>
          <p:cNvSpPr>
            <a:spLocks noChangeAspect="1"/>
          </p:cNvSpPr>
          <p:nvPr/>
        </p:nvSpPr>
        <p:spPr>
          <a:xfrm>
            <a:off x="6281747" y="1071546"/>
            <a:ext cx="214314" cy="214314"/>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83" name="Flowchart: Or 82"/>
          <p:cNvSpPr>
            <a:spLocks noChangeAspect="1"/>
          </p:cNvSpPr>
          <p:nvPr/>
        </p:nvSpPr>
        <p:spPr>
          <a:xfrm>
            <a:off x="4104739" y="4000504"/>
            <a:ext cx="214314" cy="21431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84" name="Flowchart: Or 83"/>
          <p:cNvSpPr>
            <a:spLocks noChangeAspect="1"/>
          </p:cNvSpPr>
          <p:nvPr/>
        </p:nvSpPr>
        <p:spPr>
          <a:xfrm>
            <a:off x="6622003" y="2928934"/>
            <a:ext cx="214314" cy="21431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85" name="TextBox 84"/>
          <p:cNvSpPr txBox="1"/>
          <p:nvPr/>
        </p:nvSpPr>
        <p:spPr>
          <a:xfrm>
            <a:off x="3250397" y="214290"/>
            <a:ext cx="2643206" cy="369332"/>
          </a:xfrm>
          <a:prstGeom prst="rect">
            <a:avLst/>
          </a:prstGeom>
          <a:noFill/>
        </p:spPr>
        <p:txBody>
          <a:bodyPr wrap="square" rtlCol="0">
            <a:spAutoFit/>
          </a:bodyPr>
          <a:lstStyle/>
          <a:p>
            <a:pPr algn="ctr"/>
            <a:r>
              <a:rPr lang="en-GB" dirty="0" smtClean="0">
                <a:latin typeface="Agency FB" pitchFamily="34" charset="0"/>
              </a:rPr>
              <a:t>The Anatomy of Price Cascades </a:t>
            </a:r>
            <a:endParaRPr lang="en-GB" baseline="30000" dirty="0">
              <a:latin typeface="Agency FB" pitchFamily="34" charset="0"/>
            </a:endParaRPr>
          </a:p>
        </p:txBody>
      </p:sp>
      <p:sp>
        <p:nvSpPr>
          <p:cNvPr id="86" name="TextBox 85"/>
          <p:cNvSpPr txBox="1"/>
          <p:nvPr/>
        </p:nvSpPr>
        <p:spPr>
          <a:xfrm>
            <a:off x="264021" y="714356"/>
            <a:ext cx="3571900" cy="2308324"/>
          </a:xfrm>
          <a:prstGeom prst="rect">
            <a:avLst/>
          </a:prstGeom>
          <a:noFill/>
        </p:spPr>
        <p:txBody>
          <a:bodyPr wrap="square" rtlCol="0">
            <a:spAutoFit/>
          </a:bodyPr>
          <a:lstStyle/>
          <a:p>
            <a:pPr algn="ctr"/>
            <a:r>
              <a:rPr lang="en-GB" sz="1600" dirty="0" smtClean="0">
                <a:solidFill>
                  <a:schemeClr val="accent5">
                    <a:lumMod val="75000"/>
                  </a:schemeClr>
                </a:solidFill>
                <a:latin typeface="Agency FB" pitchFamily="34" charset="0"/>
              </a:rPr>
              <a:t>Fractals are infinitely complex (detailed), and the term infinity has special prominence in fractal geometry</a:t>
            </a:r>
            <a:r>
              <a:rPr lang="en-GB" sz="1600" dirty="0" smtClean="0">
                <a:solidFill>
                  <a:schemeClr val="bg2">
                    <a:lumMod val="25000"/>
                  </a:schemeClr>
                </a:solidFill>
                <a:latin typeface="Agency FB" pitchFamily="34" charset="0"/>
              </a:rPr>
              <a:t>. That is, in the sense of the Mandelbrotian calculation of the coastline of GB to infinity. </a:t>
            </a:r>
            <a:r>
              <a:rPr lang="en-GB" sz="1600" dirty="0" smtClean="0">
                <a:solidFill>
                  <a:schemeClr val="accent5">
                    <a:lumMod val="75000"/>
                  </a:schemeClr>
                </a:solidFill>
                <a:latin typeface="Agency FB" pitchFamily="34" charset="0"/>
              </a:rPr>
              <a:t>You find the same symmetries and similitudes, etc within and across all time partitions and there is no end. Again, there is nothing random about price, its fluctuation is everywhere the same and you see this everyday   ----------&gt; the same.</a:t>
            </a:r>
            <a:endParaRPr lang="en-GB" sz="1600" dirty="0">
              <a:solidFill>
                <a:schemeClr val="accent5">
                  <a:lumMod val="75000"/>
                </a:schemeClr>
              </a:solidFill>
              <a:latin typeface="Agency FB" pitchFamily="34" charset="0"/>
            </a:endParaRPr>
          </a:p>
        </p:txBody>
      </p:sp>
      <p:sp>
        <p:nvSpPr>
          <p:cNvPr id="87" name="TextBox 86"/>
          <p:cNvSpPr txBox="1"/>
          <p:nvPr/>
        </p:nvSpPr>
        <p:spPr>
          <a:xfrm>
            <a:off x="385198" y="2967335"/>
            <a:ext cx="2829480" cy="461665"/>
          </a:xfrm>
          <a:prstGeom prst="rect">
            <a:avLst/>
          </a:prstGeom>
          <a:noFill/>
        </p:spPr>
        <p:txBody>
          <a:bodyPr wrap="square" rtlCol="0">
            <a:spAutoFit/>
          </a:bodyPr>
          <a:lstStyle/>
          <a:p>
            <a:pPr algn="ctr"/>
            <a:r>
              <a:rPr lang="en-GB" sz="2400" i="1" dirty="0" smtClean="0">
                <a:latin typeface="Agency FB" pitchFamily="34" charset="0"/>
              </a:rPr>
              <a:t>Mandelbrotian Randomness</a:t>
            </a:r>
            <a:endParaRPr lang="en-GB" sz="2400" i="1" baseline="30000" dirty="0">
              <a:latin typeface="Agency FB" pitchFamily="34" charset="0"/>
            </a:endParaRPr>
          </a:p>
        </p:txBody>
      </p:sp>
      <p:sp>
        <p:nvSpPr>
          <p:cNvPr id="89" name="TextBox 88"/>
          <p:cNvSpPr txBox="1"/>
          <p:nvPr/>
        </p:nvSpPr>
        <p:spPr>
          <a:xfrm>
            <a:off x="6336251" y="4172483"/>
            <a:ext cx="2009788" cy="369332"/>
          </a:xfrm>
          <a:prstGeom prst="rect">
            <a:avLst/>
          </a:prstGeom>
          <a:noFill/>
        </p:spPr>
        <p:txBody>
          <a:bodyPr wrap="square" rtlCol="0">
            <a:spAutoFit/>
          </a:bodyPr>
          <a:lstStyle/>
          <a:p>
            <a:pPr algn="ctr"/>
            <a:r>
              <a:rPr lang="en-GB" baseline="30000" dirty="0" smtClean="0">
                <a:latin typeface="Agency FB" pitchFamily="34" charset="0"/>
              </a:rPr>
              <a:t>Geometrical</a:t>
            </a:r>
            <a:r>
              <a:rPr lang="en-GB" dirty="0" smtClean="0">
                <a:latin typeface="Agency FB" pitchFamily="34" charset="0"/>
              </a:rPr>
              <a:t> Similitude</a:t>
            </a:r>
            <a:endParaRPr lang="en-GB" baseline="30000" dirty="0">
              <a:latin typeface="Agency FB" pitchFamily="34" charset="0"/>
            </a:endParaRPr>
          </a:p>
        </p:txBody>
      </p:sp>
      <p:sp>
        <p:nvSpPr>
          <p:cNvPr id="93" name="Flowchart: Or 92"/>
          <p:cNvSpPr>
            <a:spLocks noChangeAspect="1"/>
          </p:cNvSpPr>
          <p:nvPr/>
        </p:nvSpPr>
        <p:spPr>
          <a:xfrm>
            <a:off x="1192715" y="4500570"/>
            <a:ext cx="214314" cy="21431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cxnSp>
        <p:nvCxnSpPr>
          <p:cNvPr id="94" name="Straight Arrow Connector 93"/>
          <p:cNvCxnSpPr>
            <a:cxnSpLocks noChangeAspect="1"/>
          </p:cNvCxnSpPr>
          <p:nvPr/>
        </p:nvCxnSpPr>
        <p:spPr>
          <a:xfrm rot="16200000" flipH="1">
            <a:off x="1253367" y="5154299"/>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5" name="Straight Arrow Connector 94"/>
          <p:cNvCxnSpPr>
            <a:cxnSpLocks noChangeAspect="1"/>
          </p:cNvCxnSpPr>
          <p:nvPr/>
        </p:nvCxnSpPr>
        <p:spPr>
          <a:xfrm rot="16200000" flipH="1">
            <a:off x="1144359" y="4917554"/>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6" name="Straight Arrow Connector 95"/>
          <p:cNvCxnSpPr>
            <a:cxnSpLocks noChangeAspect="1"/>
          </p:cNvCxnSpPr>
          <p:nvPr/>
        </p:nvCxnSpPr>
        <p:spPr>
          <a:xfrm rot="5400000" flipH="1" flipV="1">
            <a:off x="1022119" y="5082861"/>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1027" name="Picture 3" descr="C:\Users\Darkdoji\Pictures\Slide 21.png"/>
          <p:cNvPicPr>
            <a:picLocks noChangeAspect="1" noChangeArrowheads="1"/>
          </p:cNvPicPr>
          <p:nvPr/>
        </p:nvPicPr>
        <p:blipFill>
          <a:blip r:embed="rId2"/>
          <a:srcRect/>
          <a:stretch>
            <a:fillRect/>
          </a:stretch>
        </p:blipFill>
        <p:spPr bwMode="auto">
          <a:xfrm>
            <a:off x="3764483" y="4557733"/>
            <a:ext cx="2651125" cy="1871663"/>
          </a:xfrm>
          <a:prstGeom prst="rect">
            <a:avLst/>
          </a:prstGeom>
          <a:noFill/>
        </p:spPr>
      </p:pic>
      <p:cxnSp>
        <p:nvCxnSpPr>
          <p:cNvPr id="99" name="Straight Arrow Connector 98"/>
          <p:cNvCxnSpPr>
            <a:cxnSpLocks noChangeAspect="1"/>
          </p:cNvCxnSpPr>
          <p:nvPr/>
        </p:nvCxnSpPr>
        <p:spPr>
          <a:xfrm rot="10800000" flipH="1">
            <a:off x="8171209" y="4397584"/>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nvGrpSpPr>
          <p:cNvPr id="8" name="Group 110"/>
          <p:cNvGrpSpPr/>
          <p:nvPr/>
        </p:nvGrpSpPr>
        <p:grpSpPr>
          <a:xfrm>
            <a:off x="7000892" y="4786322"/>
            <a:ext cx="947169" cy="725700"/>
            <a:chOff x="4572000" y="1563145"/>
            <a:chExt cx="947169" cy="725700"/>
          </a:xfrm>
        </p:grpSpPr>
        <p:grpSp>
          <p:nvGrpSpPr>
            <p:cNvPr id="11" name="Group 108"/>
            <p:cNvGrpSpPr/>
            <p:nvPr/>
          </p:nvGrpSpPr>
          <p:grpSpPr>
            <a:xfrm>
              <a:off x="4572000" y="1857364"/>
              <a:ext cx="947169" cy="431481"/>
              <a:chOff x="6715145" y="5643583"/>
              <a:chExt cx="947169" cy="431481"/>
            </a:xfrm>
          </p:grpSpPr>
          <p:sp>
            <p:nvSpPr>
              <p:cNvPr id="101" name="Flowchart: Or 100"/>
              <p:cNvSpPr>
                <a:spLocks noChangeAspect="1"/>
              </p:cNvSpPr>
              <p:nvPr/>
            </p:nvSpPr>
            <p:spPr>
              <a:xfrm>
                <a:off x="6715145" y="5643583"/>
                <a:ext cx="145734" cy="145734"/>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cxnSp>
            <p:nvCxnSpPr>
              <p:cNvPr id="103" name="Straight Connector 102"/>
              <p:cNvCxnSpPr>
                <a:stCxn id="101" idx="5"/>
              </p:cNvCxnSpPr>
              <p:nvPr/>
            </p:nvCxnSpPr>
            <p:spPr>
              <a:xfrm rot="16200000" flipH="1">
                <a:off x="6875256" y="5732255"/>
                <a:ext cx="232793" cy="304231"/>
              </a:xfrm>
              <a:prstGeom prst="line">
                <a:avLst/>
              </a:prstGeom>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flipV="1">
                <a:off x="7143768" y="5786454"/>
                <a:ext cx="223269" cy="205358"/>
              </a:xfrm>
              <a:prstGeom prst="line">
                <a:avLst/>
              </a:prstGeom>
            </p:spPr>
            <p:style>
              <a:lnRef idx="1">
                <a:schemeClr val="accent1"/>
              </a:lnRef>
              <a:fillRef idx="0">
                <a:schemeClr val="accent1"/>
              </a:fillRef>
              <a:effectRef idx="0">
                <a:schemeClr val="accent1"/>
              </a:effectRef>
              <a:fontRef idx="minor">
                <a:schemeClr val="tx1"/>
              </a:fontRef>
            </p:style>
          </p:cxnSp>
          <p:sp>
            <p:nvSpPr>
              <p:cNvPr id="106" name="Flowchart: Or 105"/>
              <p:cNvSpPr>
                <a:spLocks noChangeAspect="1"/>
              </p:cNvSpPr>
              <p:nvPr/>
            </p:nvSpPr>
            <p:spPr>
              <a:xfrm>
                <a:off x="7066204" y="5929330"/>
                <a:ext cx="145734" cy="14573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107" name="Flowchart: Or 106"/>
              <p:cNvSpPr>
                <a:spLocks noChangeAspect="1"/>
              </p:cNvSpPr>
              <p:nvPr/>
            </p:nvSpPr>
            <p:spPr>
              <a:xfrm>
                <a:off x="7286644" y="5715016"/>
                <a:ext cx="145734" cy="14573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cxnSp>
            <p:nvCxnSpPr>
              <p:cNvPr id="108" name="Straight Connector 107"/>
              <p:cNvCxnSpPr/>
              <p:nvPr/>
            </p:nvCxnSpPr>
            <p:spPr>
              <a:xfrm rot="16200000" flipH="1">
                <a:off x="7393802" y="5756861"/>
                <a:ext cx="232793" cy="304231"/>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110" name="Rectangle 109"/>
            <p:cNvSpPr/>
            <p:nvPr/>
          </p:nvSpPr>
          <p:spPr>
            <a:xfrm>
              <a:off x="4821003" y="1563145"/>
              <a:ext cx="327334" cy="369332"/>
            </a:xfrm>
            <a:prstGeom prst="rect">
              <a:avLst/>
            </a:prstGeom>
          </p:spPr>
          <p:txBody>
            <a:bodyPr wrap="none">
              <a:spAutoFit/>
            </a:bodyPr>
            <a:lstStyle/>
            <a:p>
              <a:r>
                <a:rPr lang="en-GB" b="1" dirty="0" smtClean="0">
                  <a:latin typeface="Agency FB" pitchFamily="34" charset="0"/>
                </a:rPr>
                <a:t>∞</a:t>
              </a:r>
              <a:endParaRPr lang="en-GB" dirty="0"/>
            </a:p>
          </p:txBody>
        </p:sp>
      </p:grpSp>
      <p:sp>
        <p:nvSpPr>
          <p:cNvPr id="112" name="TextBox 111"/>
          <p:cNvSpPr txBox="1"/>
          <p:nvPr/>
        </p:nvSpPr>
        <p:spPr>
          <a:xfrm>
            <a:off x="4286248" y="2714620"/>
            <a:ext cx="1599676" cy="369332"/>
          </a:xfrm>
          <a:prstGeom prst="rect">
            <a:avLst/>
          </a:prstGeom>
          <a:noFill/>
        </p:spPr>
        <p:txBody>
          <a:bodyPr wrap="square" rtlCol="0">
            <a:spAutoFit/>
          </a:bodyPr>
          <a:lstStyle/>
          <a:p>
            <a:pPr algn="ctr"/>
            <a:r>
              <a:rPr lang="en-GB" i="1" dirty="0" smtClean="0">
                <a:latin typeface="Agency FB" pitchFamily="34" charset="0"/>
              </a:rPr>
              <a:t>K Identity </a:t>
            </a:r>
            <a:r>
              <a:rPr lang="en-GB" i="1" dirty="0" smtClean="0">
                <a:solidFill>
                  <a:srgbClr val="00B050"/>
                </a:solidFill>
                <a:latin typeface="Agency FB" pitchFamily="34" charset="0"/>
              </a:rPr>
              <a:t>{+VE}</a:t>
            </a:r>
            <a:endParaRPr lang="en-GB" i="1" baseline="30000" dirty="0">
              <a:solidFill>
                <a:srgbClr val="00B050"/>
              </a:solidFill>
              <a:latin typeface="Agency FB" pitchFamily="34" charset="0"/>
            </a:endParaRPr>
          </a:p>
        </p:txBody>
      </p:sp>
      <p:sp>
        <p:nvSpPr>
          <p:cNvPr id="113" name="TextBox 112"/>
          <p:cNvSpPr txBox="1"/>
          <p:nvPr/>
        </p:nvSpPr>
        <p:spPr>
          <a:xfrm>
            <a:off x="6929454" y="1428736"/>
            <a:ext cx="1599676" cy="369332"/>
          </a:xfrm>
          <a:prstGeom prst="rect">
            <a:avLst/>
          </a:prstGeom>
          <a:noFill/>
        </p:spPr>
        <p:txBody>
          <a:bodyPr wrap="square" rtlCol="0">
            <a:spAutoFit/>
          </a:bodyPr>
          <a:lstStyle/>
          <a:p>
            <a:pPr algn="ctr"/>
            <a:r>
              <a:rPr lang="en-GB" i="1" dirty="0" smtClean="0">
                <a:latin typeface="Agency FB" pitchFamily="34" charset="0"/>
              </a:rPr>
              <a:t>K Identity </a:t>
            </a:r>
            <a:r>
              <a:rPr lang="en-GB" i="1" dirty="0" smtClean="0">
                <a:solidFill>
                  <a:srgbClr val="FF0000"/>
                </a:solidFill>
                <a:latin typeface="Agency FB" pitchFamily="34" charset="0"/>
              </a:rPr>
              <a:t>{-VE}</a:t>
            </a:r>
            <a:endParaRPr lang="en-GB" i="1" baseline="30000" dirty="0">
              <a:solidFill>
                <a:srgbClr val="FF0000"/>
              </a:solidFill>
              <a:latin typeface="Agency FB" pitchFamily="34" charset="0"/>
            </a:endParaRPr>
          </a:p>
        </p:txBody>
      </p:sp>
      <p:sp>
        <p:nvSpPr>
          <p:cNvPr id="114" name="TextBox 113"/>
          <p:cNvSpPr txBox="1"/>
          <p:nvPr/>
        </p:nvSpPr>
        <p:spPr>
          <a:xfrm>
            <a:off x="4714876" y="2071678"/>
            <a:ext cx="1500198" cy="369332"/>
          </a:xfrm>
          <a:prstGeom prst="rect">
            <a:avLst/>
          </a:prstGeom>
          <a:noFill/>
        </p:spPr>
        <p:txBody>
          <a:bodyPr wrap="square" rtlCol="0">
            <a:spAutoFit/>
          </a:bodyPr>
          <a:lstStyle/>
          <a:p>
            <a:pPr algn="ctr"/>
            <a:r>
              <a:rPr lang="en-GB" dirty="0" smtClean="0">
                <a:solidFill>
                  <a:srgbClr val="00B0F0"/>
                </a:solidFill>
                <a:latin typeface="Agency FB" pitchFamily="34" charset="0"/>
              </a:rPr>
              <a:t>Rotation High</a:t>
            </a:r>
            <a:endParaRPr lang="en-GB" baseline="30000" dirty="0">
              <a:solidFill>
                <a:srgbClr val="00B0F0"/>
              </a:solidFill>
              <a:latin typeface="Agency FB" pitchFamily="34" charset="0"/>
            </a:endParaRPr>
          </a:p>
        </p:txBody>
      </p:sp>
      <p:sp>
        <p:nvSpPr>
          <p:cNvPr id="88" name="TextBox 87"/>
          <p:cNvSpPr txBox="1"/>
          <p:nvPr/>
        </p:nvSpPr>
        <p:spPr>
          <a:xfrm>
            <a:off x="3643306" y="1285860"/>
            <a:ext cx="2643206" cy="523220"/>
          </a:xfrm>
          <a:prstGeom prst="rect">
            <a:avLst/>
          </a:prstGeom>
          <a:noFill/>
        </p:spPr>
        <p:txBody>
          <a:bodyPr wrap="square" rtlCol="0">
            <a:spAutoFit/>
          </a:bodyPr>
          <a:lstStyle/>
          <a:p>
            <a:pPr algn="ctr"/>
            <a:r>
              <a:rPr lang="en-GB" sz="2800" b="1" baseline="30000" dirty="0" smtClean="0">
                <a:latin typeface="Agency FB" pitchFamily="34" charset="0"/>
              </a:rPr>
              <a:t>A</a:t>
            </a:r>
            <a:r>
              <a:rPr lang="en-GB" sz="2800" b="1" dirty="0" smtClean="0">
                <a:latin typeface="Agency FB" pitchFamily="34" charset="0"/>
              </a:rPr>
              <a:t>  demonstration</a:t>
            </a:r>
            <a:endParaRPr lang="en-GB" sz="2800" b="1" baseline="30000" dirty="0">
              <a:latin typeface="Agency FB" pitchFamily="34" charset="0"/>
            </a:endParaRPr>
          </a:p>
        </p:txBody>
      </p:sp>
      <p:sp>
        <p:nvSpPr>
          <p:cNvPr id="90" name="TextBox 89"/>
          <p:cNvSpPr txBox="1"/>
          <p:nvPr/>
        </p:nvSpPr>
        <p:spPr>
          <a:xfrm>
            <a:off x="6000760" y="5786454"/>
            <a:ext cx="2829480" cy="584775"/>
          </a:xfrm>
          <a:prstGeom prst="rect">
            <a:avLst/>
          </a:prstGeom>
          <a:noFill/>
        </p:spPr>
        <p:txBody>
          <a:bodyPr wrap="square" rtlCol="0">
            <a:spAutoFit/>
          </a:bodyPr>
          <a:lstStyle/>
          <a:p>
            <a:pPr algn="ctr"/>
            <a:r>
              <a:rPr lang="en-GB" sz="1600" i="1" dirty="0" smtClean="0">
                <a:latin typeface="Agency FB" pitchFamily="34" charset="0"/>
              </a:rPr>
              <a:t>Across all market topologies</a:t>
            </a:r>
          </a:p>
          <a:p>
            <a:pPr algn="ctr"/>
            <a:r>
              <a:rPr lang="en-GB" sz="1600" i="1" baseline="30000" dirty="0" smtClean="0">
                <a:latin typeface="Agency FB" pitchFamily="34" charset="0"/>
              </a:rPr>
              <a:t>Orbit</a:t>
            </a:r>
            <a:r>
              <a:rPr lang="en-GB" sz="1600" i="1" dirty="0" smtClean="0">
                <a:latin typeface="Agency FB" pitchFamily="34" charset="0"/>
              </a:rPr>
              <a:t> reads topological invariance</a:t>
            </a:r>
            <a:endParaRPr lang="en-GB" sz="1600" i="1" baseline="30000" dirty="0">
              <a:latin typeface="Agency FB" pitchFamily="34" charset="0"/>
            </a:endParaRPr>
          </a:p>
        </p:txBody>
      </p:sp>
      <p:sp>
        <p:nvSpPr>
          <p:cNvPr id="91" name="TextBox 90"/>
          <p:cNvSpPr txBox="1"/>
          <p:nvPr/>
        </p:nvSpPr>
        <p:spPr>
          <a:xfrm>
            <a:off x="500034" y="6000768"/>
            <a:ext cx="2829480" cy="338554"/>
          </a:xfrm>
          <a:prstGeom prst="rect">
            <a:avLst/>
          </a:prstGeom>
          <a:noFill/>
        </p:spPr>
        <p:txBody>
          <a:bodyPr wrap="square" rtlCol="0">
            <a:spAutoFit/>
          </a:bodyPr>
          <a:lstStyle/>
          <a:p>
            <a:pPr algn="ctr"/>
            <a:r>
              <a:rPr lang="en-GB" sz="1600" i="1" dirty="0" smtClean="0">
                <a:latin typeface="Agency FB" pitchFamily="34" charset="0"/>
              </a:rPr>
              <a:t>Weighted  Pivots (nested) </a:t>
            </a:r>
            <a:endParaRPr lang="en-GB" sz="1600" i="1" baseline="30000" dirty="0">
              <a:latin typeface="Agency FB" pitchFamily="34" charset="0"/>
            </a:endParaRPr>
          </a:p>
        </p:txBody>
      </p:sp>
      <p:cxnSp>
        <p:nvCxnSpPr>
          <p:cNvPr id="92" name="Straight Arrow Connector 91"/>
          <p:cNvCxnSpPr>
            <a:cxnSpLocks noChangeAspect="1"/>
          </p:cNvCxnSpPr>
          <p:nvPr/>
        </p:nvCxnSpPr>
        <p:spPr>
          <a:xfrm rot="5400000" flipH="1" flipV="1">
            <a:off x="3346767" y="4939984"/>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nvGrpSpPr>
          <p:cNvPr id="111" name="Group 110"/>
          <p:cNvGrpSpPr/>
          <p:nvPr/>
        </p:nvGrpSpPr>
        <p:grpSpPr>
          <a:xfrm>
            <a:off x="1110528" y="5683631"/>
            <a:ext cx="1889836" cy="339569"/>
            <a:chOff x="1110528" y="5683631"/>
            <a:chExt cx="1889836" cy="339569"/>
          </a:xfrm>
        </p:grpSpPr>
        <p:cxnSp>
          <p:nvCxnSpPr>
            <p:cNvPr id="97" name="Straight Arrow Connector 96"/>
            <p:cNvCxnSpPr>
              <a:cxnSpLocks noChangeAspect="1"/>
            </p:cNvCxnSpPr>
            <p:nvPr/>
          </p:nvCxnSpPr>
          <p:spPr>
            <a:xfrm rot="10800000">
              <a:off x="1110528" y="5683631"/>
              <a:ext cx="746829" cy="339569"/>
            </a:xfrm>
            <a:prstGeom prst="straightConnector1">
              <a:avLst/>
            </a:prstGeom>
            <a:ln>
              <a:solidFill>
                <a:srgbClr val="CC9900"/>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5" name="Straight Arrow Connector 104"/>
            <p:cNvCxnSpPr>
              <a:cxnSpLocks noChangeAspect="1"/>
            </p:cNvCxnSpPr>
            <p:nvPr/>
          </p:nvCxnSpPr>
          <p:spPr>
            <a:xfrm flipV="1">
              <a:off x="1847669" y="5866558"/>
              <a:ext cx="1152695" cy="156642"/>
            </a:xfrm>
            <a:prstGeom prst="straightConnector1">
              <a:avLst/>
            </a:prstGeom>
            <a:ln>
              <a:solidFill>
                <a:srgbClr val="CC9900"/>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115" name="TextBox 114"/>
          <p:cNvSpPr txBox="1"/>
          <p:nvPr/>
        </p:nvSpPr>
        <p:spPr>
          <a:xfrm>
            <a:off x="5857884" y="571480"/>
            <a:ext cx="2640555" cy="369332"/>
          </a:xfrm>
          <a:prstGeom prst="rect">
            <a:avLst/>
          </a:prstGeom>
          <a:noFill/>
        </p:spPr>
        <p:txBody>
          <a:bodyPr wrap="square" rtlCol="0">
            <a:spAutoFit/>
          </a:bodyPr>
          <a:lstStyle/>
          <a:p>
            <a:pPr algn="ctr"/>
            <a:r>
              <a:rPr lang="en-GB" baseline="30000" dirty="0" smtClean="0">
                <a:latin typeface="Agency FB" pitchFamily="34" charset="0"/>
              </a:rPr>
              <a:t>Topological </a:t>
            </a:r>
            <a:r>
              <a:rPr lang="en-GB" dirty="0" smtClean="0">
                <a:latin typeface="Agency FB" pitchFamily="34" charset="0"/>
              </a:rPr>
              <a:t>Transitivity or mixing </a:t>
            </a:r>
            <a:endParaRPr lang="en-GB" baseline="30000" dirty="0">
              <a:latin typeface="Agency FB" pitchFamily="34" charset="0"/>
            </a:endParaRPr>
          </a:p>
        </p:txBody>
      </p:sp>
      <p:cxnSp>
        <p:nvCxnSpPr>
          <p:cNvPr id="100" name="Straight Arrow Connector 99"/>
          <p:cNvCxnSpPr/>
          <p:nvPr/>
        </p:nvCxnSpPr>
        <p:spPr>
          <a:xfrm rot="16200000" flipV="1">
            <a:off x="8173269" y="2356636"/>
            <a:ext cx="428628"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109" name="Flowchart: Or 108"/>
          <p:cNvSpPr>
            <a:spLocks noChangeAspect="1"/>
          </p:cNvSpPr>
          <p:nvPr/>
        </p:nvSpPr>
        <p:spPr>
          <a:xfrm>
            <a:off x="8286776" y="1857364"/>
            <a:ext cx="214314" cy="21431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116" name="Rectangle 115"/>
          <p:cNvSpPr/>
          <p:nvPr/>
        </p:nvSpPr>
        <p:spPr>
          <a:xfrm>
            <a:off x="7500958" y="1071546"/>
            <a:ext cx="1000132" cy="307777"/>
          </a:xfrm>
          <a:prstGeom prst="rect">
            <a:avLst/>
          </a:prstGeom>
        </p:spPr>
        <p:txBody>
          <a:bodyPr wrap="square">
            <a:spAutoFit/>
          </a:bodyPr>
          <a:lstStyle/>
          <a:p>
            <a:pPr algn="ctr"/>
            <a:r>
              <a:rPr lang="en-GB" sz="1400" dirty="0" smtClean="0">
                <a:solidFill>
                  <a:srgbClr val="FF0000"/>
                </a:solidFill>
                <a:effectLst>
                  <a:outerShdw blurRad="38100" dist="38100" dir="2700000" algn="tl">
                    <a:srgbClr val="000000">
                      <a:alpha val="43137"/>
                    </a:srgbClr>
                  </a:outerShdw>
                </a:effectLst>
                <a:latin typeface="Agency FB" pitchFamily="34" charset="0"/>
              </a:rPr>
              <a:t>Inverse ON</a:t>
            </a:r>
            <a:endParaRPr lang="en-GB" sz="1400" dirty="0">
              <a:solidFill>
                <a:srgbClr val="FF0000"/>
              </a:solidFill>
              <a:effectLst>
                <a:outerShdw blurRad="38100" dist="38100" dir="2700000" algn="tl">
                  <a:srgbClr val="000000">
                    <a:alpha val="43137"/>
                  </a:srgbClr>
                </a:outerShdw>
              </a:effectLst>
              <a:latin typeface="Agency FB" pitchFamily="34" charset="0"/>
            </a:endParaRPr>
          </a:p>
        </p:txBody>
      </p:sp>
      <p:sp>
        <p:nvSpPr>
          <p:cNvPr id="117" name="Rectangle 116"/>
          <p:cNvSpPr/>
          <p:nvPr/>
        </p:nvSpPr>
        <p:spPr>
          <a:xfrm>
            <a:off x="4643438" y="4143380"/>
            <a:ext cx="1000132" cy="307777"/>
          </a:xfrm>
          <a:prstGeom prst="rect">
            <a:avLst/>
          </a:prstGeom>
        </p:spPr>
        <p:txBody>
          <a:bodyPr wrap="square">
            <a:spAutoFit/>
          </a:bodyPr>
          <a:lstStyle/>
          <a:p>
            <a:pPr algn="ctr"/>
            <a:r>
              <a:rPr lang="en-GB" sz="1400" dirty="0" smtClean="0">
                <a:solidFill>
                  <a:srgbClr val="00B050"/>
                </a:solidFill>
                <a:effectLst>
                  <a:outerShdw blurRad="38100" dist="38100" dir="2700000" algn="tl">
                    <a:srgbClr val="000000">
                      <a:alpha val="43137"/>
                    </a:srgbClr>
                  </a:outerShdw>
                </a:effectLst>
                <a:latin typeface="Agency FB" pitchFamily="34" charset="0"/>
              </a:rPr>
              <a:t>Inverse ON</a:t>
            </a:r>
            <a:endParaRPr lang="en-GB" sz="1400" dirty="0">
              <a:solidFill>
                <a:srgbClr val="00B050"/>
              </a:solidFill>
              <a:effectLst>
                <a:outerShdw blurRad="38100" dist="38100" dir="2700000" algn="tl">
                  <a:srgbClr val="000000">
                    <a:alpha val="43137"/>
                  </a:srgbClr>
                </a:outerShdw>
              </a:effectLst>
              <a:latin typeface="Agency FB" pitchFamily="34" charset="0"/>
            </a:endParaRPr>
          </a:p>
        </p:txBody>
      </p:sp>
      <p:sp>
        <p:nvSpPr>
          <p:cNvPr id="118" name="Rectangle 117"/>
          <p:cNvSpPr/>
          <p:nvPr/>
        </p:nvSpPr>
        <p:spPr>
          <a:xfrm>
            <a:off x="2500298" y="6357958"/>
            <a:ext cx="1000132" cy="307777"/>
          </a:xfrm>
          <a:prstGeom prst="rect">
            <a:avLst/>
          </a:prstGeom>
        </p:spPr>
        <p:txBody>
          <a:bodyPr wrap="square">
            <a:spAutoFit/>
          </a:bodyPr>
          <a:lstStyle/>
          <a:p>
            <a:pPr algn="ctr"/>
            <a:r>
              <a:rPr lang="en-GB" sz="1400" dirty="0" smtClean="0">
                <a:solidFill>
                  <a:srgbClr val="00B050"/>
                </a:solidFill>
                <a:effectLst>
                  <a:outerShdw blurRad="38100" dist="38100" dir="2700000" algn="tl">
                    <a:srgbClr val="000000">
                      <a:alpha val="43137"/>
                    </a:srgbClr>
                  </a:outerShdw>
                </a:effectLst>
                <a:latin typeface="Agency FB" pitchFamily="34" charset="0"/>
              </a:rPr>
              <a:t>Inverse ON</a:t>
            </a:r>
            <a:endParaRPr lang="en-GB" sz="1400" dirty="0">
              <a:solidFill>
                <a:srgbClr val="00B050"/>
              </a:solidFill>
              <a:effectLst>
                <a:outerShdw blurRad="38100" dist="38100" dir="2700000" algn="tl">
                  <a:srgbClr val="000000">
                    <a:alpha val="43137"/>
                  </a:srgbClr>
                </a:outerShdw>
              </a:effectLst>
              <a:latin typeface="Agency FB" pitchFamily="34" charset="0"/>
            </a:endParaRPr>
          </a:p>
        </p:txBody>
      </p:sp>
      <p:sp>
        <p:nvSpPr>
          <p:cNvPr id="119" name="TextBox 118"/>
          <p:cNvSpPr txBox="1"/>
          <p:nvPr/>
        </p:nvSpPr>
        <p:spPr>
          <a:xfrm>
            <a:off x="1714480" y="3449636"/>
            <a:ext cx="1599676" cy="369332"/>
          </a:xfrm>
          <a:prstGeom prst="rect">
            <a:avLst/>
          </a:prstGeom>
          <a:noFill/>
        </p:spPr>
        <p:txBody>
          <a:bodyPr wrap="square" rtlCol="0">
            <a:spAutoFit/>
          </a:bodyPr>
          <a:lstStyle/>
          <a:p>
            <a:pPr algn="ctr"/>
            <a:r>
              <a:rPr lang="en-GB" i="1" dirty="0" smtClean="0">
                <a:latin typeface="Agency FB" pitchFamily="34" charset="0"/>
              </a:rPr>
              <a:t>K Identity </a:t>
            </a:r>
            <a:r>
              <a:rPr lang="en-GB" i="1" dirty="0" smtClean="0">
                <a:solidFill>
                  <a:srgbClr val="00B050"/>
                </a:solidFill>
                <a:latin typeface="Agency FB" pitchFamily="34" charset="0"/>
              </a:rPr>
              <a:t>{+VE}</a:t>
            </a:r>
            <a:endParaRPr lang="en-GB" i="1" baseline="30000" dirty="0">
              <a:solidFill>
                <a:srgbClr val="00B050"/>
              </a:solidFill>
              <a:latin typeface="Agency FB"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path path="rect">
            <a:fillToRect l="100000" t="100000"/>
          </a:path>
        </a:gradFill>
        <a:effectLst/>
      </p:bgPr>
    </p:bg>
    <p:spTree>
      <p:nvGrpSpPr>
        <p:cNvPr id="1" name=""/>
        <p:cNvGrpSpPr/>
        <p:nvPr/>
      </p:nvGrpSpPr>
      <p:grpSpPr>
        <a:xfrm>
          <a:off x="0" y="0"/>
          <a:ext cx="0" cy="0"/>
          <a:chOff x="0" y="0"/>
          <a:chExt cx="0" cy="0"/>
        </a:xfrm>
      </p:grpSpPr>
      <p:pic>
        <p:nvPicPr>
          <p:cNvPr id="2050" name="Picture 2" descr="C:\Users\Darkdoji\Desktop\A_Paper Trades\End Behaviours High\Peter Corrections\Gol;d Close\Transform is Positve.PNG"/>
          <p:cNvPicPr>
            <a:picLocks noChangeAspect="1" noChangeArrowheads="1"/>
          </p:cNvPicPr>
          <p:nvPr/>
        </p:nvPicPr>
        <p:blipFill>
          <a:blip r:embed="rId2"/>
          <a:srcRect/>
          <a:stretch>
            <a:fillRect/>
          </a:stretch>
        </p:blipFill>
        <p:spPr bwMode="auto">
          <a:xfrm>
            <a:off x="231216" y="928670"/>
            <a:ext cx="8656005" cy="4215972"/>
          </a:xfrm>
          <a:prstGeom prst="roundRect">
            <a:avLst>
              <a:gd name="adj" fmla="val 8594"/>
            </a:avLst>
          </a:prstGeom>
          <a:gradFill>
            <a:gsLst>
              <a:gs pos="0">
                <a:srgbClr val="FBEAC7"/>
              </a:gs>
              <a:gs pos="17999">
                <a:srgbClr val="FEE7F2"/>
              </a:gs>
              <a:gs pos="36000">
                <a:srgbClr val="FAC77D"/>
              </a:gs>
              <a:gs pos="61000">
                <a:srgbClr val="FBA97D"/>
              </a:gs>
              <a:gs pos="82001">
                <a:srgbClr val="FBD49C"/>
              </a:gs>
              <a:gs pos="100000">
                <a:srgbClr val="FEE7F2"/>
              </a:gs>
            </a:gsLst>
            <a:path path="rect">
              <a:fillToRect l="100000" t="100000"/>
            </a:path>
          </a:gradFill>
          <a:ln>
            <a:noFill/>
          </a:ln>
          <a:effectLst>
            <a:reflection blurRad="12700" stA="38000" endPos="28000" dist="5000" dir="5400000" sy="-100000" algn="bl" rotWithShape="0"/>
          </a:effectLst>
        </p:spPr>
      </p:pic>
      <p:cxnSp>
        <p:nvCxnSpPr>
          <p:cNvPr id="4" name="Straight Arrow Connector 3"/>
          <p:cNvCxnSpPr/>
          <p:nvPr/>
        </p:nvCxnSpPr>
        <p:spPr>
          <a:xfrm>
            <a:off x="2945860" y="2786058"/>
            <a:ext cx="428628" cy="1588"/>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2231480" y="2462736"/>
            <a:ext cx="857256" cy="584775"/>
          </a:xfrm>
          <a:prstGeom prst="rect">
            <a:avLst/>
          </a:prstGeom>
          <a:noFill/>
        </p:spPr>
        <p:txBody>
          <a:bodyPr wrap="square" rtlCol="0">
            <a:spAutoFit/>
          </a:bodyPr>
          <a:lstStyle/>
          <a:p>
            <a:pPr algn="ctr"/>
            <a:r>
              <a:rPr lang="en-GB" sz="1600" dirty="0" smtClean="0">
                <a:solidFill>
                  <a:schemeClr val="bg1"/>
                </a:solidFill>
                <a:latin typeface="Agency FB" pitchFamily="34" charset="0"/>
              </a:rPr>
              <a:t>New day Open</a:t>
            </a:r>
            <a:endParaRPr lang="en-GB" sz="1600" dirty="0">
              <a:solidFill>
                <a:schemeClr val="bg1"/>
              </a:solidFill>
              <a:latin typeface="Agency FB" pitchFamily="34" charset="0"/>
            </a:endParaRPr>
          </a:p>
        </p:txBody>
      </p:sp>
      <p:sp>
        <p:nvSpPr>
          <p:cNvPr id="6" name="TextBox 5"/>
          <p:cNvSpPr txBox="1"/>
          <p:nvPr/>
        </p:nvSpPr>
        <p:spPr>
          <a:xfrm>
            <a:off x="302654" y="1714488"/>
            <a:ext cx="714380" cy="338554"/>
          </a:xfrm>
          <a:prstGeom prst="rect">
            <a:avLst/>
          </a:prstGeom>
          <a:noFill/>
        </p:spPr>
        <p:txBody>
          <a:bodyPr wrap="square" rtlCol="0">
            <a:spAutoFit/>
          </a:bodyPr>
          <a:lstStyle/>
          <a:p>
            <a:pPr algn="ctr"/>
            <a:r>
              <a:rPr lang="en-GB" sz="1600" dirty="0" smtClean="0">
                <a:solidFill>
                  <a:schemeClr val="bg1"/>
                </a:solidFill>
                <a:latin typeface="Agency FB" pitchFamily="34" charset="0"/>
              </a:rPr>
              <a:t>Entry</a:t>
            </a:r>
            <a:endParaRPr lang="en-GB" sz="1600" dirty="0">
              <a:solidFill>
                <a:schemeClr val="bg1"/>
              </a:solidFill>
              <a:latin typeface="Agency FB" pitchFamily="34" charset="0"/>
            </a:endParaRPr>
          </a:p>
        </p:txBody>
      </p:sp>
      <p:cxnSp>
        <p:nvCxnSpPr>
          <p:cNvPr id="7" name="Straight Arrow Connector 6"/>
          <p:cNvCxnSpPr>
            <a:cxnSpLocks noChangeAspect="1"/>
          </p:cNvCxnSpPr>
          <p:nvPr/>
        </p:nvCxnSpPr>
        <p:spPr>
          <a:xfrm rot="5400000">
            <a:off x="511110" y="2207590"/>
            <a:ext cx="298574" cy="1105"/>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302786" y="926670"/>
            <a:ext cx="1197512" cy="338554"/>
          </a:xfrm>
          <a:prstGeom prst="rect">
            <a:avLst/>
          </a:prstGeom>
          <a:noFill/>
        </p:spPr>
        <p:txBody>
          <a:bodyPr wrap="square" rtlCol="0">
            <a:spAutoFit/>
          </a:bodyPr>
          <a:lstStyle/>
          <a:p>
            <a:pPr algn="ctr"/>
            <a:r>
              <a:rPr lang="en-GB" sz="1600" dirty="0" smtClean="0">
                <a:solidFill>
                  <a:schemeClr val="bg1"/>
                </a:solidFill>
                <a:latin typeface="Agency FB" pitchFamily="34" charset="0"/>
              </a:rPr>
              <a:t>Profit so far</a:t>
            </a:r>
            <a:endParaRPr lang="en-GB" sz="1600" dirty="0">
              <a:solidFill>
                <a:schemeClr val="bg1"/>
              </a:solidFill>
              <a:latin typeface="Agency FB" pitchFamily="34" charset="0"/>
            </a:endParaRPr>
          </a:p>
        </p:txBody>
      </p:sp>
      <p:cxnSp>
        <p:nvCxnSpPr>
          <p:cNvPr id="9" name="Straight Arrow Connector 8"/>
          <p:cNvCxnSpPr>
            <a:cxnSpLocks noChangeAspect="1"/>
          </p:cNvCxnSpPr>
          <p:nvPr/>
        </p:nvCxnSpPr>
        <p:spPr>
          <a:xfrm rot="10800000">
            <a:off x="1075650" y="1097543"/>
            <a:ext cx="298574" cy="1105"/>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1071538" y="3214686"/>
            <a:ext cx="1000132" cy="338554"/>
          </a:xfrm>
          <a:prstGeom prst="rect">
            <a:avLst/>
          </a:prstGeom>
          <a:noFill/>
        </p:spPr>
        <p:txBody>
          <a:bodyPr wrap="square" rtlCol="0">
            <a:spAutoFit/>
          </a:bodyPr>
          <a:lstStyle/>
          <a:p>
            <a:pPr algn="ctr"/>
            <a:r>
              <a:rPr lang="en-GB" sz="1600" dirty="0" smtClean="0">
                <a:solidFill>
                  <a:schemeClr val="bg1"/>
                </a:solidFill>
                <a:latin typeface="Agency FB" pitchFamily="34" charset="0"/>
              </a:rPr>
              <a:t>Cascade</a:t>
            </a:r>
            <a:endParaRPr lang="en-GB" sz="1600" dirty="0">
              <a:solidFill>
                <a:schemeClr val="bg1"/>
              </a:solidFill>
              <a:latin typeface="Agency FB" pitchFamily="34" charset="0"/>
            </a:endParaRPr>
          </a:p>
        </p:txBody>
      </p:sp>
      <p:cxnSp>
        <p:nvCxnSpPr>
          <p:cNvPr id="18" name="Straight Arrow Connector 17"/>
          <p:cNvCxnSpPr>
            <a:cxnSpLocks noChangeAspect="1"/>
          </p:cNvCxnSpPr>
          <p:nvPr/>
        </p:nvCxnSpPr>
        <p:spPr>
          <a:xfrm rot="5400000">
            <a:off x="1422317" y="3707788"/>
            <a:ext cx="298574" cy="1105"/>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2143108" y="327000"/>
            <a:ext cx="4857784" cy="523220"/>
          </a:xfrm>
          <a:prstGeom prst="rect">
            <a:avLst/>
          </a:prstGeom>
          <a:noFill/>
        </p:spPr>
        <p:txBody>
          <a:bodyPr wrap="square" rtlCol="0">
            <a:spAutoFit/>
          </a:bodyPr>
          <a:lstStyle/>
          <a:p>
            <a:pPr algn="ctr"/>
            <a:r>
              <a:rPr lang="en-GB" sz="2800" b="1" i="1" dirty="0" smtClean="0">
                <a:solidFill>
                  <a:schemeClr val="bg2">
                    <a:lumMod val="25000"/>
                  </a:schemeClr>
                </a:solidFill>
                <a:latin typeface="Agency FB" pitchFamily="34" charset="0"/>
              </a:rPr>
              <a:t>Trading Example: </a:t>
            </a:r>
            <a:r>
              <a:rPr lang="en-GB" sz="2800" b="1" i="1" dirty="0" smtClean="0">
                <a:solidFill>
                  <a:srgbClr val="00B050"/>
                </a:solidFill>
                <a:latin typeface="Agency FB" pitchFamily="34" charset="0"/>
              </a:rPr>
              <a:t>K Identity = {+VE}</a:t>
            </a:r>
            <a:endParaRPr lang="en-GB" sz="2800" b="1" i="1" baseline="30000" dirty="0">
              <a:solidFill>
                <a:srgbClr val="00B050"/>
              </a:solidFill>
              <a:latin typeface="Agency FB" pitchFamily="34" charset="0"/>
            </a:endParaRPr>
          </a:p>
        </p:txBody>
      </p:sp>
      <p:sp>
        <p:nvSpPr>
          <p:cNvPr id="16" name="TextBox 15"/>
          <p:cNvSpPr txBox="1"/>
          <p:nvPr/>
        </p:nvSpPr>
        <p:spPr>
          <a:xfrm>
            <a:off x="2773268" y="5906176"/>
            <a:ext cx="3597464" cy="523220"/>
          </a:xfrm>
          <a:prstGeom prst="rect">
            <a:avLst/>
          </a:prstGeom>
          <a:noFill/>
        </p:spPr>
        <p:txBody>
          <a:bodyPr wrap="square" rtlCol="0">
            <a:spAutoFit/>
          </a:bodyPr>
          <a:lstStyle/>
          <a:p>
            <a:pPr algn="ctr"/>
            <a:r>
              <a:rPr lang="en-GB" sz="2800" b="1" i="1" baseline="30000" dirty="0" smtClean="0">
                <a:solidFill>
                  <a:schemeClr val="bg2">
                    <a:lumMod val="25000"/>
                  </a:schemeClr>
                </a:solidFill>
                <a:latin typeface="Agency FB" pitchFamily="34" charset="0"/>
              </a:rPr>
              <a:t>Simply</a:t>
            </a:r>
            <a:r>
              <a:rPr lang="en-GB" sz="2800" b="1" i="1" dirty="0" smtClean="0">
                <a:solidFill>
                  <a:schemeClr val="bg2">
                    <a:lumMod val="25000"/>
                  </a:schemeClr>
                </a:solidFill>
                <a:latin typeface="Agency FB" pitchFamily="34" charset="0"/>
              </a:rPr>
              <a:t> Follow the Command</a:t>
            </a:r>
            <a:endParaRPr lang="en-GB" sz="2800" b="1" i="1" baseline="30000" dirty="0">
              <a:solidFill>
                <a:schemeClr val="bg2">
                  <a:lumMod val="25000"/>
                </a:schemeClr>
              </a:solidFill>
              <a:latin typeface="Agency FB" pitchFamily="34" charset="0"/>
            </a:endParaRPr>
          </a:p>
        </p:txBody>
      </p:sp>
      <p:sp>
        <p:nvSpPr>
          <p:cNvPr id="19" name="TextBox 18"/>
          <p:cNvSpPr txBox="1"/>
          <p:nvPr/>
        </p:nvSpPr>
        <p:spPr>
          <a:xfrm>
            <a:off x="7143768" y="5464215"/>
            <a:ext cx="1785950" cy="1168539"/>
          </a:xfrm>
          <a:prstGeom prst="flowChartConnector">
            <a:avLst/>
          </a:prstGeom>
          <a:gradFill flip="none" rotWithShape="1">
            <a:gsLst>
              <a:gs pos="0">
                <a:schemeClr val="accent4">
                  <a:tint val="50000"/>
                  <a:satMod val="300000"/>
                  <a:alpha val="0"/>
                </a:schemeClr>
              </a:gs>
              <a:gs pos="35000">
                <a:schemeClr val="accent4">
                  <a:tint val="37000"/>
                  <a:satMod val="300000"/>
                </a:schemeClr>
              </a:gs>
              <a:gs pos="100000">
                <a:schemeClr val="accent4">
                  <a:tint val="15000"/>
                  <a:satMod val="350000"/>
                </a:schemeClr>
              </a:gs>
            </a:gsLst>
            <a:path path="circle">
              <a:fillToRect l="100000" t="100000"/>
            </a:path>
            <a:tileRect r="-100000" b="-100000"/>
          </a:gradFill>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sz="2400" dirty="0" smtClean="0">
                <a:solidFill>
                  <a:schemeClr val="accent4">
                    <a:lumMod val="75000"/>
                  </a:schemeClr>
                </a:solidFill>
                <a:latin typeface="Agency FB" pitchFamily="34" charset="0"/>
              </a:rPr>
              <a:t>How it works</a:t>
            </a:r>
            <a:endParaRPr lang="en-GB" sz="2400" dirty="0">
              <a:solidFill>
                <a:schemeClr val="accent4">
                  <a:lumMod val="75000"/>
                </a:schemeClr>
              </a:solidFill>
              <a:latin typeface="Agency FB" pitchFamily="34" charset="0"/>
            </a:endParaRPr>
          </a:p>
        </p:txBody>
      </p:sp>
      <p:sp>
        <p:nvSpPr>
          <p:cNvPr id="20" name="Rounded Rectangle 19"/>
          <p:cNvSpPr/>
          <p:nvPr/>
        </p:nvSpPr>
        <p:spPr>
          <a:xfrm>
            <a:off x="500034" y="6143644"/>
            <a:ext cx="1857388" cy="374571"/>
          </a:xfrm>
          <a:prstGeom prst="roundRect">
            <a:avLst/>
          </a:prstGeom>
          <a:gradFill flip="none" rotWithShape="1">
            <a:gsLst>
              <a:gs pos="0">
                <a:schemeClr val="accent4">
                  <a:tint val="50000"/>
                  <a:satMod val="300000"/>
                  <a:alpha val="0"/>
                </a:schemeClr>
              </a:gs>
              <a:gs pos="35000">
                <a:schemeClr val="accent4">
                  <a:tint val="37000"/>
                  <a:satMod val="300000"/>
                </a:schemeClr>
              </a:gs>
              <a:gs pos="100000">
                <a:schemeClr val="accent4">
                  <a:tint val="15000"/>
                  <a:satMod val="350000"/>
                </a:schemeClr>
              </a:gs>
            </a:gsLst>
            <a:path path="circle">
              <a:fillToRect l="100000" t="100000"/>
            </a:path>
            <a:tileRect r="-100000" b="-100000"/>
          </a:gradFill>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sz="1600" dirty="0" smtClean="0">
                <a:solidFill>
                  <a:schemeClr val="accent4">
                    <a:lumMod val="75000"/>
                  </a:schemeClr>
                </a:solidFill>
                <a:latin typeface="Agency FB" pitchFamily="34" charset="0"/>
              </a:rPr>
              <a:t>The Future Now</a:t>
            </a:r>
          </a:p>
        </p:txBody>
      </p:sp>
      <p:sp>
        <p:nvSpPr>
          <p:cNvPr id="21" name="Oval 20"/>
          <p:cNvSpPr>
            <a:spLocks noChangeAspect="1"/>
          </p:cNvSpPr>
          <p:nvPr/>
        </p:nvSpPr>
        <p:spPr>
          <a:xfrm>
            <a:off x="3500430" y="2285992"/>
            <a:ext cx="971557" cy="922979"/>
          </a:xfrm>
          <a:prstGeom prst="ellipse">
            <a:avLst/>
          </a:prstGeom>
          <a:solidFill>
            <a:schemeClr val="accent1">
              <a:alpha val="44000"/>
            </a:schemeClr>
          </a:soli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p:cNvSpPr txBox="1"/>
          <p:nvPr/>
        </p:nvSpPr>
        <p:spPr>
          <a:xfrm>
            <a:off x="1428728" y="1571612"/>
            <a:ext cx="1599676" cy="369332"/>
          </a:xfrm>
          <a:prstGeom prst="rect">
            <a:avLst/>
          </a:prstGeom>
          <a:noFill/>
        </p:spPr>
        <p:txBody>
          <a:bodyPr wrap="square" rtlCol="0">
            <a:spAutoFit/>
          </a:bodyPr>
          <a:lstStyle/>
          <a:p>
            <a:pPr algn="ctr"/>
            <a:r>
              <a:rPr lang="en-GB" i="1" dirty="0" smtClean="0">
                <a:solidFill>
                  <a:schemeClr val="bg1"/>
                </a:solidFill>
                <a:latin typeface="Agency FB" pitchFamily="34" charset="0"/>
              </a:rPr>
              <a:t>K Identity {+VE}</a:t>
            </a:r>
            <a:endParaRPr lang="en-GB" i="1" baseline="30000" dirty="0">
              <a:solidFill>
                <a:schemeClr val="bg1"/>
              </a:solidFill>
              <a:latin typeface="Agency FB" pitchFamily="34" charset="0"/>
            </a:endParaRPr>
          </a:p>
        </p:txBody>
      </p:sp>
      <p:sp>
        <p:nvSpPr>
          <p:cNvPr id="23" name="TextBox 22"/>
          <p:cNvSpPr txBox="1"/>
          <p:nvPr/>
        </p:nvSpPr>
        <p:spPr>
          <a:xfrm>
            <a:off x="571472" y="2741050"/>
            <a:ext cx="714380" cy="461665"/>
          </a:xfrm>
          <a:prstGeom prst="rect">
            <a:avLst/>
          </a:prstGeom>
          <a:noFill/>
        </p:spPr>
        <p:txBody>
          <a:bodyPr wrap="square" rtlCol="0">
            <a:spAutoFit/>
          </a:bodyPr>
          <a:lstStyle/>
          <a:p>
            <a:pPr algn="ctr"/>
            <a:r>
              <a:rPr lang="en-GB" sz="1200" dirty="0" smtClean="0">
                <a:solidFill>
                  <a:srgbClr val="FFC000"/>
                </a:solidFill>
                <a:latin typeface="Agency FB" pitchFamily="34" charset="0"/>
              </a:rPr>
              <a:t>Initial Value </a:t>
            </a:r>
            <a:endParaRPr lang="en-GB" sz="1200" dirty="0">
              <a:solidFill>
                <a:srgbClr val="FFC000"/>
              </a:solidFill>
              <a:latin typeface="Agency FB" pitchFamily="34" charset="0"/>
            </a:endParaRPr>
          </a:p>
        </p:txBody>
      </p:sp>
      <p:cxnSp>
        <p:nvCxnSpPr>
          <p:cNvPr id="24" name="Straight Arrow Connector 23"/>
          <p:cNvCxnSpPr/>
          <p:nvPr/>
        </p:nvCxnSpPr>
        <p:spPr>
          <a:xfrm rot="5400000">
            <a:off x="535754" y="3348272"/>
            <a:ext cx="571504" cy="214316"/>
          </a:xfrm>
          <a:prstGeom prst="straightConnector1">
            <a:avLst/>
          </a:prstGeom>
          <a:ln>
            <a:solidFill>
              <a:srgbClr val="FFC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path path="rect">
            <a:fillToRect l="100000" t="100000"/>
          </a:path>
        </a:gradFill>
        <a:effectLst/>
      </p:bgPr>
    </p:bg>
    <p:spTree>
      <p:nvGrpSpPr>
        <p:cNvPr id="1" name=""/>
        <p:cNvGrpSpPr/>
        <p:nvPr/>
      </p:nvGrpSpPr>
      <p:grpSpPr>
        <a:xfrm>
          <a:off x="0" y="0"/>
          <a:ext cx="0" cy="0"/>
          <a:chOff x="0" y="0"/>
          <a:chExt cx="0" cy="0"/>
        </a:xfrm>
      </p:grpSpPr>
      <p:pic>
        <p:nvPicPr>
          <p:cNvPr id="1026" name="Picture 2" descr="C:\Users\Darkdoji\Desktop\A_Paper Trades\End Behaviours High\Peter Corrections\Gol;d Close\The next day.PNG"/>
          <p:cNvPicPr>
            <a:picLocks noChangeAspect="1" noChangeArrowheads="1"/>
          </p:cNvPicPr>
          <p:nvPr/>
        </p:nvPicPr>
        <p:blipFill>
          <a:blip r:embed="rId2"/>
          <a:srcRect/>
          <a:stretch>
            <a:fillRect/>
          </a:stretch>
        </p:blipFill>
        <p:spPr bwMode="auto">
          <a:xfrm>
            <a:off x="720689" y="1340325"/>
            <a:ext cx="7742049" cy="3731749"/>
          </a:xfrm>
          <a:prstGeom prst="rect">
            <a:avLst/>
          </a:prstGeom>
          <a:ln>
            <a:noFill/>
          </a:ln>
          <a:effectLst>
            <a:outerShdw blurRad="292100" dist="139700" dir="2700000" algn="tl" rotWithShape="0">
              <a:srgbClr val="333333">
                <a:alpha val="65000"/>
              </a:srgbClr>
            </a:outerShdw>
          </a:effectLst>
        </p:spPr>
      </p:pic>
      <p:cxnSp>
        <p:nvCxnSpPr>
          <p:cNvPr id="3" name="Straight Arrow Connector 2"/>
          <p:cNvCxnSpPr/>
          <p:nvPr/>
        </p:nvCxnSpPr>
        <p:spPr>
          <a:xfrm>
            <a:off x="3500430" y="2143116"/>
            <a:ext cx="428628" cy="1588"/>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2357422" y="1915531"/>
            <a:ext cx="857256" cy="584775"/>
          </a:xfrm>
          <a:prstGeom prst="rect">
            <a:avLst/>
          </a:prstGeom>
          <a:noFill/>
        </p:spPr>
        <p:txBody>
          <a:bodyPr wrap="square" rtlCol="0">
            <a:spAutoFit/>
          </a:bodyPr>
          <a:lstStyle/>
          <a:p>
            <a:pPr algn="ctr"/>
            <a:r>
              <a:rPr lang="en-GB" sz="1600" dirty="0" smtClean="0">
                <a:solidFill>
                  <a:schemeClr val="bg1"/>
                </a:solidFill>
                <a:latin typeface="Agency FB" pitchFamily="34" charset="0"/>
              </a:rPr>
              <a:t>Next day Open</a:t>
            </a:r>
            <a:endParaRPr lang="en-GB" sz="1600" dirty="0">
              <a:solidFill>
                <a:schemeClr val="bg1"/>
              </a:solidFill>
              <a:latin typeface="Agency FB" pitchFamily="34" charset="0"/>
            </a:endParaRPr>
          </a:p>
        </p:txBody>
      </p:sp>
      <p:sp>
        <p:nvSpPr>
          <p:cNvPr id="5" name="TextBox 4"/>
          <p:cNvSpPr txBox="1"/>
          <p:nvPr/>
        </p:nvSpPr>
        <p:spPr>
          <a:xfrm>
            <a:off x="857224" y="1928802"/>
            <a:ext cx="714380" cy="338554"/>
          </a:xfrm>
          <a:prstGeom prst="rect">
            <a:avLst/>
          </a:prstGeom>
          <a:noFill/>
        </p:spPr>
        <p:txBody>
          <a:bodyPr wrap="square" rtlCol="0">
            <a:spAutoFit/>
          </a:bodyPr>
          <a:lstStyle/>
          <a:p>
            <a:pPr algn="ctr"/>
            <a:r>
              <a:rPr lang="en-GB" sz="1600" dirty="0" smtClean="0">
                <a:solidFill>
                  <a:schemeClr val="bg1"/>
                </a:solidFill>
                <a:latin typeface="Agency FB" pitchFamily="34" charset="0"/>
              </a:rPr>
              <a:t>Entry</a:t>
            </a:r>
            <a:endParaRPr lang="en-GB" sz="1600" dirty="0">
              <a:solidFill>
                <a:schemeClr val="bg1"/>
              </a:solidFill>
              <a:latin typeface="Agency FB" pitchFamily="34" charset="0"/>
            </a:endParaRPr>
          </a:p>
        </p:txBody>
      </p:sp>
      <p:cxnSp>
        <p:nvCxnSpPr>
          <p:cNvPr id="6" name="Straight Arrow Connector 5"/>
          <p:cNvCxnSpPr>
            <a:cxnSpLocks noChangeAspect="1"/>
          </p:cNvCxnSpPr>
          <p:nvPr/>
        </p:nvCxnSpPr>
        <p:spPr>
          <a:xfrm rot="16200000" flipV="1">
            <a:off x="708490" y="2006099"/>
            <a:ext cx="298574" cy="1105"/>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928662" y="926670"/>
            <a:ext cx="1197512" cy="338554"/>
          </a:xfrm>
          <a:prstGeom prst="rect">
            <a:avLst/>
          </a:prstGeom>
          <a:noFill/>
        </p:spPr>
        <p:txBody>
          <a:bodyPr wrap="square" rtlCol="0">
            <a:spAutoFit/>
          </a:bodyPr>
          <a:lstStyle/>
          <a:p>
            <a:pPr algn="ctr"/>
            <a:r>
              <a:rPr lang="en-GB" sz="1600" b="1" dirty="0" smtClean="0">
                <a:solidFill>
                  <a:schemeClr val="bg1"/>
                </a:solidFill>
                <a:effectLst>
                  <a:outerShdw blurRad="38100" dist="38100" dir="2700000" algn="tl">
                    <a:srgbClr val="000000">
                      <a:alpha val="43137"/>
                    </a:srgbClr>
                  </a:outerShdw>
                </a:effectLst>
                <a:latin typeface="Agency FB" pitchFamily="34" charset="0"/>
              </a:rPr>
              <a:t>Profit so far</a:t>
            </a:r>
            <a:endParaRPr lang="en-GB" sz="1600" b="1" dirty="0">
              <a:solidFill>
                <a:schemeClr val="bg1"/>
              </a:solidFill>
              <a:effectLst>
                <a:outerShdw blurRad="38100" dist="38100" dir="2700000" algn="tl">
                  <a:srgbClr val="000000">
                    <a:alpha val="43137"/>
                  </a:srgbClr>
                </a:outerShdw>
              </a:effectLst>
              <a:latin typeface="Agency FB" pitchFamily="34" charset="0"/>
            </a:endParaRPr>
          </a:p>
        </p:txBody>
      </p:sp>
      <p:cxnSp>
        <p:nvCxnSpPr>
          <p:cNvPr id="8" name="Straight Arrow Connector 7"/>
          <p:cNvCxnSpPr>
            <a:cxnSpLocks noChangeAspect="1"/>
          </p:cNvCxnSpPr>
          <p:nvPr/>
        </p:nvCxnSpPr>
        <p:spPr>
          <a:xfrm rot="5400000">
            <a:off x="851366" y="1097543"/>
            <a:ext cx="298574" cy="1105"/>
          </a:xfrm>
          <a:prstGeom prst="straightConnector1">
            <a:avLst/>
          </a:prstGeom>
          <a:ln>
            <a:solidFill>
              <a:schemeClr val="bg1"/>
            </a:solidFill>
            <a:tailEnd type="arrow"/>
          </a:ln>
        </p:spPr>
        <p:style>
          <a:lnRef idx="2">
            <a:schemeClr val="accent2"/>
          </a:lnRef>
          <a:fillRef idx="0">
            <a:schemeClr val="accent2"/>
          </a:fillRef>
          <a:effectRef idx="1">
            <a:schemeClr val="accent2"/>
          </a:effectRef>
          <a:fontRef idx="minor">
            <a:schemeClr val="tx1"/>
          </a:fontRef>
        </p:style>
      </p:cxnSp>
      <p:sp>
        <p:nvSpPr>
          <p:cNvPr id="9" name="TextBox 8"/>
          <p:cNvSpPr txBox="1"/>
          <p:nvPr/>
        </p:nvSpPr>
        <p:spPr>
          <a:xfrm>
            <a:off x="1500166" y="2571744"/>
            <a:ext cx="1000132" cy="338554"/>
          </a:xfrm>
          <a:prstGeom prst="rect">
            <a:avLst/>
          </a:prstGeom>
          <a:noFill/>
        </p:spPr>
        <p:txBody>
          <a:bodyPr wrap="square" rtlCol="0">
            <a:spAutoFit/>
          </a:bodyPr>
          <a:lstStyle/>
          <a:p>
            <a:pPr algn="ctr"/>
            <a:r>
              <a:rPr lang="en-GB" sz="1600" dirty="0" smtClean="0">
                <a:solidFill>
                  <a:schemeClr val="bg1"/>
                </a:solidFill>
                <a:latin typeface="Agency FB" pitchFamily="34" charset="0"/>
              </a:rPr>
              <a:t>Cascade</a:t>
            </a:r>
            <a:endParaRPr lang="en-GB" sz="1600" dirty="0">
              <a:solidFill>
                <a:schemeClr val="bg1"/>
              </a:solidFill>
              <a:latin typeface="Agency FB" pitchFamily="34" charset="0"/>
            </a:endParaRPr>
          </a:p>
        </p:txBody>
      </p:sp>
      <p:cxnSp>
        <p:nvCxnSpPr>
          <p:cNvPr id="10" name="Straight Arrow Connector 9"/>
          <p:cNvCxnSpPr>
            <a:cxnSpLocks noChangeAspect="1"/>
          </p:cNvCxnSpPr>
          <p:nvPr/>
        </p:nvCxnSpPr>
        <p:spPr>
          <a:xfrm rot="5400000">
            <a:off x="1850945" y="3006231"/>
            <a:ext cx="298574" cy="1105"/>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974800" y="5357826"/>
            <a:ext cx="3597464" cy="830997"/>
          </a:xfrm>
          <a:prstGeom prst="rect">
            <a:avLst/>
          </a:prstGeom>
          <a:noFill/>
        </p:spPr>
        <p:txBody>
          <a:bodyPr wrap="square" rtlCol="0">
            <a:spAutoFit/>
          </a:bodyPr>
          <a:lstStyle/>
          <a:p>
            <a:pPr algn="ctr"/>
            <a:r>
              <a:rPr lang="en-GB" sz="2400" b="1" i="1" baseline="30000" dirty="0" smtClean="0">
                <a:solidFill>
                  <a:schemeClr val="bg2">
                    <a:lumMod val="25000"/>
                  </a:schemeClr>
                </a:solidFill>
                <a:latin typeface="Agency FB" pitchFamily="34" charset="0"/>
              </a:rPr>
              <a:t>The </a:t>
            </a:r>
            <a:r>
              <a:rPr lang="en-GB" sz="2400" b="1" i="1" dirty="0" smtClean="0">
                <a:solidFill>
                  <a:schemeClr val="bg2">
                    <a:lumMod val="25000"/>
                  </a:schemeClr>
                </a:solidFill>
                <a:latin typeface="Agency FB" pitchFamily="34" charset="0"/>
              </a:rPr>
              <a:t>Next Day, The Same Command or Another to Follow</a:t>
            </a:r>
            <a:endParaRPr lang="en-GB" sz="2400" b="1" i="1" baseline="30000" dirty="0">
              <a:solidFill>
                <a:schemeClr val="bg2">
                  <a:lumMod val="25000"/>
                </a:schemeClr>
              </a:solidFill>
              <a:latin typeface="Agency FB" pitchFamily="34" charset="0"/>
            </a:endParaRPr>
          </a:p>
        </p:txBody>
      </p:sp>
      <p:sp>
        <p:nvSpPr>
          <p:cNvPr id="13" name="Rounded Rectangle 12"/>
          <p:cNvSpPr/>
          <p:nvPr/>
        </p:nvSpPr>
        <p:spPr>
          <a:xfrm>
            <a:off x="500034" y="6143644"/>
            <a:ext cx="1857388" cy="374571"/>
          </a:xfrm>
          <a:prstGeom prst="roundRect">
            <a:avLst/>
          </a:prstGeom>
          <a:gradFill flip="none" rotWithShape="1">
            <a:gsLst>
              <a:gs pos="0">
                <a:schemeClr val="accent4">
                  <a:tint val="50000"/>
                  <a:satMod val="300000"/>
                  <a:alpha val="0"/>
                </a:schemeClr>
              </a:gs>
              <a:gs pos="35000">
                <a:schemeClr val="accent4">
                  <a:tint val="37000"/>
                  <a:satMod val="300000"/>
                </a:schemeClr>
              </a:gs>
              <a:gs pos="100000">
                <a:schemeClr val="accent4">
                  <a:tint val="15000"/>
                  <a:satMod val="350000"/>
                </a:schemeClr>
              </a:gs>
            </a:gsLst>
            <a:path path="circle">
              <a:fillToRect l="100000" t="100000"/>
            </a:path>
            <a:tileRect r="-100000" b="-100000"/>
          </a:gradFill>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sz="1600" dirty="0" smtClean="0">
                <a:solidFill>
                  <a:schemeClr val="accent4">
                    <a:lumMod val="75000"/>
                  </a:schemeClr>
                </a:solidFill>
                <a:latin typeface="Agency FB" pitchFamily="34" charset="0"/>
              </a:rPr>
              <a:t>The Future Now</a:t>
            </a:r>
          </a:p>
        </p:txBody>
      </p:sp>
      <p:sp>
        <p:nvSpPr>
          <p:cNvPr id="14" name="TextBox 13"/>
          <p:cNvSpPr txBox="1">
            <a:spLocks noChangeAspect="1"/>
          </p:cNvSpPr>
          <p:nvPr/>
        </p:nvSpPr>
        <p:spPr>
          <a:xfrm>
            <a:off x="7054471" y="5072074"/>
            <a:ext cx="1446619" cy="1687890"/>
          </a:xfrm>
          <a:prstGeom prst="flowChartConnector">
            <a:avLst/>
          </a:prstGeom>
          <a:gradFill flip="none" rotWithShape="1">
            <a:gsLst>
              <a:gs pos="0">
                <a:schemeClr val="accent4">
                  <a:tint val="50000"/>
                  <a:satMod val="300000"/>
                  <a:alpha val="0"/>
                </a:schemeClr>
              </a:gs>
              <a:gs pos="35000">
                <a:schemeClr val="accent4">
                  <a:tint val="37000"/>
                  <a:satMod val="300000"/>
                </a:schemeClr>
              </a:gs>
              <a:gs pos="100000">
                <a:schemeClr val="accent4">
                  <a:tint val="15000"/>
                  <a:satMod val="350000"/>
                </a:schemeClr>
              </a:gs>
            </a:gsLst>
            <a:path path="circle">
              <a:fillToRect l="100000" t="100000"/>
            </a:path>
            <a:tileRect r="-100000" b="-100000"/>
          </a:gradFill>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dirty="0" smtClean="0">
                <a:solidFill>
                  <a:schemeClr val="accent4">
                    <a:lumMod val="75000"/>
                  </a:schemeClr>
                </a:solidFill>
                <a:latin typeface="Agency FB" pitchFamily="34" charset="0"/>
              </a:rPr>
              <a:t>Cyclicality 100% to the very last point.</a:t>
            </a:r>
            <a:endParaRPr lang="en-GB" dirty="0">
              <a:solidFill>
                <a:schemeClr val="accent4">
                  <a:lumMod val="75000"/>
                </a:schemeClr>
              </a:solidFill>
              <a:latin typeface="Agency FB" pitchFamily="34" charset="0"/>
            </a:endParaRPr>
          </a:p>
        </p:txBody>
      </p:sp>
      <p:sp>
        <p:nvSpPr>
          <p:cNvPr id="15" name="TextBox 14"/>
          <p:cNvSpPr txBox="1"/>
          <p:nvPr/>
        </p:nvSpPr>
        <p:spPr>
          <a:xfrm>
            <a:off x="2000232" y="363660"/>
            <a:ext cx="5214974" cy="707886"/>
          </a:xfrm>
          <a:prstGeom prst="rect">
            <a:avLst/>
          </a:prstGeom>
          <a:noFill/>
        </p:spPr>
        <p:txBody>
          <a:bodyPr wrap="square" rtlCol="0">
            <a:spAutoFit/>
          </a:bodyPr>
          <a:lstStyle/>
          <a:p>
            <a:pPr algn="ctr"/>
            <a:r>
              <a:rPr lang="en-GB" sz="2000" b="1" i="1" baseline="30000" dirty="0" smtClean="0">
                <a:solidFill>
                  <a:schemeClr val="bg2">
                    <a:lumMod val="25000"/>
                  </a:schemeClr>
                </a:solidFill>
                <a:latin typeface="Agency FB" pitchFamily="34" charset="0"/>
              </a:rPr>
              <a:t>we know </a:t>
            </a:r>
            <a:r>
              <a:rPr lang="en-GB" sz="2000" b="1" i="1" dirty="0" smtClean="0">
                <a:solidFill>
                  <a:schemeClr val="bg2">
                    <a:lumMod val="25000"/>
                  </a:schemeClr>
                </a:solidFill>
                <a:latin typeface="Agency FB" pitchFamily="34" charset="0"/>
              </a:rPr>
              <a:t>Lightening like price, is a fractal. It strikes a single point with an infinite number of parts – all the same  </a:t>
            </a:r>
            <a:endParaRPr lang="en-GB" sz="2000" b="1" i="1" baseline="30000" dirty="0">
              <a:solidFill>
                <a:schemeClr val="bg2">
                  <a:lumMod val="25000"/>
                </a:schemeClr>
              </a:solidFill>
              <a:latin typeface="Agency FB" pitchFamily="34" charset="0"/>
            </a:endParaRPr>
          </a:p>
        </p:txBody>
      </p:sp>
      <p:sp>
        <p:nvSpPr>
          <p:cNvPr id="16" name="Oval 15"/>
          <p:cNvSpPr>
            <a:spLocks noChangeAspect="1"/>
          </p:cNvSpPr>
          <p:nvPr/>
        </p:nvSpPr>
        <p:spPr>
          <a:xfrm>
            <a:off x="3743319" y="1285860"/>
            <a:ext cx="971557" cy="922979"/>
          </a:xfrm>
          <a:prstGeom prst="ellipse">
            <a:avLst/>
          </a:prstGeom>
          <a:solidFill>
            <a:schemeClr val="accent1">
              <a:alpha val="44000"/>
            </a:schemeClr>
          </a:soli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1500166" y="1571612"/>
            <a:ext cx="1428760" cy="338554"/>
          </a:xfrm>
          <a:prstGeom prst="rect">
            <a:avLst/>
          </a:prstGeom>
          <a:noFill/>
        </p:spPr>
        <p:txBody>
          <a:bodyPr wrap="square" rtlCol="0">
            <a:spAutoFit/>
          </a:bodyPr>
          <a:lstStyle/>
          <a:p>
            <a:pPr algn="ctr"/>
            <a:r>
              <a:rPr lang="en-GB" sz="1600" i="1" dirty="0" smtClean="0">
                <a:solidFill>
                  <a:srgbClr val="FFFF00"/>
                </a:solidFill>
                <a:latin typeface="Agency FB" pitchFamily="34" charset="0"/>
              </a:rPr>
              <a:t>K Identity {+VE}</a:t>
            </a:r>
            <a:endParaRPr lang="en-GB" sz="1600" i="1" baseline="30000" dirty="0">
              <a:solidFill>
                <a:srgbClr val="FFFF00"/>
              </a:solidFill>
              <a:latin typeface="Agency FB" pitchFamily="34" charset="0"/>
            </a:endParaRPr>
          </a:p>
        </p:txBody>
      </p:sp>
      <p:sp>
        <p:nvSpPr>
          <p:cNvPr id="18" name="Rectangle 17"/>
          <p:cNvSpPr/>
          <p:nvPr/>
        </p:nvSpPr>
        <p:spPr>
          <a:xfrm>
            <a:off x="3143240" y="6215082"/>
            <a:ext cx="3435556" cy="369332"/>
          </a:xfrm>
          <a:prstGeom prst="rect">
            <a:avLst/>
          </a:prstGeom>
        </p:spPr>
        <p:txBody>
          <a:bodyPr wrap="none">
            <a:spAutoFit/>
          </a:bodyPr>
          <a:lstStyle/>
          <a:p>
            <a:r>
              <a:rPr lang="en-GB" b="1" i="1" dirty="0" smtClean="0">
                <a:solidFill>
                  <a:srgbClr val="9E3DE7"/>
                </a:solidFill>
                <a:latin typeface="Agency FB" pitchFamily="34" charset="0"/>
              </a:rPr>
              <a:t>and You KNOW which, before the market  </a:t>
            </a:r>
            <a:endParaRPr lang="en-GB" dirty="0">
              <a:solidFill>
                <a:srgbClr val="9E3DE7"/>
              </a:solidFill>
            </a:endParaRPr>
          </a:p>
        </p:txBody>
      </p:sp>
      <p:sp>
        <p:nvSpPr>
          <p:cNvPr id="19" name="TextBox 18"/>
          <p:cNvSpPr txBox="1"/>
          <p:nvPr/>
        </p:nvSpPr>
        <p:spPr>
          <a:xfrm>
            <a:off x="3500430" y="2214554"/>
            <a:ext cx="714380" cy="461665"/>
          </a:xfrm>
          <a:prstGeom prst="rect">
            <a:avLst/>
          </a:prstGeom>
          <a:noFill/>
        </p:spPr>
        <p:txBody>
          <a:bodyPr wrap="square" rtlCol="0">
            <a:spAutoFit/>
          </a:bodyPr>
          <a:lstStyle/>
          <a:p>
            <a:pPr algn="ctr"/>
            <a:r>
              <a:rPr lang="en-GB" sz="1200" dirty="0" smtClean="0">
                <a:solidFill>
                  <a:srgbClr val="FFC000"/>
                </a:solidFill>
                <a:latin typeface="Agency FB" pitchFamily="34" charset="0"/>
              </a:rPr>
              <a:t>Initial Value </a:t>
            </a:r>
            <a:endParaRPr lang="en-GB" sz="1200" dirty="0">
              <a:solidFill>
                <a:srgbClr val="FFC000"/>
              </a:solidFill>
              <a:latin typeface="Agency FB" pitchFamily="34" charset="0"/>
            </a:endParaRPr>
          </a:p>
        </p:txBody>
      </p:sp>
      <p:cxnSp>
        <p:nvCxnSpPr>
          <p:cNvPr id="21" name="Straight Arrow Connector 20"/>
          <p:cNvCxnSpPr/>
          <p:nvPr/>
        </p:nvCxnSpPr>
        <p:spPr>
          <a:xfrm rot="5400000" flipH="1" flipV="1">
            <a:off x="3857620" y="2143116"/>
            <a:ext cx="428628" cy="142876"/>
          </a:xfrm>
          <a:prstGeom prst="straightConnector1">
            <a:avLst/>
          </a:prstGeom>
          <a:ln>
            <a:solidFill>
              <a:srgbClr val="FFC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shadeToTitle="1">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pic>
        <p:nvPicPr>
          <p:cNvPr id="40962" name="Picture 2" descr="C:\Users\Darkdoji\Desktop\A_Paper Trades\End Behaviours High\Peter Corrections\Gol;d Close\To infinity.PNG"/>
          <p:cNvPicPr>
            <a:picLocks noChangeAspect="1" noChangeArrowheads="1"/>
          </p:cNvPicPr>
          <p:nvPr/>
        </p:nvPicPr>
        <p:blipFill>
          <a:blip r:embed="rId2"/>
          <a:srcRect/>
          <a:stretch>
            <a:fillRect/>
          </a:stretch>
        </p:blipFill>
        <p:spPr bwMode="auto">
          <a:xfrm>
            <a:off x="571472" y="1357298"/>
            <a:ext cx="8110718" cy="3991056"/>
          </a:xfrm>
          <a:prstGeom prst="rect">
            <a:avLst/>
          </a:prstGeom>
          <a:ln>
            <a:noFill/>
          </a:ln>
          <a:effectLst>
            <a:outerShdw blurRad="292100" dist="139700" dir="2700000" algn="tl" rotWithShape="0">
              <a:srgbClr val="333333">
                <a:alpha val="65000"/>
              </a:srgbClr>
            </a:outerShdw>
          </a:effectLst>
        </p:spPr>
      </p:pic>
      <p:sp>
        <p:nvSpPr>
          <p:cNvPr id="3" name="TextBox 2"/>
          <p:cNvSpPr txBox="1"/>
          <p:nvPr/>
        </p:nvSpPr>
        <p:spPr>
          <a:xfrm>
            <a:off x="142844" y="285728"/>
            <a:ext cx="5286412" cy="400110"/>
          </a:xfrm>
          <a:prstGeom prst="rect">
            <a:avLst/>
          </a:prstGeom>
          <a:noFill/>
        </p:spPr>
        <p:txBody>
          <a:bodyPr wrap="square" rtlCol="0">
            <a:spAutoFit/>
          </a:bodyPr>
          <a:lstStyle/>
          <a:p>
            <a:pPr algn="ctr"/>
            <a:r>
              <a:rPr lang="en-GB" sz="2000" b="1" i="1" baseline="30000" dirty="0" smtClean="0">
                <a:solidFill>
                  <a:schemeClr val="bg2">
                    <a:lumMod val="25000"/>
                  </a:schemeClr>
                </a:solidFill>
                <a:latin typeface="Agency FB" pitchFamily="34" charset="0"/>
              </a:rPr>
              <a:t>On the </a:t>
            </a:r>
            <a:r>
              <a:rPr lang="en-GB" sz="2800" b="1" i="1" baseline="30000" dirty="0" smtClean="0">
                <a:solidFill>
                  <a:schemeClr val="bg2">
                    <a:lumMod val="25000"/>
                  </a:schemeClr>
                </a:solidFill>
                <a:effectLst>
                  <a:outerShdw blurRad="38100" dist="38100" dir="2700000" algn="tl">
                    <a:srgbClr val="000000">
                      <a:alpha val="43137"/>
                    </a:srgbClr>
                  </a:outerShdw>
                </a:effectLst>
                <a:latin typeface="Agency FB" pitchFamily="34" charset="0"/>
              </a:rPr>
              <a:t>screenface</a:t>
            </a:r>
            <a:r>
              <a:rPr lang="en-GB" sz="2800" b="1" i="1" baseline="30000" dirty="0" smtClean="0">
                <a:solidFill>
                  <a:srgbClr val="FFC000"/>
                </a:solidFill>
                <a:effectLst>
                  <a:outerShdw blurRad="38100" dist="38100" dir="2700000" algn="tl">
                    <a:srgbClr val="000000">
                      <a:alpha val="43137"/>
                    </a:srgbClr>
                  </a:outerShdw>
                </a:effectLst>
                <a:latin typeface="Agency FB" pitchFamily="34" charset="0"/>
              </a:rPr>
              <a:t> </a:t>
            </a:r>
            <a:r>
              <a:rPr lang="en-GB" sz="2000" b="1" i="1" dirty="0" smtClean="0">
                <a:solidFill>
                  <a:schemeClr val="bg2">
                    <a:lumMod val="25000"/>
                  </a:schemeClr>
                </a:solidFill>
                <a:latin typeface="Agency FB" pitchFamily="34" charset="0"/>
              </a:rPr>
              <a:t>the colour inverse, always equals true</a:t>
            </a:r>
            <a:endParaRPr lang="en-GB" sz="2000" b="1" i="1" baseline="30000" dirty="0">
              <a:solidFill>
                <a:schemeClr val="bg2">
                  <a:lumMod val="25000"/>
                </a:schemeClr>
              </a:solidFill>
              <a:latin typeface="Agency FB" pitchFamily="34" charset="0"/>
            </a:endParaRPr>
          </a:p>
        </p:txBody>
      </p:sp>
      <p:sp>
        <p:nvSpPr>
          <p:cNvPr id="4" name="TextBox 3"/>
          <p:cNvSpPr txBox="1"/>
          <p:nvPr/>
        </p:nvSpPr>
        <p:spPr>
          <a:xfrm>
            <a:off x="2643174" y="785794"/>
            <a:ext cx="5572164" cy="400110"/>
          </a:xfrm>
          <a:prstGeom prst="rect">
            <a:avLst/>
          </a:prstGeom>
          <a:noFill/>
        </p:spPr>
        <p:txBody>
          <a:bodyPr wrap="square" rtlCol="0">
            <a:spAutoFit/>
          </a:bodyPr>
          <a:lstStyle/>
          <a:p>
            <a:pPr algn="ctr"/>
            <a:r>
              <a:rPr lang="en-GB" sz="2000" b="1" i="1" baseline="30000" dirty="0" smtClean="0">
                <a:solidFill>
                  <a:schemeClr val="bg2">
                    <a:lumMod val="25000"/>
                  </a:schemeClr>
                </a:solidFill>
                <a:latin typeface="Agency FB" pitchFamily="34" charset="0"/>
              </a:rPr>
              <a:t>which means e.g., the colour </a:t>
            </a:r>
            <a:r>
              <a:rPr lang="el-GR" sz="2000" dirty="0" smtClean="0">
                <a:solidFill>
                  <a:prstClr val="black"/>
                </a:solidFill>
                <a:cs typeface="Calibri"/>
              </a:rPr>
              <a:t>δ</a:t>
            </a:r>
            <a:r>
              <a:rPr lang="en-GB" sz="2000" b="1" i="1" baseline="30000" dirty="0" smtClean="0">
                <a:solidFill>
                  <a:schemeClr val="bg2">
                    <a:lumMod val="25000"/>
                  </a:schemeClr>
                </a:solidFill>
                <a:latin typeface="Agency FB" pitchFamily="34" charset="0"/>
              </a:rPr>
              <a:t>of S,</a:t>
            </a:r>
            <a:r>
              <a:rPr lang="en-GB" sz="2000" b="1" i="1" dirty="0" smtClean="0">
                <a:solidFill>
                  <a:schemeClr val="bg2">
                    <a:lumMod val="25000"/>
                  </a:schemeClr>
                </a:solidFill>
                <a:latin typeface="Agency FB" pitchFamily="34" charset="0"/>
              </a:rPr>
              <a:t> </a:t>
            </a:r>
            <a:r>
              <a:rPr lang="en-GB" sz="2000" b="1" i="1" baseline="30000" dirty="0" smtClean="0">
                <a:solidFill>
                  <a:schemeClr val="bg2">
                    <a:lumMod val="25000"/>
                  </a:schemeClr>
                </a:solidFill>
                <a:latin typeface="Agency FB" pitchFamily="34" charset="0"/>
              </a:rPr>
              <a:t>as with</a:t>
            </a:r>
            <a:r>
              <a:rPr lang="en-GB" sz="2000" b="1" i="1" dirty="0" smtClean="0">
                <a:solidFill>
                  <a:schemeClr val="bg2">
                    <a:lumMod val="25000"/>
                  </a:schemeClr>
                </a:solidFill>
                <a:latin typeface="Agency FB" pitchFamily="34" charset="0"/>
              </a:rPr>
              <a:t> </a:t>
            </a:r>
            <a:r>
              <a:rPr lang="en-GB" sz="2000" b="1" i="1" baseline="30000" dirty="0" smtClean="0">
                <a:solidFill>
                  <a:schemeClr val="bg2">
                    <a:lumMod val="25000"/>
                  </a:schemeClr>
                </a:solidFill>
                <a:latin typeface="Agency FB" pitchFamily="34" charset="0"/>
              </a:rPr>
              <a:t>every Icon  </a:t>
            </a:r>
            <a:r>
              <a:rPr lang="en-GB" sz="2000" b="1" i="1" dirty="0" smtClean="0">
                <a:solidFill>
                  <a:schemeClr val="bg2">
                    <a:lumMod val="25000"/>
                  </a:schemeClr>
                </a:solidFill>
                <a:latin typeface="Agency FB" pitchFamily="34" charset="0"/>
              </a:rPr>
              <a:t> always equals true.</a:t>
            </a:r>
            <a:endParaRPr lang="en-GB" sz="2000" b="1" i="1" baseline="30000" dirty="0">
              <a:solidFill>
                <a:schemeClr val="bg2">
                  <a:lumMod val="25000"/>
                </a:schemeClr>
              </a:solidFill>
              <a:latin typeface="Agency FB" pitchFamily="34" charset="0"/>
            </a:endParaRPr>
          </a:p>
        </p:txBody>
      </p:sp>
      <p:sp>
        <p:nvSpPr>
          <p:cNvPr id="6" name="Oval 5"/>
          <p:cNvSpPr>
            <a:spLocks noChangeAspect="1"/>
          </p:cNvSpPr>
          <p:nvPr/>
        </p:nvSpPr>
        <p:spPr>
          <a:xfrm>
            <a:off x="3786182" y="3429000"/>
            <a:ext cx="971557" cy="922979"/>
          </a:xfrm>
          <a:prstGeom prst="ellipse">
            <a:avLst/>
          </a:prstGeom>
          <a:solidFill>
            <a:schemeClr val="accent1">
              <a:alpha val="44000"/>
            </a:schemeClr>
          </a:soli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928794" y="3857628"/>
            <a:ext cx="1599676" cy="369332"/>
          </a:xfrm>
          <a:prstGeom prst="rect">
            <a:avLst/>
          </a:prstGeom>
          <a:noFill/>
        </p:spPr>
        <p:txBody>
          <a:bodyPr wrap="square" rtlCol="0">
            <a:spAutoFit/>
          </a:bodyPr>
          <a:lstStyle/>
          <a:p>
            <a:pPr algn="ctr"/>
            <a:r>
              <a:rPr lang="en-GB" i="1" dirty="0" smtClean="0">
                <a:solidFill>
                  <a:schemeClr val="bg1"/>
                </a:solidFill>
                <a:latin typeface="Agency FB" pitchFamily="34" charset="0"/>
              </a:rPr>
              <a:t>K Identity {-VE}</a:t>
            </a:r>
            <a:endParaRPr lang="en-GB" i="1" baseline="30000" dirty="0">
              <a:solidFill>
                <a:schemeClr val="bg1"/>
              </a:solidFill>
              <a:latin typeface="Agency FB" pitchFamily="34" charset="0"/>
            </a:endParaRPr>
          </a:p>
        </p:txBody>
      </p:sp>
      <p:grpSp>
        <p:nvGrpSpPr>
          <p:cNvPr id="19" name="Group 18"/>
          <p:cNvGrpSpPr/>
          <p:nvPr/>
        </p:nvGrpSpPr>
        <p:grpSpPr>
          <a:xfrm>
            <a:off x="1643042" y="1571612"/>
            <a:ext cx="2285421" cy="1992554"/>
            <a:chOff x="1643042" y="1571612"/>
            <a:chExt cx="2285421" cy="1992554"/>
          </a:xfrm>
        </p:grpSpPr>
        <p:cxnSp>
          <p:nvCxnSpPr>
            <p:cNvPr id="15" name="Straight Arrow Connector 14"/>
            <p:cNvCxnSpPr/>
            <p:nvPr/>
          </p:nvCxnSpPr>
          <p:spPr>
            <a:xfrm rot="10800000">
              <a:off x="1643042" y="1571612"/>
              <a:ext cx="1214446" cy="214314"/>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endCxn id="6" idx="1"/>
            </p:cNvCxnSpPr>
            <p:nvPr/>
          </p:nvCxnSpPr>
          <p:spPr>
            <a:xfrm rot="16200000" flipH="1">
              <a:off x="2503855" y="2139558"/>
              <a:ext cx="1778241" cy="1070975"/>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2571736" y="1500174"/>
            <a:ext cx="1599676" cy="369332"/>
          </a:xfrm>
          <a:prstGeom prst="rect">
            <a:avLst/>
          </a:prstGeom>
          <a:noFill/>
        </p:spPr>
        <p:txBody>
          <a:bodyPr wrap="square" rtlCol="0">
            <a:spAutoFit/>
          </a:bodyPr>
          <a:lstStyle/>
          <a:p>
            <a:pPr algn="ctr"/>
            <a:r>
              <a:rPr lang="en-GB" i="1" dirty="0" smtClean="0">
                <a:solidFill>
                  <a:schemeClr val="bg1"/>
                </a:solidFill>
                <a:latin typeface="Agency FB" pitchFamily="34" charset="0"/>
              </a:rPr>
              <a:t>Inversion Low</a:t>
            </a:r>
            <a:endParaRPr lang="en-GB" i="1" baseline="30000" dirty="0">
              <a:solidFill>
                <a:schemeClr val="bg1"/>
              </a:solidFill>
              <a:latin typeface="Agency FB" pitchFamily="34" charset="0"/>
            </a:endParaRPr>
          </a:p>
        </p:txBody>
      </p:sp>
      <p:sp>
        <p:nvSpPr>
          <p:cNvPr id="22" name="TextBox 21"/>
          <p:cNvSpPr txBox="1"/>
          <p:nvPr/>
        </p:nvSpPr>
        <p:spPr>
          <a:xfrm>
            <a:off x="1714480" y="1928802"/>
            <a:ext cx="1599676" cy="369332"/>
          </a:xfrm>
          <a:prstGeom prst="rect">
            <a:avLst/>
          </a:prstGeom>
          <a:noFill/>
        </p:spPr>
        <p:txBody>
          <a:bodyPr wrap="square" rtlCol="0">
            <a:spAutoFit/>
          </a:bodyPr>
          <a:lstStyle/>
          <a:p>
            <a:pPr algn="ctr"/>
            <a:r>
              <a:rPr lang="en-GB" i="1" dirty="0" smtClean="0">
                <a:solidFill>
                  <a:schemeClr val="bg1"/>
                </a:solidFill>
                <a:latin typeface="Agency FB" pitchFamily="34" charset="0"/>
              </a:rPr>
              <a:t>Inductive Flow</a:t>
            </a:r>
            <a:endParaRPr lang="en-GB" i="1" baseline="30000" dirty="0">
              <a:solidFill>
                <a:schemeClr val="bg1"/>
              </a:solidFill>
              <a:latin typeface="Agency FB" pitchFamily="34" charset="0"/>
            </a:endParaRPr>
          </a:p>
        </p:txBody>
      </p:sp>
      <p:sp>
        <p:nvSpPr>
          <p:cNvPr id="23" name="TextBox 22"/>
          <p:cNvSpPr txBox="1">
            <a:spLocks noChangeAspect="1"/>
          </p:cNvSpPr>
          <p:nvPr/>
        </p:nvSpPr>
        <p:spPr>
          <a:xfrm>
            <a:off x="303642" y="5357826"/>
            <a:ext cx="1696590" cy="1341656"/>
          </a:xfrm>
          <a:prstGeom prst="flowChartConnector">
            <a:avLst/>
          </a:prstGeom>
          <a:gradFill flip="none" rotWithShape="1">
            <a:gsLst>
              <a:gs pos="0">
                <a:schemeClr val="accent4">
                  <a:tint val="50000"/>
                  <a:satMod val="300000"/>
                  <a:alpha val="0"/>
                </a:schemeClr>
              </a:gs>
              <a:gs pos="35000">
                <a:schemeClr val="accent4">
                  <a:tint val="37000"/>
                  <a:satMod val="300000"/>
                </a:schemeClr>
              </a:gs>
              <a:gs pos="100000">
                <a:schemeClr val="accent4">
                  <a:tint val="15000"/>
                  <a:satMod val="350000"/>
                </a:schemeClr>
              </a:gs>
            </a:gsLst>
            <a:path path="circle">
              <a:fillToRect l="100000" t="100000"/>
            </a:path>
            <a:tileRect r="-100000" b="-100000"/>
          </a:gradFill>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sz="1400" dirty="0" smtClean="0">
                <a:solidFill>
                  <a:schemeClr val="accent4">
                    <a:lumMod val="75000"/>
                  </a:schemeClr>
                </a:solidFill>
                <a:latin typeface="Agency FB" pitchFamily="34" charset="0"/>
              </a:rPr>
              <a:t>Calculations from n – 9n read the right-hand edge (RHE) of markets </a:t>
            </a:r>
            <a:endParaRPr lang="en-GB" sz="1400" dirty="0">
              <a:solidFill>
                <a:schemeClr val="accent4">
                  <a:lumMod val="75000"/>
                </a:schemeClr>
              </a:solidFill>
              <a:latin typeface="Agency FB" pitchFamily="34" charset="0"/>
            </a:endParaRPr>
          </a:p>
        </p:txBody>
      </p:sp>
      <p:sp>
        <p:nvSpPr>
          <p:cNvPr id="16" name="TextBox 15"/>
          <p:cNvSpPr txBox="1"/>
          <p:nvPr/>
        </p:nvSpPr>
        <p:spPr>
          <a:xfrm>
            <a:off x="3500430" y="1928802"/>
            <a:ext cx="714380" cy="461665"/>
          </a:xfrm>
          <a:prstGeom prst="rect">
            <a:avLst/>
          </a:prstGeom>
          <a:noFill/>
        </p:spPr>
        <p:txBody>
          <a:bodyPr wrap="square" rtlCol="0">
            <a:spAutoFit/>
          </a:bodyPr>
          <a:lstStyle/>
          <a:p>
            <a:pPr algn="ctr"/>
            <a:r>
              <a:rPr lang="en-GB" sz="1200" dirty="0" smtClean="0">
                <a:solidFill>
                  <a:srgbClr val="FFC000"/>
                </a:solidFill>
                <a:latin typeface="Agency FB" pitchFamily="34" charset="0"/>
              </a:rPr>
              <a:t>Initial Value </a:t>
            </a:r>
            <a:endParaRPr lang="en-GB" sz="1200" dirty="0">
              <a:solidFill>
                <a:srgbClr val="FFC000"/>
              </a:solidFill>
              <a:latin typeface="Agency FB" pitchFamily="34" charset="0"/>
            </a:endParaRPr>
          </a:p>
        </p:txBody>
      </p:sp>
      <p:cxnSp>
        <p:nvCxnSpPr>
          <p:cNvPr id="20" name="Straight Arrow Connector 19"/>
          <p:cNvCxnSpPr/>
          <p:nvPr/>
        </p:nvCxnSpPr>
        <p:spPr>
          <a:xfrm rot="5400000">
            <a:off x="3607587" y="2473054"/>
            <a:ext cx="357190" cy="142876"/>
          </a:xfrm>
          <a:prstGeom prst="straightConnector1">
            <a:avLst/>
          </a:prstGeom>
          <a:ln>
            <a:solidFill>
              <a:srgbClr val="FFC000"/>
            </a:solidFill>
            <a:tailEnd type="arrow"/>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2428860" y="5572140"/>
            <a:ext cx="6286544" cy="1015663"/>
          </a:xfrm>
          <a:prstGeom prst="rect">
            <a:avLst/>
          </a:prstGeom>
          <a:noFill/>
        </p:spPr>
        <p:txBody>
          <a:bodyPr wrap="square" rtlCol="0">
            <a:spAutoFit/>
          </a:bodyPr>
          <a:lstStyle/>
          <a:p>
            <a:pPr algn="ctr"/>
            <a:r>
              <a:rPr lang="en-GB" sz="2000" b="1" i="1" baseline="30000" dirty="0" smtClean="0">
                <a:solidFill>
                  <a:schemeClr val="accent5">
                    <a:lumMod val="50000"/>
                  </a:schemeClr>
                </a:solidFill>
                <a:latin typeface="Agency FB" pitchFamily="34" charset="0"/>
              </a:rPr>
              <a:t>We learn</a:t>
            </a:r>
            <a:r>
              <a:rPr lang="en-GB" sz="2000" b="1" i="1" dirty="0" smtClean="0">
                <a:solidFill>
                  <a:schemeClr val="accent5">
                    <a:lumMod val="50000"/>
                  </a:schemeClr>
                </a:solidFill>
                <a:latin typeface="Agency FB" pitchFamily="34" charset="0"/>
              </a:rPr>
              <a:t> to read </a:t>
            </a:r>
            <a:r>
              <a:rPr lang="en-GB" sz="2000" b="1" i="1" baseline="30000" dirty="0" smtClean="0">
                <a:solidFill>
                  <a:schemeClr val="accent5">
                    <a:lumMod val="50000"/>
                  </a:schemeClr>
                </a:solidFill>
                <a:latin typeface="Agency FB" pitchFamily="34" charset="0"/>
              </a:rPr>
              <a:t> the colour combinations</a:t>
            </a:r>
            <a:r>
              <a:rPr lang="en-GB" sz="2000" b="1" i="1" dirty="0" smtClean="0">
                <a:solidFill>
                  <a:schemeClr val="accent5">
                    <a:lumMod val="50000"/>
                  </a:schemeClr>
                </a:solidFill>
                <a:latin typeface="Agency FB" pitchFamily="34" charset="0"/>
              </a:rPr>
              <a:t> </a:t>
            </a:r>
            <a:r>
              <a:rPr lang="en-GB" sz="2000" b="1" i="1" baseline="30000" dirty="0" smtClean="0">
                <a:solidFill>
                  <a:schemeClr val="accent5">
                    <a:lumMod val="50000"/>
                  </a:schemeClr>
                </a:solidFill>
                <a:latin typeface="Agency FB" pitchFamily="34" charset="0"/>
              </a:rPr>
              <a:t>and changes as </a:t>
            </a:r>
            <a:r>
              <a:rPr lang="en-GB" sz="2000" b="1" i="1" dirty="0" smtClean="0">
                <a:solidFill>
                  <a:schemeClr val="accent5">
                    <a:lumMod val="50000"/>
                  </a:schemeClr>
                </a:solidFill>
                <a:latin typeface="Agency FB" pitchFamily="34" charset="0"/>
              </a:rPr>
              <a:t> patterns and to tell what the changes mean to price action in real-time. The colour changes are actually numbers changing by a set of rules to effects we can see.</a:t>
            </a:r>
            <a:endParaRPr lang="en-GB" sz="2000" b="1" i="1" baseline="30000" dirty="0">
              <a:solidFill>
                <a:schemeClr val="accent5">
                  <a:lumMod val="50000"/>
                </a:schemeClr>
              </a:solidFill>
              <a:latin typeface="Agency FB"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path path="rect">
            <a:fillToRect l="100000" t="100000"/>
          </a:path>
        </a:gradFill>
        <a:effectLst/>
      </p:bgPr>
    </p:bg>
    <p:spTree>
      <p:nvGrpSpPr>
        <p:cNvPr id="1" name=""/>
        <p:cNvGrpSpPr/>
        <p:nvPr/>
      </p:nvGrpSpPr>
      <p:grpSpPr>
        <a:xfrm>
          <a:off x="0" y="0"/>
          <a:ext cx="0" cy="0"/>
          <a:chOff x="0" y="0"/>
          <a:chExt cx="0" cy="0"/>
        </a:xfrm>
      </p:grpSpPr>
      <p:grpSp>
        <p:nvGrpSpPr>
          <p:cNvPr id="2" name="Group 35"/>
          <p:cNvGrpSpPr/>
          <p:nvPr/>
        </p:nvGrpSpPr>
        <p:grpSpPr>
          <a:xfrm>
            <a:off x="500034" y="646620"/>
            <a:ext cx="7930117" cy="4581249"/>
            <a:chOff x="500034" y="-425727"/>
            <a:chExt cx="7930117" cy="4581249"/>
          </a:xfrm>
        </p:grpSpPr>
        <p:sp>
          <p:nvSpPr>
            <p:cNvPr id="8" name="TextBox 7"/>
            <p:cNvSpPr txBox="1"/>
            <p:nvPr/>
          </p:nvSpPr>
          <p:spPr>
            <a:xfrm>
              <a:off x="3428992" y="3286124"/>
              <a:ext cx="1928826" cy="369332"/>
            </a:xfrm>
            <a:prstGeom prst="rect">
              <a:avLst/>
            </a:prstGeom>
            <a:noFill/>
          </p:spPr>
          <p:txBody>
            <a:bodyPr wrap="square" rtlCol="0">
              <a:spAutoFit/>
            </a:bodyPr>
            <a:lstStyle/>
            <a:p>
              <a:pPr algn="ctr"/>
              <a:r>
                <a:rPr lang="en-GB" dirty="0" smtClean="0">
                  <a:latin typeface="Agency FB" pitchFamily="34" charset="0"/>
                </a:rPr>
                <a:t>KSO Transform</a:t>
              </a:r>
              <a:endParaRPr lang="en-GB" baseline="30000" dirty="0">
                <a:latin typeface="Agency FB" pitchFamily="34" charset="0"/>
              </a:endParaRPr>
            </a:p>
          </p:txBody>
        </p:sp>
        <p:cxnSp>
          <p:nvCxnSpPr>
            <p:cNvPr id="11" name="Straight Connector 10"/>
            <p:cNvCxnSpPr/>
            <p:nvPr/>
          </p:nvCxnSpPr>
          <p:spPr>
            <a:xfrm>
              <a:off x="5715008" y="3786190"/>
              <a:ext cx="2000264" cy="1588"/>
            </a:xfrm>
            <a:prstGeom prst="line">
              <a:avLst/>
            </a:prstGeom>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6000760" y="3786190"/>
              <a:ext cx="1071570" cy="369332"/>
            </a:xfrm>
            <a:prstGeom prst="rect">
              <a:avLst/>
            </a:prstGeom>
            <a:noFill/>
          </p:spPr>
          <p:txBody>
            <a:bodyPr wrap="square" rtlCol="0">
              <a:spAutoFit/>
            </a:bodyPr>
            <a:lstStyle/>
            <a:p>
              <a:pPr algn="ctr"/>
              <a:r>
                <a:rPr lang="en-GB" dirty="0" smtClean="0">
                  <a:latin typeface="Agency FB" pitchFamily="34" charset="0"/>
                </a:rPr>
                <a:t>X = W(1)</a:t>
              </a:r>
              <a:endParaRPr lang="en-GB" baseline="-25000" dirty="0">
                <a:latin typeface="Agency FB" pitchFamily="34" charset="0"/>
              </a:endParaRPr>
            </a:p>
          </p:txBody>
        </p:sp>
        <p:sp>
          <p:nvSpPr>
            <p:cNvPr id="13" name="TextBox 12"/>
            <p:cNvSpPr txBox="1"/>
            <p:nvPr/>
          </p:nvSpPr>
          <p:spPr>
            <a:xfrm>
              <a:off x="5643570" y="3429000"/>
              <a:ext cx="1928826" cy="369332"/>
            </a:xfrm>
            <a:prstGeom prst="rect">
              <a:avLst/>
            </a:prstGeom>
            <a:noFill/>
          </p:spPr>
          <p:txBody>
            <a:bodyPr wrap="square" rtlCol="0">
              <a:spAutoFit/>
            </a:bodyPr>
            <a:lstStyle/>
            <a:p>
              <a:pPr algn="ctr"/>
              <a:r>
                <a:rPr lang="en-GB" dirty="0" smtClean="0">
                  <a:latin typeface="Agency FB" pitchFamily="34" charset="0"/>
                </a:rPr>
                <a:t>Result</a:t>
              </a:r>
              <a:endParaRPr lang="en-GB" baseline="30000" dirty="0">
                <a:latin typeface="Agency FB" pitchFamily="34" charset="0"/>
              </a:endParaRPr>
            </a:p>
          </p:txBody>
        </p:sp>
        <p:sp>
          <p:nvSpPr>
            <p:cNvPr id="14" name="TextBox 13"/>
            <p:cNvSpPr txBox="1"/>
            <p:nvPr/>
          </p:nvSpPr>
          <p:spPr>
            <a:xfrm>
              <a:off x="1714480" y="2857496"/>
              <a:ext cx="6143668" cy="369332"/>
            </a:xfrm>
            <a:prstGeom prst="rect">
              <a:avLst/>
            </a:prstGeom>
            <a:noFill/>
          </p:spPr>
          <p:txBody>
            <a:bodyPr wrap="square" rtlCol="0">
              <a:spAutoFit/>
            </a:bodyPr>
            <a:lstStyle/>
            <a:p>
              <a:r>
                <a:rPr lang="en-GB" dirty="0" smtClean="0">
                  <a:latin typeface="Agency FB" pitchFamily="34" charset="0"/>
                </a:rPr>
                <a:t>Recursive</a:t>
              </a:r>
            </a:p>
          </p:txBody>
        </p:sp>
        <p:pic>
          <p:nvPicPr>
            <p:cNvPr id="5124" name="Picture 4" descr="C:\Users\Darkdoji\Desktop\A_Paper Trades\End Behaviours High\Peter Corrections\Gol;d Close\Doiblhe 6h.PNG"/>
            <p:cNvPicPr>
              <a:picLocks noChangeAspect="1" noChangeArrowheads="1"/>
            </p:cNvPicPr>
            <p:nvPr/>
          </p:nvPicPr>
          <p:blipFill>
            <a:blip r:embed="rId2"/>
            <a:srcRect l="5309" b="60524"/>
            <a:stretch>
              <a:fillRect/>
            </a:stretch>
          </p:blipFill>
          <p:spPr bwMode="auto">
            <a:xfrm>
              <a:off x="785786" y="857232"/>
              <a:ext cx="7644365" cy="1714512"/>
            </a:xfrm>
            <a:prstGeom prst="rect">
              <a:avLst/>
            </a:prstGeom>
            <a:noFill/>
          </p:spPr>
        </p:pic>
        <p:grpSp>
          <p:nvGrpSpPr>
            <p:cNvPr id="5" name="Group 17"/>
            <p:cNvGrpSpPr/>
            <p:nvPr/>
          </p:nvGrpSpPr>
          <p:grpSpPr>
            <a:xfrm>
              <a:off x="5572132" y="1214422"/>
              <a:ext cx="306388" cy="1019180"/>
              <a:chOff x="6215074" y="1928802"/>
              <a:chExt cx="306388" cy="1019180"/>
            </a:xfrm>
          </p:grpSpPr>
          <p:cxnSp>
            <p:nvCxnSpPr>
              <p:cNvPr id="19" name="Straight Arrow Connector 18"/>
              <p:cNvCxnSpPr/>
              <p:nvPr/>
            </p:nvCxnSpPr>
            <p:spPr>
              <a:xfrm rot="5400000" flipH="1" flipV="1">
                <a:off x="5858678" y="2285198"/>
                <a:ext cx="714380" cy="1588"/>
              </a:xfrm>
              <a:prstGeom prst="straightConnector1">
                <a:avLst/>
              </a:prstGeom>
              <a:ln w="127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rot="5400000" flipH="1" flipV="1">
                <a:off x="6011078" y="2437598"/>
                <a:ext cx="714380" cy="1588"/>
              </a:xfrm>
              <a:prstGeom prst="straightConnector1">
                <a:avLst/>
              </a:prstGeom>
              <a:ln w="127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rot="5400000" flipH="1" flipV="1">
                <a:off x="6163478" y="2589998"/>
                <a:ext cx="714380" cy="1588"/>
              </a:xfrm>
              <a:prstGeom prst="straightConnector1">
                <a:avLst/>
              </a:prstGeom>
              <a:ln w="12700">
                <a:solidFill>
                  <a:srgbClr val="00B050"/>
                </a:solidFill>
                <a:tailEnd type="arrow"/>
              </a:ln>
            </p:spPr>
            <p:style>
              <a:lnRef idx="1">
                <a:schemeClr val="accent1"/>
              </a:lnRef>
              <a:fillRef idx="0">
                <a:schemeClr val="accent1"/>
              </a:fillRef>
              <a:effectRef idx="0">
                <a:schemeClr val="accent1"/>
              </a:effectRef>
              <a:fontRef idx="minor">
                <a:schemeClr val="tx1"/>
              </a:fontRef>
            </p:style>
          </p:cxnSp>
        </p:grpSp>
        <p:grpSp>
          <p:nvGrpSpPr>
            <p:cNvPr id="16" name="Group 21"/>
            <p:cNvGrpSpPr/>
            <p:nvPr/>
          </p:nvGrpSpPr>
          <p:grpSpPr>
            <a:xfrm flipH="1">
              <a:off x="6000760" y="500042"/>
              <a:ext cx="306388" cy="1019180"/>
              <a:chOff x="6215074" y="1928802"/>
              <a:chExt cx="306388" cy="1019180"/>
            </a:xfrm>
          </p:grpSpPr>
          <p:cxnSp>
            <p:nvCxnSpPr>
              <p:cNvPr id="23" name="Straight Arrow Connector 22"/>
              <p:cNvCxnSpPr/>
              <p:nvPr/>
            </p:nvCxnSpPr>
            <p:spPr>
              <a:xfrm rot="5400000" flipH="1" flipV="1">
                <a:off x="5858678" y="2285198"/>
                <a:ext cx="714380" cy="1588"/>
              </a:xfrm>
              <a:prstGeom prst="straightConnector1">
                <a:avLst/>
              </a:prstGeom>
              <a:ln w="12700">
                <a:solidFill>
                  <a:srgbClr val="7EA010"/>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rot="5400000" flipH="1" flipV="1">
                <a:off x="6011078" y="2437598"/>
                <a:ext cx="714380" cy="1588"/>
              </a:xfrm>
              <a:prstGeom prst="straightConnector1">
                <a:avLst/>
              </a:prstGeom>
              <a:ln w="12700">
                <a:solidFill>
                  <a:srgbClr val="7EA010"/>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rot="5400000" flipH="1" flipV="1">
                <a:off x="6163478" y="2589998"/>
                <a:ext cx="714380" cy="1588"/>
              </a:xfrm>
              <a:prstGeom prst="straightConnector1">
                <a:avLst/>
              </a:prstGeom>
              <a:ln w="12700">
                <a:solidFill>
                  <a:srgbClr val="7EA010"/>
                </a:solidFill>
                <a:tailEnd type="arrow"/>
              </a:ln>
            </p:spPr>
            <p:style>
              <a:lnRef idx="1">
                <a:schemeClr val="accent1"/>
              </a:lnRef>
              <a:fillRef idx="0">
                <a:schemeClr val="accent1"/>
              </a:fillRef>
              <a:effectRef idx="0">
                <a:schemeClr val="accent1"/>
              </a:effectRef>
              <a:fontRef idx="minor">
                <a:schemeClr val="tx1"/>
              </a:fontRef>
            </p:style>
          </p:cxnSp>
        </p:grpSp>
        <p:sp>
          <p:nvSpPr>
            <p:cNvPr id="26" name="TextBox 25"/>
            <p:cNvSpPr txBox="1"/>
            <p:nvPr/>
          </p:nvSpPr>
          <p:spPr>
            <a:xfrm>
              <a:off x="857224" y="946529"/>
              <a:ext cx="2000264" cy="338554"/>
            </a:xfrm>
            <a:prstGeom prst="rect">
              <a:avLst/>
            </a:prstGeom>
            <a:noFill/>
          </p:spPr>
          <p:txBody>
            <a:bodyPr wrap="square" rtlCol="0">
              <a:spAutoFit/>
            </a:bodyPr>
            <a:lstStyle/>
            <a:p>
              <a:pPr algn="ctr"/>
              <a:r>
                <a:rPr lang="en-GB" sz="1600" i="1" dirty="0" smtClean="0">
                  <a:solidFill>
                    <a:srgbClr val="FFFF00"/>
                  </a:solidFill>
                  <a:latin typeface="Agency FB" pitchFamily="34" charset="0"/>
                </a:rPr>
                <a:t>TF = K Identity {+VE}</a:t>
              </a:r>
              <a:endParaRPr lang="en-GB" sz="1600" i="1" baseline="30000" dirty="0">
                <a:solidFill>
                  <a:srgbClr val="FFFF00"/>
                </a:solidFill>
                <a:latin typeface="Agency FB" pitchFamily="34" charset="0"/>
              </a:endParaRPr>
            </a:p>
          </p:txBody>
        </p:sp>
        <p:sp>
          <p:nvSpPr>
            <p:cNvPr id="27" name="TextBox 26"/>
            <p:cNvSpPr txBox="1"/>
            <p:nvPr/>
          </p:nvSpPr>
          <p:spPr>
            <a:xfrm>
              <a:off x="6000760" y="1500174"/>
              <a:ext cx="1143008" cy="276999"/>
            </a:xfrm>
            <a:prstGeom prst="rect">
              <a:avLst/>
            </a:prstGeom>
            <a:noFill/>
          </p:spPr>
          <p:txBody>
            <a:bodyPr wrap="square" rtlCol="0">
              <a:spAutoFit/>
            </a:bodyPr>
            <a:lstStyle/>
            <a:p>
              <a:pPr algn="ctr"/>
              <a:r>
                <a:rPr lang="en-GB" baseline="30000" dirty="0" smtClean="0">
                  <a:solidFill>
                    <a:srgbClr val="FFC000"/>
                  </a:solidFill>
                </a:rPr>
                <a:t>Inversion High</a:t>
              </a:r>
              <a:endParaRPr lang="en-GB" baseline="30000" dirty="0">
                <a:solidFill>
                  <a:srgbClr val="FFC000"/>
                </a:solidFill>
              </a:endParaRPr>
            </a:p>
          </p:txBody>
        </p:sp>
        <p:sp>
          <p:nvSpPr>
            <p:cNvPr id="28" name="TextBox 27"/>
            <p:cNvSpPr txBox="1"/>
            <p:nvPr/>
          </p:nvSpPr>
          <p:spPr>
            <a:xfrm>
              <a:off x="4000464" y="1857364"/>
              <a:ext cx="1571668" cy="369332"/>
            </a:xfrm>
            <a:prstGeom prst="rect">
              <a:avLst/>
            </a:prstGeom>
            <a:noFill/>
          </p:spPr>
          <p:txBody>
            <a:bodyPr wrap="square" rtlCol="0">
              <a:spAutoFit/>
            </a:bodyPr>
            <a:lstStyle/>
            <a:p>
              <a:pPr algn="ctr"/>
              <a:r>
                <a:rPr lang="en-GB" i="1" baseline="30000" dirty="0" smtClean="0">
                  <a:solidFill>
                    <a:schemeClr val="bg1"/>
                  </a:solidFill>
                </a:rPr>
                <a:t>“Inverse</a:t>
              </a:r>
              <a:r>
                <a:rPr lang="en-GB" i="1" dirty="0" smtClean="0">
                  <a:solidFill>
                    <a:schemeClr val="bg1"/>
                  </a:solidFill>
                </a:rPr>
                <a:t> on</a:t>
              </a:r>
              <a:r>
                <a:rPr lang="en-GB" i="1" baseline="30000" dirty="0" smtClean="0">
                  <a:solidFill>
                    <a:schemeClr val="bg1"/>
                  </a:solidFill>
                </a:rPr>
                <a:t>“</a:t>
              </a:r>
              <a:endParaRPr lang="en-GB" i="1" baseline="30000" dirty="0">
                <a:solidFill>
                  <a:schemeClr val="bg1"/>
                </a:solidFill>
              </a:endParaRPr>
            </a:p>
          </p:txBody>
        </p:sp>
        <p:sp>
          <p:nvSpPr>
            <p:cNvPr id="29" name="TextBox 28"/>
            <p:cNvSpPr txBox="1"/>
            <p:nvPr/>
          </p:nvSpPr>
          <p:spPr>
            <a:xfrm>
              <a:off x="1214414" y="1785149"/>
              <a:ext cx="1571668" cy="338554"/>
            </a:xfrm>
            <a:prstGeom prst="rect">
              <a:avLst/>
            </a:prstGeom>
            <a:noFill/>
          </p:spPr>
          <p:txBody>
            <a:bodyPr wrap="square" rtlCol="0">
              <a:spAutoFit/>
            </a:bodyPr>
            <a:lstStyle/>
            <a:p>
              <a:pPr algn="ctr"/>
              <a:r>
                <a:rPr lang="en-GB" sz="1600" i="1" baseline="30000" dirty="0" smtClean="0">
                  <a:solidFill>
                    <a:schemeClr val="bg1"/>
                  </a:solidFill>
                </a:rPr>
                <a:t>“At </a:t>
              </a:r>
              <a:r>
                <a:rPr lang="en-GB" sz="1600" i="1" dirty="0" smtClean="0">
                  <a:solidFill>
                    <a:schemeClr val="bg1"/>
                  </a:solidFill>
                </a:rPr>
                <a:t>Limit = FLE</a:t>
              </a:r>
              <a:r>
                <a:rPr lang="en-GB" sz="1600" i="1" baseline="30000" dirty="0" smtClean="0">
                  <a:solidFill>
                    <a:schemeClr val="bg1"/>
                  </a:solidFill>
                </a:rPr>
                <a:t>“</a:t>
              </a:r>
              <a:endParaRPr lang="en-GB" sz="1600" i="1" baseline="30000" dirty="0">
                <a:solidFill>
                  <a:schemeClr val="bg1"/>
                </a:solidFill>
              </a:endParaRPr>
            </a:p>
          </p:txBody>
        </p:sp>
        <p:sp>
          <p:nvSpPr>
            <p:cNvPr id="33" name="TextBox 32"/>
            <p:cNvSpPr txBox="1"/>
            <p:nvPr/>
          </p:nvSpPr>
          <p:spPr>
            <a:xfrm>
              <a:off x="3536149" y="2785281"/>
              <a:ext cx="2071702" cy="369332"/>
            </a:xfrm>
            <a:prstGeom prst="rect">
              <a:avLst/>
            </a:prstGeom>
            <a:noFill/>
          </p:spPr>
          <p:txBody>
            <a:bodyPr wrap="square" rtlCol="0">
              <a:spAutoFit/>
            </a:bodyPr>
            <a:lstStyle/>
            <a:p>
              <a:r>
                <a:rPr lang="en-GB" dirty="0" smtClean="0">
                  <a:solidFill>
                    <a:schemeClr val="bg2">
                      <a:lumMod val="25000"/>
                    </a:schemeClr>
                  </a:solidFill>
                  <a:latin typeface="Agency FB" pitchFamily="34" charset="0"/>
                </a:rPr>
                <a:t>Market Strange Attractor </a:t>
              </a:r>
            </a:p>
          </p:txBody>
        </p:sp>
        <p:sp>
          <p:nvSpPr>
            <p:cNvPr id="34" name="Oval 33"/>
            <p:cNvSpPr>
              <a:spLocks noChangeAspect="1"/>
            </p:cNvSpPr>
            <p:nvPr/>
          </p:nvSpPr>
          <p:spPr>
            <a:xfrm>
              <a:off x="3571868" y="550050"/>
              <a:ext cx="971557" cy="922979"/>
            </a:xfrm>
            <a:prstGeom prst="ellipse">
              <a:avLst/>
            </a:prstGeom>
            <a:solidFill>
              <a:schemeClr val="accent1">
                <a:alpha val="44000"/>
              </a:schemeClr>
            </a:soli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p:cNvSpPr txBox="1"/>
            <p:nvPr/>
          </p:nvSpPr>
          <p:spPr>
            <a:xfrm>
              <a:off x="6429388" y="1928802"/>
              <a:ext cx="1571668" cy="461665"/>
            </a:xfrm>
            <a:prstGeom prst="rect">
              <a:avLst/>
            </a:prstGeom>
            <a:noFill/>
          </p:spPr>
          <p:txBody>
            <a:bodyPr wrap="square" rtlCol="0">
              <a:spAutoFit/>
            </a:bodyPr>
            <a:lstStyle/>
            <a:p>
              <a:pPr algn="ctr"/>
              <a:r>
                <a:rPr lang="en-GB" i="1" baseline="30000" dirty="0" smtClean="0">
                  <a:solidFill>
                    <a:schemeClr val="bg1"/>
                  </a:solidFill>
                </a:rPr>
                <a:t>“Topological invariance “</a:t>
              </a:r>
              <a:endParaRPr lang="en-GB" i="1" baseline="30000" dirty="0">
                <a:solidFill>
                  <a:schemeClr val="bg1"/>
                </a:solidFill>
              </a:endParaRPr>
            </a:p>
          </p:txBody>
        </p:sp>
        <p:sp>
          <p:nvSpPr>
            <p:cNvPr id="42" name="TextBox 41"/>
            <p:cNvSpPr txBox="1"/>
            <p:nvPr/>
          </p:nvSpPr>
          <p:spPr>
            <a:xfrm>
              <a:off x="500034" y="-357991"/>
              <a:ext cx="1571636" cy="369332"/>
            </a:xfrm>
            <a:prstGeom prst="rect">
              <a:avLst/>
            </a:prstGeom>
            <a:noFill/>
          </p:spPr>
          <p:txBody>
            <a:bodyPr wrap="square" rtlCol="0">
              <a:spAutoFit/>
            </a:bodyPr>
            <a:lstStyle/>
            <a:p>
              <a:pPr algn="ctr"/>
              <a:r>
                <a:rPr lang="en-GB" b="1" dirty="0" smtClean="0">
                  <a:latin typeface="Agency FB" pitchFamily="34" charset="0"/>
                </a:rPr>
                <a:t>Orbit the Tool </a:t>
              </a:r>
            </a:p>
          </p:txBody>
        </p:sp>
        <p:sp>
          <p:nvSpPr>
            <p:cNvPr id="43" name="TextBox 42"/>
            <p:cNvSpPr txBox="1"/>
            <p:nvPr/>
          </p:nvSpPr>
          <p:spPr>
            <a:xfrm>
              <a:off x="5000628" y="-143677"/>
              <a:ext cx="1571636" cy="369332"/>
            </a:xfrm>
            <a:prstGeom prst="rect">
              <a:avLst/>
            </a:prstGeom>
            <a:noFill/>
          </p:spPr>
          <p:txBody>
            <a:bodyPr wrap="square" rtlCol="0">
              <a:spAutoFit/>
            </a:bodyPr>
            <a:lstStyle/>
            <a:p>
              <a:pPr algn="r"/>
              <a:r>
                <a:rPr lang="en-GB" dirty="0" smtClean="0">
                  <a:latin typeface="Agency FB" pitchFamily="34" charset="0"/>
                </a:rPr>
                <a:t>Where is the risk?</a:t>
              </a:r>
            </a:p>
          </p:txBody>
        </p:sp>
        <p:sp>
          <p:nvSpPr>
            <p:cNvPr id="45" name="Oval 44"/>
            <p:cNvSpPr>
              <a:spLocks noChangeAspect="1"/>
            </p:cNvSpPr>
            <p:nvPr/>
          </p:nvSpPr>
          <p:spPr>
            <a:xfrm>
              <a:off x="5043490" y="-425727"/>
              <a:ext cx="1600212" cy="922979"/>
            </a:xfrm>
            <a:prstGeom prst="ellipse">
              <a:avLst/>
            </a:prstGeom>
            <a:solidFill>
              <a:srgbClr val="92D050">
                <a:alpha val="44000"/>
              </a:srgbClr>
            </a:solidFill>
            <a:ln w="31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TextBox 45"/>
            <p:cNvSpPr txBox="1"/>
            <p:nvPr/>
          </p:nvSpPr>
          <p:spPr>
            <a:xfrm>
              <a:off x="1223938" y="568862"/>
              <a:ext cx="1571636" cy="369332"/>
            </a:xfrm>
            <a:prstGeom prst="rect">
              <a:avLst/>
            </a:prstGeom>
            <a:noFill/>
          </p:spPr>
          <p:txBody>
            <a:bodyPr wrap="square" rtlCol="0">
              <a:spAutoFit/>
            </a:bodyPr>
            <a:lstStyle/>
            <a:p>
              <a:r>
                <a:rPr lang="en-GB" dirty="0" smtClean="0">
                  <a:latin typeface="Agency FB" pitchFamily="34" charset="0"/>
                </a:rPr>
                <a:t>FLE = infinity </a:t>
              </a:r>
            </a:p>
          </p:txBody>
        </p:sp>
      </p:grpSp>
      <p:sp>
        <p:nvSpPr>
          <p:cNvPr id="36" name="TextBox 35"/>
          <p:cNvSpPr txBox="1"/>
          <p:nvPr/>
        </p:nvSpPr>
        <p:spPr>
          <a:xfrm>
            <a:off x="2000232" y="285728"/>
            <a:ext cx="3597464" cy="523220"/>
          </a:xfrm>
          <a:prstGeom prst="rect">
            <a:avLst/>
          </a:prstGeom>
          <a:noFill/>
        </p:spPr>
        <p:txBody>
          <a:bodyPr wrap="square" rtlCol="0">
            <a:spAutoFit/>
          </a:bodyPr>
          <a:lstStyle/>
          <a:p>
            <a:pPr algn="ctr"/>
            <a:r>
              <a:rPr lang="en-GB" sz="2800" b="1" i="1" baseline="30000" dirty="0" smtClean="0">
                <a:solidFill>
                  <a:schemeClr val="bg2">
                    <a:lumMod val="25000"/>
                  </a:schemeClr>
                </a:solidFill>
                <a:latin typeface="Agency FB" pitchFamily="34" charset="0"/>
              </a:rPr>
              <a:t>Beyond  the  </a:t>
            </a:r>
            <a:r>
              <a:rPr lang="en-GB" sz="2800" b="1" i="1" dirty="0" smtClean="0">
                <a:solidFill>
                  <a:schemeClr val="bg2">
                    <a:lumMod val="25000"/>
                  </a:schemeClr>
                </a:solidFill>
                <a:latin typeface="Agency FB" pitchFamily="34" charset="0"/>
              </a:rPr>
              <a:t>Prototype</a:t>
            </a:r>
            <a:endParaRPr lang="en-GB" sz="2800" b="1" i="1" baseline="30000" dirty="0">
              <a:solidFill>
                <a:schemeClr val="bg2">
                  <a:lumMod val="25000"/>
                </a:schemeClr>
              </a:solidFill>
              <a:latin typeface="Agency FB" pitchFamily="34" charset="0"/>
            </a:endParaRPr>
          </a:p>
        </p:txBody>
      </p:sp>
      <p:sp>
        <p:nvSpPr>
          <p:cNvPr id="37" name="TextBox 36"/>
          <p:cNvSpPr txBox="1"/>
          <p:nvPr/>
        </p:nvSpPr>
        <p:spPr>
          <a:xfrm>
            <a:off x="2831924" y="5929330"/>
            <a:ext cx="3597464" cy="523220"/>
          </a:xfrm>
          <a:prstGeom prst="rect">
            <a:avLst/>
          </a:prstGeom>
          <a:noFill/>
        </p:spPr>
        <p:txBody>
          <a:bodyPr wrap="square" rtlCol="0">
            <a:spAutoFit/>
          </a:bodyPr>
          <a:lstStyle/>
          <a:p>
            <a:pPr algn="ctr"/>
            <a:r>
              <a:rPr lang="en-GB" sz="2800" b="1" i="1" baseline="30000" dirty="0" smtClean="0">
                <a:solidFill>
                  <a:schemeClr val="bg2">
                    <a:lumMod val="25000"/>
                  </a:schemeClr>
                </a:solidFill>
                <a:latin typeface="Agency FB" pitchFamily="34" charset="0"/>
              </a:rPr>
              <a:t>the  </a:t>
            </a:r>
            <a:r>
              <a:rPr lang="en-GB" sz="2800" b="1" i="1" dirty="0" smtClean="0">
                <a:solidFill>
                  <a:schemeClr val="bg2">
                    <a:lumMod val="25000"/>
                  </a:schemeClr>
                </a:solidFill>
                <a:latin typeface="Agency FB" pitchFamily="34" charset="0"/>
              </a:rPr>
              <a:t>Trading Platform</a:t>
            </a:r>
            <a:endParaRPr lang="en-GB" sz="2800" b="1" i="1" baseline="30000" dirty="0">
              <a:solidFill>
                <a:schemeClr val="bg2">
                  <a:lumMod val="25000"/>
                </a:schemeClr>
              </a:solidFill>
              <a:latin typeface="Agency FB" pitchFamily="34" charset="0"/>
            </a:endParaRPr>
          </a:p>
        </p:txBody>
      </p:sp>
      <p:pic>
        <p:nvPicPr>
          <p:cNvPr id="39" name="Picture 6" descr="C:\Users\Darkdoji\Desktop\A_Paper Trades\End Behaviours High\Peter Corrections\Promotion Orbit\WhatsApp Image 2022-12-13 at 2.34.43 PM.jpeg"/>
          <p:cNvPicPr>
            <a:picLocks noChangeAspect="1" noChangeArrowheads="1"/>
          </p:cNvPicPr>
          <p:nvPr/>
        </p:nvPicPr>
        <p:blipFill>
          <a:blip r:embed="rId3" cstate="print"/>
          <a:srcRect/>
          <a:stretch>
            <a:fillRect/>
          </a:stretch>
        </p:blipFill>
        <p:spPr bwMode="auto">
          <a:xfrm>
            <a:off x="6858016" y="3929067"/>
            <a:ext cx="1954530" cy="96278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isometricOffAxis2Left"/>
            <a:lightRig rig="threePt" dir="t">
              <a:rot lat="0" lon="0" rev="2700000"/>
            </a:lightRig>
          </a:scene3d>
          <a:sp3d>
            <a:bevelT h="38100"/>
            <a:contourClr>
              <a:srgbClr val="C0C0C0"/>
            </a:contourClr>
          </a:sp3d>
        </p:spPr>
      </p:pic>
      <p:sp>
        <p:nvSpPr>
          <p:cNvPr id="40" name="Rectangle 39"/>
          <p:cNvSpPr/>
          <p:nvPr/>
        </p:nvSpPr>
        <p:spPr>
          <a:xfrm>
            <a:off x="6643702" y="5357826"/>
            <a:ext cx="2005677" cy="369332"/>
          </a:xfrm>
          <a:prstGeom prst="rect">
            <a:avLst/>
          </a:prstGeom>
        </p:spPr>
        <p:txBody>
          <a:bodyPr wrap="none">
            <a:spAutoFit/>
          </a:bodyPr>
          <a:lstStyle/>
          <a:p>
            <a:r>
              <a:rPr lang="en-GB" b="1" dirty="0" smtClean="0">
                <a:latin typeface="Agency FB" pitchFamily="34" charset="0"/>
              </a:rPr>
              <a:t>Correct 100/100 Times</a:t>
            </a:r>
            <a:endParaRPr lang="en-GB" b="1" dirty="0"/>
          </a:p>
        </p:txBody>
      </p:sp>
      <p:sp>
        <p:nvSpPr>
          <p:cNvPr id="41" name="Rectangle 40"/>
          <p:cNvSpPr/>
          <p:nvPr/>
        </p:nvSpPr>
        <p:spPr>
          <a:xfrm>
            <a:off x="6986744" y="5692991"/>
            <a:ext cx="1319592" cy="307777"/>
          </a:xfrm>
          <a:prstGeom prst="rect">
            <a:avLst/>
          </a:prstGeom>
        </p:spPr>
        <p:txBody>
          <a:bodyPr wrap="none">
            <a:spAutoFit/>
          </a:bodyPr>
          <a:lstStyle/>
          <a:p>
            <a:r>
              <a:rPr lang="en-GB" sz="1400" dirty="0" smtClean="0">
                <a:latin typeface="Agency FB" pitchFamily="34" charset="0"/>
              </a:rPr>
              <a:t>Over and over again</a:t>
            </a:r>
            <a:endParaRPr lang="en-GB" sz="1400" dirty="0"/>
          </a:p>
        </p:txBody>
      </p:sp>
      <p:pic>
        <p:nvPicPr>
          <p:cNvPr id="14338" name="Picture 2" descr="C:\Users\Darkdoji\Pictures\Slide 13.png"/>
          <p:cNvPicPr>
            <a:picLocks noChangeAspect="1" noChangeArrowheads="1"/>
          </p:cNvPicPr>
          <p:nvPr/>
        </p:nvPicPr>
        <p:blipFill>
          <a:blip r:embed="rId4"/>
          <a:srcRect/>
          <a:stretch>
            <a:fillRect/>
          </a:stretch>
        </p:blipFill>
        <p:spPr bwMode="auto">
          <a:xfrm>
            <a:off x="428596" y="4554011"/>
            <a:ext cx="5345113" cy="957263"/>
          </a:xfrm>
          <a:prstGeom prst="rect">
            <a:avLst/>
          </a:prstGeom>
          <a:noFill/>
        </p:spPr>
      </p:pic>
      <p:sp>
        <p:nvSpPr>
          <p:cNvPr id="49" name="TextBox 48"/>
          <p:cNvSpPr txBox="1">
            <a:spLocks noChangeAspect="1"/>
          </p:cNvSpPr>
          <p:nvPr/>
        </p:nvSpPr>
        <p:spPr>
          <a:xfrm>
            <a:off x="857224" y="5500702"/>
            <a:ext cx="1446619" cy="1298377"/>
          </a:xfrm>
          <a:prstGeom prst="flowChartConnector">
            <a:avLst/>
          </a:prstGeom>
          <a:gradFill flip="none" rotWithShape="1">
            <a:gsLst>
              <a:gs pos="0">
                <a:schemeClr val="accent4">
                  <a:tint val="50000"/>
                  <a:satMod val="300000"/>
                  <a:alpha val="0"/>
                </a:schemeClr>
              </a:gs>
              <a:gs pos="35000">
                <a:schemeClr val="accent4">
                  <a:tint val="37000"/>
                  <a:satMod val="300000"/>
                </a:schemeClr>
              </a:gs>
              <a:gs pos="100000">
                <a:schemeClr val="accent4">
                  <a:tint val="15000"/>
                  <a:satMod val="350000"/>
                </a:schemeClr>
              </a:gs>
            </a:gsLst>
            <a:path path="circle">
              <a:fillToRect l="100000" t="100000"/>
            </a:path>
            <a:tileRect r="-100000" b="-100000"/>
          </a:gradFill>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dirty="0" smtClean="0">
                <a:solidFill>
                  <a:schemeClr val="accent4">
                    <a:lumMod val="75000"/>
                  </a:schemeClr>
                </a:solidFill>
                <a:latin typeface="Agency FB" pitchFamily="34" charset="0"/>
              </a:rPr>
              <a:t>Exact Timing in Direction.</a:t>
            </a:r>
            <a:endParaRPr lang="en-GB" dirty="0">
              <a:solidFill>
                <a:schemeClr val="accent4">
                  <a:lumMod val="75000"/>
                </a:schemeClr>
              </a:solidFill>
              <a:latin typeface="Agency FB" pitchFamily="34" charset="0"/>
            </a:endParaRPr>
          </a:p>
        </p:txBody>
      </p:sp>
      <p:sp>
        <p:nvSpPr>
          <p:cNvPr id="38" name="TextBox 37"/>
          <p:cNvSpPr txBox="1"/>
          <p:nvPr/>
        </p:nvSpPr>
        <p:spPr>
          <a:xfrm>
            <a:off x="4643438" y="2395831"/>
            <a:ext cx="714380" cy="461665"/>
          </a:xfrm>
          <a:prstGeom prst="rect">
            <a:avLst/>
          </a:prstGeom>
          <a:noFill/>
        </p:spPr>
        <p:txBody>
          <a:bodyPr wrap="square" rtlCol="0">
            <a:spAutoFit/>
          </a:bodyPr>
          <a:lstStyle/>
          <a:p>
            <a:pPr algn="ctr"/>
            <a:r>
              <a:rPr lang="en-GB" sz="1200" dirty="0" smtClean="0">
                <a:solidFill>
                  <a:srgbClr val="FFC000"/>
                </a:solidFill>
                <a:latin typeface="Agency FB" pitchFamily="34" charset="0"/>
              </a:rPr>
              <a:t>Initial Value </a:t>
            </a:r>
            <a:endParaRPr lang="en-GB" sz="1200" dirty="0">
              <a:solidFill>
                <a:srgbClr val="FFC000"/>
              </a:solidFill>
              <a:latin typeface="Agency FB" pitchFamily="34" charset="0"/>
            </a:endParaRPr>
          </a:p>
        </p:txBody>
      </p:sp>
      <p:cxnSp>
        <p:nvCxnSpPr>
          <p:cNvPr id="44" name="Straight Arrow Connector 43"/>
          <p:cNvCxnSpPr/>
          <p:nvPr/>
        </p:nvCxnSpPr>
        <p:spPr>
          <a:xfrm rot="10800000">
            <a:off x="4214810" y="2357430"/>
            <a:ext cx="571504" cy="428628"/>
          </a:xfrm>
          <a:prstGeom prst="straightConnector1">
            <a:avLst/>
          </a:prstGeom>
          <a:ln>
            <a:solidFill>
              <a:srgbClr val="FFC000"/>
            </a:solidFill>
            <a:tailEnd type="arrow"/>
          </a:ln>
        </p:spPr>
        <p:style>
          <a:lnRef idx="1">
            <a:schemeClr val="accent1"/>
          </a:lnRef>
          <a:fillRef idx="0">
            <a:schemeClr val="accent1"/>
          </a:fillRef>
          <a:effectRef idx="0">
            <a:schemeClr val="accent1"/>
          </a:effectRef>
          <a:fontRef idx="minor">
            <a:schemeClr val="tx1"/>
          </a:fontRef>
        </p:style>
      </p:cxnSp>
      <p:pic>
        <p:nvPicPr>
          <p:cNvPr id="2051" name="Picture 3" descr="C:\Users\Darkdoji\Pictures\Slide 14.png"/>
          <p:cNvPicPr>
            <a:picLocks noChangeAspect="1" noChangeArrowheads="1"/>
          </p:cNvPicPr>
          <p:nvPr/>
        </p:nvPicPr>
        <p:blipFill>
          <a:blip r:embed="rId5"/>
          <a:srcRect/>
          <a:stretch>
            <a:fillRect/>
          </a:stretch>
        </p:blipFill>
        <p:spPr bwMode="auto">
          <a:xfrm>
            <a:off x="6510366" y="857232"/>
            <a:ext cx="2133600" cy="1000125"/>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75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1025" name="Picture 1" descr="C:\Users\Darkdoji\Pictures\Picture2.png"/>
          <p:cNvPicPr>
            <a:picLocks noChangeAspect="1" noChangeArrowheads="1"/>
          </p:cNvPicPr>
          <p:nvPr/>
        </p:nvPicPr>
        <p:blipFill>
          <a:blip r:embed="rId2"/>
          <a:srcRect/>
          <a:stretch>
            <a:fillRect/>
          </a:stretch>
        </p:blipFill>
        <p:spPr bwMode="auto">
          <a:xfrm>
            <a:off x="1928794" y="928670"/>
            <a:ext cx="2870200" cy="1547813"/>
          </a:xfrm>
          <a:prstGeom prst="rect">
            <a:avLst/>
          </a:prstGeom>
          <a:noFill/>
        </p:spPr>
      </p:pic>
      <p:sp>
        <p:nvSpPr>
          <p:cNvPr id="3" name="TextBox 2"/>
          <p:cNvSpPr txBox="1"/>
          <p:nvPr/>
        </p:nvSpPr>
        <p:spPr>
          <a:xfrm>
            <a:off x="214282" y="214290"/>
            <a:ext cx="5572164" cy="523220"/>
          </a:xfrm>
          <a:prstGeom prst="rect">
            <a:avLst/>
          </a:prstGeom>
          <a:noFill/>
        </p:spPr>
        <p:txBody>
          <a:bodyPr wrap="square" rtlCol="0">
            <a:spAutoFit/>
          </a:bodyPr>
          <a:lstStyle/>
          <a:p>
            <a:pPr algn="ctr"/>
            <a:r>
              <a:rPr lang="en-GB" sz="2800" dirty="0" smtClean="0">
                <a:solidFill>
                  <a:schemeClr val="bg1"/>
                </a:solidFill>
                <a:latin typeface="Agency FB" pitchFamily="34" charset="0"/>
              </a:rPr>
              <a:t>So what am I saying in so many words?</a:t>
            </a:r>
            <a:endParaRPr lang="en-GB" sz="2800" dirty="0">
              <a:solidFill>
                <a:schemeClr val="bg1"/>
              </a:solidFill>
              <a:latin typeface="Agency FB" pitchFamily="34" charset="0"/>
            </a:endParaRPr>
          </a:p>
        </p:txBody>
      </p:sp>
      <p:sp>
        <p:nvSpPr>
          <p:cNvPr id="4" name="TextBox 3"/>
          <p:cNvSpPr txBox="1"/>
          <p:nvPr/>
        </p:nvSpPr>
        <p:spPr>
          <a:xfrm>
            <a:off x="4929190" y="1000108"/>
            <a:ext cx="3929122" cy="2031325"/>
          </a:xfrm>
          <a:prstGeom prst="rect">
            <a:avLst/>
          </a:prstGeom>
          <a:noFill/>
        </p:spPr>
        <p:txBody>
          <a:bodyPr wrap="square" rtlCol="0">
            <a:spAutoFit/>
          </a:bodyPr>
          <a:lstStyle/>
          <a:p>
            <a:r>
              <a:rPr lang="en-GB" dirty="0" smtClean="0">
                <a:solidFill>
                  <a:srgbClr val="66FFFF"/>
                </a:solidFill>
                <a:latin typeface="Agency FB" pitchFamily="34" charset="0"/>
              </a:rPr>
              <a:t>I am saying that above, I have shown graphically in using live trading charts, that the mathematics is correct to the motive point (initial or seed value).</a:t>
            </a:r>
          </a:p>
          <a:p>
            <a:r>
              <a:rPr lang="en-GB" dirty="0" smtClean="0">
                <a:solidFill>
                  <a:srgbClr val="66FFFF"/>
                </a:solidFill>
                <a:latin typeface="Agency FB" pitchFamily="34" charset="0"/>
              </a:rPr>
              <a:t>This means correct to the singularity.</a:t>
            </a:r>
          </a:p>
          <a:p>
            <a:r>
              <a:rPr lang="en-GB" dirty="0" smtClean="0">
                <a:solidFill>
                  <a:srgbClr val="66FFFF"/>
                </a:solidFill>
                <a:latin typeface="Agency FB" pitchFamily="34" charset="0"/>
              </a:rPr>
              <a:t>But that is nothing, it is not about whether Orbit makes money. It is about how much money and quality is promised.</a:t>
            </a:r>
            <a:endParaRPr lang="en-GB" dirty="0">
              <a:solidFill>
                <a:srgbClr val="66FFFF"/>
              </a:solidFill>
              <a:latin typeface="Agency FB" pitchFamily="34" charset="0"/>
            </a:endParaRPr>
          </a:p>
        </p:txBody>
      </p:sp>
      <p:pic>
        <p:nvPicPr>
          <p:cNvPr id="5" name="Picture 6" descr="C:\Users\Darkdoji\Desktop\A_Paper Trades\End Behaviours High\Peter Corrections\Promotion Orbit\WhatsApp Image 2022-12-13 at 2.34.43 PM.jpeg"/>
          <p:cNvPicPr>
            <a:picLocks noChangeAspect="1" noChangeArrowheads="1"/>
          </p:cNvPicPr>
          <p:nvPr/>
        </p:nvPicPr>
        <p:blipFill>
          <a:blip r:embed="rId3" cstate="print"/>
          <a:srcRect/>
          <a:stretch>
            <a:fillRect/>
          </a:stretch>
        </p:blipFill>
        <p:spPr bwMode="auto">
          <a:xfrm>
            <a:off x="6215074" y="4286257"/>
            <a:ext cx="1954530" cy="96278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isometricOffAxis2Left"/>
            <a:lightRig rig="threePt" dir="t">
              <a:rot lat="0" lon="0" rev="2700000"/>
            </a:lightRig>
          </a:scene3d>
          <a:sp3d>
            <a:bevelT h="38100"/>
            <a:contourClr>
              <a:srgbClr val="C0C0C0"/>
            </a:contourClr>
          </a:sp3d>
        </p:spPr>
      </p:pic>
      <p:sp>
        <p:nvSpPr>
          <p:cNvPr id="6" name="Rectangle 5"/>
          <p:cNvSpPr/>
          <p:nvPr/>
        </p:nvSpPr>
        <p:spPr>
          <a:xfrm>
            <a:off x="6000760" y="5715016"/>
            <a:ext cx="2005677" cy="369332"/>
          </a:xfrm>
          <a:prstGeom prst="rect">
            <a:avLst/>
          </a:prstGeom>
        </p:spPr>
        <p:txBody>
          <a:bodyPr wrap="none">
            <a:spAutoFit/>
          </a:bodyPr>
          <a:lstStyle/>
          <a:p>
            <a:r>
              <a:rPr lang="en-GB" b="1" dirty="0" smtClean="0">
                <a:latin typeface="Agency FB" pitchFamily="34" charset="0"/>
              </a:rPr>
              <a:t>Correct 100/100 Times</a:t>
            </a:r>
            <a:endParaRPr lang="en-GB" b="1" dirty="0"/>
          </a:p>
        </p:txBody>
      </p:sp>
      <p:sp>
        <p:nvSpPr>
          <p:cNvPr id="7" name="Rectangle 6"/>
          <p:cNvSpPr/>
          <p:nvPr/>
        </p:nvSpPr>
        <p:spPr>
          <a:xfrm>
            <a:off x="6343802" y="6050181"/>
            <a:ext cx="1319592" cy="307777"/>
          </a:xfrm>
          <a:prstGeom prst="rect">
            <a:avLst/>
          </a:prstGeom>
        </p:spPr>
        <p:txBody>
          <a:bodyPr wrap="none">
            <a:spAutoFit/>
          </a:bodyPr>
          <a:lstStyle/>
          <a:p>
            <a:r>
              <a:rPr lang="en-GB" sz="1400" dirty="0" smtClean="0">
                <a:latin typeface="Agency FB" pitchFamily="34" charset="0"/>
              </a:rPr>
              <a:t>Over and over again</a:t>
            </a:r>
            <a:endParaRPr lang="en-GB" sz="1400" dirty="0"/>
          </a:p>
        </p:txBody>
      </p:sp>
      <p:sp>
        <p:nvSpPr>
          <p:cNvPr id="8" name="TextBox 7"/>
          <p:cNvSpPr txBox="1"/>
          <p:nvPr/>
        </p:nvSpPr>
        <p:spPr>
          <a:xfrm>
            <a:off x="500034" y="2941638"/>
            <a:ext cx="4143404" cy="2308324"/>
          </a:xfrm>
          <a:prstGeom prst="rect">
            <a:avLst/>
          </a:prstGeom>
          <a:noFill/>
        </p:spPr>
        <p:txBody>
          <a:bodyPr wrap="square" rtlCol="0">
            <a:spAutoFit/>
          </a:bodyPr>
          <a:lstStyle/>
          <a:p>
            <a:r>
              <a:rPr lang="en-GB" dirty="0" smtClean="0">
                <a:solidFill>
                  <a:srgbClr val="9E3DE7"/>
                </a:solidFill>
                <a:latin typeface="Agency FB" pitchFamily="34" charset="0"/>
              </a:rPr>
              <a:t>To test this, learn to trade the tool. This helps you to mentally multiply your results (money and quality), by the future and see the advantage of trading by the science of trading. </a:t>
            </a:r>
            <a:r>
              <a:rPr lang="en-GB" dirty="0" smtClean="0">
                <a:solidFill>
                  <a:schemeClr val="bg2">
                    <a:lumMod val="25000"/>
                  </a:schemeClr>
                </a:solidFill>
                <a:latin typeface="Agency FB" pitchFamily="34" charset="0"/>
              </a:rPr>
              <a:t>It was always a question </a:t>
            </a:r>
            <a:r>
              <a:rPr lang="en-GB" b="1" dirty="0" smtClean="0">
                <a:solidFill>
                  <a:schemeClr val="bg2">
                    <a:lumMod val="25000"/>
                  </a:schemeClr>
                </a:solidFill>
                <a:latin typeface="Agency FB" pitchFamily="34" charset="0"/>
              </a:rPr>
              <a:t>not</a:t>
            </a:r>
            <a:r>
              <a:rPr lang="en-GB" dirty="0" smtClean="0">
                <a:solidFill>
                  <a:schemeClr val="bg2">
                    <a:lumMod val="25000"/>
                  </a:schemeClr>
                </a:solidFill>
                <a:latin typeface="Agency FB" pitchFamily="34" charset="0"/>
              </a:rPr>
              <a:t> of the efficacy of Orbit as a tool, but of the scale of the resulting paradigm shift – a question of whether or not the equation works as demonstrated.  A question of mathematics, a question of the </a:t>
            </a:r>
            <a:r>
              <a:rPr lang="en-GB" b="1" dirty="0" smtClean="0">
                <a:solidFill>
                  <a:schemeClr val="bg2">
                    <a:lumMod val="25000"/>
                  </a:schemeClr>
                </a:solidFill>
                <a:latin typeface="Agency FB" pitchFamily="34" charset="0"/>
              </a:rPr>
              <a:t>singularity</a:t>
            </a:r>
            <a:r>
              <a:rPr lang="en-GB" dirty="0" smtClean="0">
                <a:solidFill>
                  <a:schemeClr val="bg2">
                    <a:lumMod val="25000"/>
                  </a:schemeClr>
                </a:solidFill>
                <a:latin typeface="Agency FB" pitchFamily="34" charset="0"/>
              </a:rPr>
              <a:t> as price.</a:t>
            </a:r>
            <a:endParaRPr lang="en-GB" dirty="0">
              <a:solidFill>
                <a:schemeClr val="bg2">
                  <a:lumMod val="25000"/>
                </a:schemeClr>
              </a:solidFill>
              <a:latin typeface="Agency FB" pitchFamily="34" charset="0"/>
            </a:endParaRPr>
          </a:p>
        </p:txBody>
      </p:sp>
      <p:sp>
        <p:nvSpPr>
          <p:cNvPr id="12" name="TextBox 11"/>
          <p:cNvSpPr txBox="1"/>
          <p:nvPr/>
        </p:nvSpPr>
        <p:spPr>
          <a:xfrm>
            <a:off x="4643438" y="4929198"/>
            <a:ext cx="1571636" cy="646331"/>
          </a:xfrm>
          <a:prstGeom prst="rect">
            <a:avLst/>
          </a:prstGeom>
          <a:noFill/>
        </p:spPr>
        <p:txBody>
          <a:bodyPr wrap="square" rtlCol="0">
            <a:spAutoFit/>
          </a:bodyPr>
          <a:lstStyle/>
          <a:p>
            <a:pPr algn="ctr"/>
            <a:r>
              <a:rPr lang="en-GB" b="1" dirty="0" smtClean="0">
                <a:latin typeface="Agency FB" pitchFamily="34" charset="0"/>
              </a:rPr>
              <a:t>Orbit the Tool is Ready, and </a:t>
            </a:r>
          </a:p>
        </p:txBody>
      </p:sp>
      <p:sp>
        <p:nvSpPr>
          <p:cNvPr id="13" name="TextBox 12"/>
          <p:cNvSpPr txBox="1"/>
          <p:nvPr/>
        </p:nvSpPr>
        <p:spPr>
          <a:xfrm>
            <a:off x="5643570" y="3631172"/>
            <a:ext cx="2786082" cy="369332"/>
          </a:xfrm>
          <a:prstGeom prst="rect">
            <a:avLst/>
          </a:prstGeom>
          <a:noFill/>
        </p:spPr>
        <p:txBody>
          <a:bodyPr wrap="square" rtlCol="0">
            <a:spAutoFit/>
          </a:bodyPr>
          <a:lstStyle/>
          <a:p>
            <a:pPr algn="ctr"/>
            <a:r>
              <a:rPr lang="en-GB" b="1" baseline="30000" dirty="0" smtClean="0">
                <a:latin typeface="Agency FB" pitchFamily="34" charset="0"/>
              </a:rPr>
              <a:t>Ready to </a:t>
            </a:r>
            <a:r>
              <a:rPr lang="en-GB" b="1" dirty="0" smtClean="0">
                <a:latin typeface="Agency FB" pitchFamily="34" charset="0"/>
              </a:rPr>
              <a:t>be the Platform of Choice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4414" y="2285992"/>
            <a:ext cx="6858048" cy="3170099"/>
          </a:xfrm>
          <a:prstGeom prst="rect">
            <a:avLst/>
          </a:prstGeom>
          <a:noFill/>
        </p:spPr>
        <p:txBody>
          <a:bodyPr wrap="square" rtlCol="0">
            <a:spAutoFit/>
          </a:bodyPr>
          <a:lstStyle/>
          <a:p>
            <a:r>
              <a:rPr lang="en-GB" sz="4000" dirty="0" smtClean="0">
                <a:latin typeface="Agency FB" pitchFamily="34" charset="0"/>
              </a:rPr>
              <a:t>In the slides that follow we show as we have above, more of how Orbit reads the market (or more correctly market topologies). It does so exactly, and with results consistent with precept.</a:t>
            </a:r>
            <a:endParaRPr lang="en-GB" sz="4000" dirty="0">
              <a:latin typeface="Agency FB" pitchFamily="34" charset="0"/>
            </a:endParaRPr>
          </a:p>
        </p:txBody>
      </p:sp>
      <p:pic>
        <p:nvPicPr>
          <p:cNvPr id="3" name="Picture 1" descr="C:\Users\Darkdoji\Pictures\Picture2.png"/>
          <p:cNvPicPr>
            <a:picLocks noChangeAspect="1" noChangeArrowheads="1"/>
          </p:cNvPicPr>
          <p:nvPr/>
        </p:nvPicPr>
        <p:blipFill>
          <a:blip r:embed="rId2"/>
          <a:srcRect/>
          <a:stretch>
            <a:fillRect/>
          </a:stretch>
        </p:blipFill>
        <p:spPr bwMode="auto">
          <a:xfrm>
            <a:off x="2285984" y="428604"/>
            <a:ext cx="2870200" cy="1547813"/>
          </a:xfrm>
          <a:prstGeom prst="rect">
            <a:avLst/>
          </a:prstGeom>
          <a:noFill/>
        </p:spPr>
      </p:pic>
      <p:grpSp>
        <p:nvGrpSpPr>
          <p:cNvPr id="8" name="Group 7"/>
          <p:cNvGrpSpPr>
            <a:grpSpLocks noChangeAspect="1"/>
          </p:cNvGrpSpPr>
          <p:nvPr/>
        </p:nvGrpSpPr>
        <p:grpSpPr>
          <a:xfrm>
            <a:off x="5214932" y="509813"/>
            <a:ext cx="1418473" cy="1347548"/>
            <a:chOff x="6000760" y="4263043"/>
            <a:chExt cx="971557" cy="922978"/>
          </a:xfrm>
        </p:grpSpPr>
        <p:pic>
          <p:nvPicPr>
            <p:cNvPr id="41987" name="Picture 3" descr="C:\Users\Darkdoji\Desktop\A_Paper Trades\End Behaviours High\Peter Corrections\Mystic Lady.jpg"/>
            <p:cNvPicPr>
              <a:picLocks noChangeAspect="1" noChangeArrowheads="1"/>
            </p:cNvPicPr>
            <p:nvPr/>
          </p:nvPicPr>
          <p:blipFill>
            <a:blip r:embed="rId3" cstate="print"/>
            <a:srcRect/>
            <a:stretch>
              <a:fillRect/>
            </a:stretch>
          </p:blipFill>
          <p:spPr bwMode="auto">
            <a:xfrm>
              <a:off x="6143636" y="4286256"/>
              <a:ext cx="658368" cy="876681"/>
            </a:xfrm>
            <a:prstGeom prst="ellipse">
              <a:avLst/>
            </a:prstGeom>
            <a:ln>
              <a:noFill/>
            </a:ln>
            <a:effectLst>
              <a:softEdge rad="112500"/>
            </a:effectLst>
          </p:spPr>
        </p:pic>
        <p:sp>
          <p:nvSpPr>
            <p:cNvPr id="6" name="Oval 5"/>
            <p:cNvSpPr>
              <a:spLocks noChangeAspect="1"/>
            </p:cNvSpPr>
            <p:nvPr/>
          </p:nvSpPr>
          <p:spPr>
            <a:xfrm>
              <a:off x="6000760" y="4263043"/>
              <a:ext cx="971557" cy="922978"/>
            </a:xfrm>
            <a:prstGeom prst="ellipse">
              <a:avLst/>
            </a:prstGeom>
            <a:solidFill>
              <a:schemeClr val="accent1">
                <a:alpha val="44000"/>
              </a:schemeClr>
            </a:soli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 name="TextBox 8"/>
          <p:cNvSpPr txBox="1"/>
          <p:nvPr/>
        </p:nvSpPr>
        <p:spPr>
          <a:xfrm>
            <a:off x="1142976" y="5485171"/>
            <a:ext cx="6858048" cy="1015663"/>
          </a:xfrm>
          <a:prstGeom prst="rect">
            <a:avLst/>
          </a:prstGeom>
          <a:noFill/>
        </p:spPr>
        <p:txBody>
          <a:bodyPr wrap="square" rtlCol="0">
            <a:spAutoFit/>
          </a:bodyPr>
          <a:lstStyle/>
          <a:p>
            <a:pPr algn="ctr"/>
            <a:r>
              <a:rPr lang="en-GB" sz="2000" i="1" dirty="0" smtClean="0">
                <a:solidFill>
                  <a:schemeClr val="accent2">
                    <a:lumMod val="50000"/>
                  </a:schemeClr>
                </a:solidFill>
                <a:latin typeface="Agency FB" pitchFamily="34" charset="0"/>
              </a:rPr>
              <a:t>Orbit reads and writes the market down and the trader simply reads Orbit. Every </a:t>
            </a:r>
            <a:r>
              <a:rPr lang="en-GB" sz="2000" b="1" i="1" dirty="0" smtClean="0">
                <a:solidFill>
                  <a:schemeClr val="accent2">
                    <a:lumMod val="50000"/>
                  </a:schemeClr>
                </a:solidFill>
                <a:latin typeface="Agency FB" pitchFamily="34" charset="0"/>
              </a:rPr>
              <a:t>fracture</a:t>
            </a:r>
            <a:r>
              <a:rPr lang="en-GB" sz="2000" i="1" dirty="0" smtClean="0">
                <a:solidFill>
                  <a:schemeClr val="accent2">
                    <a:lumMod val="50000"/>
                  </a:schemeClr>
                </a:solidFill>
                <a:latin typeface="Agency FB" pitchFamily="34" charset="0"/>
              </a:rPr>
              <a:t> is a sequence with a begin point and an end point. The same shape at different scales and recursive to infinity. </a:t>
            </a:r>
            <a:r>
              <a:rPr lang="en-GB" sz="2000" b="1" i="1" dirty="0" smtClean="0">
                <a:solidFill>
                  <a:srgbClr val="00B0F0"/>
                </a:solidFill>
                <a:latin typeface="Agency FB" pitchFamily="34" charset="0"/>
              </a:rPr>
              <a:t>A complex dynamical system.</a:t>
            </a:r>
            <a:endParaRPr lang="en-GB" sz="2000" b="1" i="1" dirty="0">
              <a:solidFill>
                <a:srgbClr val="00B0F0"/>
              </a:solidFill>
              <a:latin typeface="Agency FB" pitchFamily="34" charset="0"/>
            </a:endParaRPr>
          </a:p>
        </p:txBody>
      </p:sp>
      <p:sp>
        <p:nvSpPr>
          <p:cNvPr id="10" name="Rectangle 9"/>
          <p:cNvSpPr/>
          <p:nvPr/>
        </p:nvSpPr>
        <p:spPr>
          <a:xfrm>
            <a:off x="5345649" y="1916660"/>
            <a:ext cx="1080745" cy="369332"/>
          </a:xfrm>
          <a:prstGeom prst="rect">
            <a:avLst/>
          </a:prstGeom>
        </p:spPr>
        <p:txBody>
          <a:bodyPr wrap="none">
            <a:spAutoFit/>
          </a:bodyPr>
          <a:lstStyle/>
          <a:p>
            <a:r>
              <a:rPr lang="en-GB" i="1" dirty="0" smtClean="0">
                <a:solidFill>
                  <a:schemeClr val="accent2">
                    <a:lumMod val="50000"/>
                  </a:schemeClr>
                </a:solidFill>
                <a:latin typeface="Agency FB" pitchFamily="34" charset="0"/>
              </a:rPr>
              <a:t>The Darkdoji</a:t>
            </a:r>
            <a:endParaRPr lang="en-GB"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p:cNvGrpSpPr/>
          <p:nvPr/>
        </p:nvGrpSpPr>
        <p:grpSpPr>
          <a:xfrm>
            <a:off x="642910" y="5165238"/>
            <a:ext cx="2037834" cy="1121282"/>
            <a:chOff x="1248282" y="1748356"/>
            <a:chExt cx="2037834" cy="1121282"/>
          </a:xfrm>
        </p:grpSpPr>
        <p:sp>
          <p:nvSpPr>
            <p:cNvPr id="2" name="TextBox 1"/>
            <p:cNvSpPr txBox="1"/>
            <p:nvPr/>
          </p:nvSpPr>
          <p:spPr>
            <a:xfrm>
              <a:off x="2071670" y="1748356"/>
              <a:ext cx="428628" cy="369332"/>
            </a:xfrm>
            <a:prstGeom prst="rect">
              <a:avLst/>
            </a:prstGeom>
            <a:noFill/>
          </p:spPr>
          <p:txBody>
            <a:bodyPr wrap="square" rtlCol="0">
              <a:spAutoFit/>
            </a:bodyPr>
            <a:lstStyle/>
            <a:p>
              <a:pPr algn="ctr"/>
              <a:r>
                <a:rPr lang="en-GB" dirty="0" smtClean="0">
                  <a:latin typeface="Agency FB" pitchFamily="34" charset="0"/>
                </a:rPr>
                <a:t>n </a:t>
              </a:r>
              <a:endParaRPr lang="en-GB" dirty="0">
                <a:latin typeface="Agency FB" pitchFamily="34" charset="0"/>
              </a:endParaRPr>
            </a:p>
          </p:txBody>
        </p:sp>
        <p:sp>
          <p:nvSpPr>
            <p:cNvPr id="3" name="TextBox 2"/>
            <p:cNvSpPr txBox="1"/>
            <p:nvPr/>
          </p:nvSpPr>
          <p:spPr>
            <a:xfrm>
              <a:off x="1857356" y="2143116"/>
              <a:ext cx="857256" cy="369332"/>
            </a:xfrm>
            <a:prstGeom prst="rect">
              <a:avLst/>
            </a:prstGeom>
            <a:noFill/>
          </p:spPr>
          <p:txBody>
            <a:bodyPr wrap="square" rtlCol="0">
              <a:spAutoFit/>
            </a:bodyPr>
            <a:lstStyle/>
            <a:p>
              <a:pPr algn="ctr"/>
              <a:r>
                <a:rPr lang="en-GB" dirty="0" smtClean="0">
                  <a:latin typeface="Agency FB" pitchFamily="34" charset="0"/>
                </a:rPr>
                <a:t>n</a:t>
              </a:r>
              <a:r>
                <a:rPr lang="en-GB" baseline="30000" dirty="0" smtClean="0">
                  <a:latin typeface="Agency FB" pitchFamily="34" charset="0"/>
                </a:rPr>
                <a:t>3</a:t>
              </a:r>
              <a:r>
                <a:rPr lang="en-GB" dirty="0" smtClean="0">
                  <a:latin typeface="Agency FB" pitchFamily="34" charset="0"/>
                </a:rPr>
                <a:t> - 2 </a:t>
              </a:r>
              <a:endParaRPr lang="en-GB" dirty="0">
                <a:latin typeface="Agency FB" pitchFamily="34" charset="0"/>
              </a:endParaRPr>
            </a:p>
          </p:txBody>
        </p:sp>
        <p:sp>
          <p:nvSpPr>
            <p:cNvPr id="4" name="TextBox 3"/>
            <p:cNvSpPr txBox="1"/>
            <p:nvPr/>
          </p:nvSpPr>
          <p:spPr>
            <a:xfrm>
              <a:off x="2071670" y="2500306"/>
              <a:ext cx="428628" cy="369332"/>
            </a:xfrm>
            <a:prstGeom prst="rect">
              <a:avLst/>
            </a:prstGeom>
            <a:noFill/>
          </p:spPr>
          <p:txBody>
            <a:bodyPr wrap="square" rtlCol="0">
              <a:spAutoFit/>
            </a:bodyPr>
            <a:lstStyle/>
            <a:p>
              <a:pPr algn="ctr"/>
              <a:r>
                <a:rPr lang="en-GB" dirty="0" smtClean="0">
                  <a:latin typeface="Agency FB" pitchFamily="34" charset="0"/>
                </a:rPr>
                <a:t>2s </a:t>
              </a:r>
              <a:endParaRPr lang="en-GB" dirty="0">
                <a:latin typeface="Agency FB" pitchFamily="34" charset="0"/>
              </a:endParaRPr>
            </a:p>
          </p:txBody>
        </p:sp>
        <p:sp>
          <p:nvSpPr>
            <p:cNvPr id="5" name="Double Brace 4"/>
            <p:cNvSpPr/>
            <p:nvPr/>
          </p:nvSpPr>
          <p:spPr>
            <a:xfrm>
              <a:off x="1785918" y="1785926"/>
              <a:ext cx="928694" cy="1071570"/>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latin typeface="Agency FB" pitchFamily="34" charset="0"/>
              </a:endParaRPr>
            </a:p>
          </p:txBody>
        </p:sp>
        <p:sp>
          <p:nvSpPr>
            <p:cNvPr id="6" name="TextBox 5"/>
            <p:cNvSpPr txBox="1"/>
            <p:nvPr/>
          </p:nvSpPr>
          <p:spPr>
            <a:xfrm>
              <a:off x="2643174" y="2143116"/>
              <a:ext cx="642942" cy="369332"/>
            </a:xfrm>
            <a:prstGeom prst="rect">
              <a:avLst/>
            </a:prstGeom>
            <a:noFill/>
          </p:spPr>
          <p:txBody>
            <a:bodyPr wrap="square" rtlCol="0">
              <a:spAutoFit/>
            </a:bodyPr>
            <a:lstStyle/>
            <a:p>
              <a:pPr algn="ctr"/>
              <a:r>
                <a:rPr lang="en-GB" dirty="0" smtClean="0">
                  <a:latin typeface="Agency FB" pitchFamily="34" charset="0"/>
                </a:rPr>
                <a:t>&lt; 15</a:t>
              </a:r>
            </a:p>
          </p:txBody>
        </p:sp>
        <p:cxnSp>
          <p:nvCxnSpPr>
            <p:cNvPr id="10" name="Straight Connector 9"/>
            <p:cNvCxnSpPr/>
            <p:nvPr/>
          </p:nvCxnSpPr>
          <p:spPr>
            <a:xfrm>
              <a:off x="1983298" y="2143116"/>
              <a:ext cx="57150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1983298" y="2500306"/>
              <a:ext cx="571504" cy="1588"/>
            </a:xfrm>
            <a:prstGeom prst="line">
              <a:avLst/>
            </a:prstGeom>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248282" y="2143116"/>
              <a:ext cx="500066" cy="369332"/>
            </a:xfrm>
            <a:prstGeom prst="rect">
              <a:avLst/>
            </a:prstGeom>
            <a:noFill/>
          </p:spPr>
          <p:txBody>
            <a:bodyPr wrap="square" rtlCol="0">
              <a:spAutoFit/>
            </a:bodyPr>
            <a:lstStyle/>
            <a:p>
              <a:pPr algn="ctr"/>
              <a:r>
                <a:rPr lang="en-GB" dirty="0" smtClean="0">
                  <a:latin typeface="Agency FB" pitchFamily="34" charset="0"/>
                </a:rPr>
                <a:t>id</a:t>
              </a:r>
              <a:r>
                <a:rPr lang="en-GB" baseline="-25000" dirty="0" smtClean="0">
                  <a:latin typeface="Agency FB" pitchFamily="34" charset="0"/>
                </a:rPr>
                <a:t>L</a:t>
              </a:r>
            </a:p>
          </p:txBody>
        </p:sp>
        <p:sp>
          <p:nvSpPr>
            <p:cNvPr id="13" name="TextBox 12"/>
            <p:cNvSpPr txBox="1"/>
            <p:nvPr/>
          </p:nvSpPr>
          <p:spPr>
            <a:xfrm>
              <a:off x="1571604" y="2143116"/>
              <a:ext cx="214314" cy="369332"/>
            </a:xfrm>
            <a:prstGeom prst="rect">
              <a:avLst/>
            </a:prstGeom>
            <a:noFill/>
          </p:spPr>
          <p:txBody>
            <a:bodyPr wrap="square" rtlCol="0">
              <a:spAutoFit/>
            </a:bodyPr>
            <a:lstStyle/>
            <a:p>
              <a:pPr algn="ctr"/>
              <a:r>
                <a:rPr lang="en-GB" dirty="0" smtClean="0">
                  <a:latin typeface="Agency FB" pitchFamily="34" charset="0"/>
                </a:rPr>
                <a:t>=</a:t>
              </a:r>
            </a:p>
          </p:txBody>
        </p:sp>
      </p:grpSp>
      <p:grpSp>
        <p:nvGrpSpPr>
          <p:cNvPr id="15" name="Group 14"/>
          <p:cNvGrpSpPr/>
          <p:nvPr/>
        </p:nvGrpSpPr>
        <p:grpSpPr>
          <a:xfrm>
            <a:off x="571472" y="1428736"/>
            <a:ext cx="2054768" cy="1121282"/>
            <a:chOff x="1231348" y="1748356"/>
            <a:chExt cx="2054768" cy="1121282"/>
          </a:xfrm>
        </p:grpSpPr>
        <p:sp>
          <p:nvSpPr>
            <p:cNvPr id="16" name="TextBox 15"/>
            <p:cNvSpPr txBox="1"/>
            <p:nvPr/>
          </p:nvSpPr>
          <p:spPr>
            <a:xfrm>
              <a:off x="2071670" y="1748356"/>
              <a:ext cx="428628" cy="369332"/>
            </a:xfrm>
            <a:prstGeom prst="rect">
              <a:avLst/>
            </a:prstGeom>
            <a:noFill/>
          </p:spPr>
          <p:txBody>
            <a:bodyPr wrap="square" rtlCol="0">
              <a:spAutoFit/>
            </a:bodyPr>
            <a:lstStyle/>
            <a:p>
              <a:pPr algn="ctr"/>
              <a:r>
                <a:rPr lang="en-GB" dirty="0" smtClean="0">
                  <a:latin typeface="Agency FB" pitchFamily="34" charset="0"/>
                </a:rPr>
                <a:t>n </a:t>
              </a:r>
              <a:endParaRPr lang="en-GB" dirty="0">
                <a:latin typeface="Agency FB" pitchFamily="34" charset="0"/>
              </a:endParaRPr>
            </a:p>
          </p:txBody>
        </p:sp>
        <p:sp>
          <p:nvSpPr>
            <p:cNvPr id="17" name="TextBox 16"/>
            <p:cNvSpPr txBox="1"/>
            <p:nvPr/>
          </p:nvSpPr>
          <p:spPr>
            <a:xfrm>
              <a:off x="1857356" y="2143116"/>
              <a:ext cx="857256" cy="369332"/>
            </a:xfrm>
            <a:prstGeom prst="rect">
              <a:avLst/>
            </a:prstGeom>
            <a:noFill/>
          </p:spPr>
          <p:txBody>
            <a:bodyPr wrap="square" rtlCol="0">
              <a:spAutoFit/>
            </a:bodyPr>
            <a:lstStyle/>
            <a:p>
              <a:pPr algn="ctr"/>
              <a:r>
                <a:rPr lang="en-GB" dirty="0" smtClean="0">
                  <a:latin typeface="Agency FB" pitchFamily="34" charset="0"/>
                </a:rPr>
                <a:t>n</a:t>
              </a:r>
              <a:r>
                <a:rPr lang="en-GB" baseline="30000" dirty="0" smtClean="0">
                  <a:latin typeface="Agency FB" pitchFamily="34" charset="0"/>
                </a:rPr>
                <a:t>3</a:t>
              </a:r>
              <a:r>
                <a:rPr lang="en-GB" dirty="0" smtClean="0">
                  <a:latin typeface="Agency FB" pitchFamily="34" charset="0"/>
                </a:rPr>
                <a:t> - 2 </a:t>
              </a:r>
              <a:endParaRPr lang="en-GB" dirty="0">
                <a:latin typeface="Agency FB" pitchFamily="34" charset="0"/>
              </a:endParaRPr>
            </a:p>
          </p:txBody>
        </p:sp>
        <p:sp>
          <p:nvSpPr>
            <p:cNvPr id="18" name="TextBox 17"/>
            <p:cNvSpPr txBox="1"/>
            <p:nvPr/>
          </p:nvSpPr>
          <p:spPr>
            <a:xfrm>
              <a:off x="2071670" y="2500306"/>
              <a:ext cx="428628" cy="369332"/>
            </a:xfrm>
            <a:prstGeom prst="rect">
              <a:avLst/>
            </a:prstGeom>
            <a:noFill/>
          </p:spPr>
          <p:txBody>
            <a:bodyPr wrap="square" rtlCol="0">
              <a:spAutoFit/>
            </a:bodyPr>
            <a:lstStyle/>
            <a:p>
              <a:pPr algn="ctr"/>
              <a:r>
                <a:rPr lang="en-GB" dirty="0" smtClean="0">
                  <a:latin typeface="Agency FB" pitchFamily="34" charset="0"/>
                </a:rPr>
                <a:t>2s </a:t>
              </a:r>
              <a:endParaRPr lang="en-GB" dirty="0">
                <a:latin typeface="Agency FB" pitchFamily="34" charset="0"/>
              </a:endParaRPr>
            </a:p>
          </p:txBody>
        </p:sp>
        <p:sp>
          <p:nvSpPr>
            <p:cNvPr id="19" name="Double Brace 18"/>
            <p:cNvSpPr/>
            <p:nvPr/>
          </p:nvSpPr>
          <p:spPr>
            <a:xfrm>
              <a:off x="1785918" y="1785926"/>
              <a:ext cx="928694" cy="1071570"/>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latin typeface="Agency FB" pitchFamily="34" charset="0"/>
              </a:endParaRPr>
            </a:p>
          </p:txBody>
        </p:sp>
        <p:sp>
          <p:nvSpPr>
            <p:cNvPr id="20" name="TextBox 19"/>
            <p:cNvSpPr txBox="1"/>
            <p:nvPr/>
          </p:nvSpPr>
          <p:spPr>
            <a:xfrm>
              <a:off x="2643174" y="2143116"/>
              <a:ext cx="642942" cy="369332"/>
            </a:xfrm>
            <a:prstGeom prst="rect">
              <a:avLst/>
            </a:prstGeom>
            <a:noFill/>
          </p:spPr>
          <p:txBody>
            <a:bodyPr wrap="square" rtlCol="0">
              <a:spAutoFit/>
            </a:bodyPr>
            <a:lstStyle/>
            <a:p>
              <a:pPr algn="ctr"/>
              <a:r>
                <a:rPr lang="en-GB" dirty="0" smtClean="0">
                  <a:latin typeface="Agency FB" pitchFamily="34" charset="0"/>
                </a:rPr>
                <a:t>&gt; 85</a:t>
              </a:r>
            </a:p>
          </p:txBody>
        </p:sp>
        <p:cxnSp>
          <p:nvCxnSpPr>
            <p:cNvPr id="21" name="Straight Connector 20"/>
            <p:cNvCxnSpPr/>
            <p:nvPr/>
          </p:nvCxnSpPr>
          <p:spPr>
            <a:xfrm>
              <a:off x="1983298" y="2143116"/>
              <a:ext cx="57150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1983298" y="2500306"/>
              <a:ext cx="571504" cy="1588"/>
            </a:xfrm>
            <a:prstGeom prst="line">
              <a:avLst/>
            </a:prstGeom>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1231348" y="2143116"/>
              <a:ext cx="500066" cy="369332"/>
            </a:xfrm>
            <a:prstGeom prst="rect">
              <a:avLst/>
            </a:prstGeom>
            <a:noFill/>
          </p:spPr>
          <p:txBody>
            <a:bodyPr wrap="square" rtlCol="0">
              <a:spAutoFit/>
            </a:bodyPr>
            <a:lstStyle/>
            <a:p>
              <a:pPr algn="ctr"/>
              <a:r>
                <a:rPr lang="en-GB" dirty="0" smtClean="0">
                  <a:latin typeface="Agency FB" pitchFamily="34" charset="0"/>
                </a:rPr>
                <a:t>id</a:t>
              </a:r>
              <a:r>
                <a:rPr lang="en-GB" baseline="-25000" dirty="0" smtClean="0">
                  <a:latin typeface="Agency FB" pitchFamily="34" charset="0"/>
                </a:rPr>
                <a:t>H</a:t>
              </a:r>
            </a:p>
          </p:txBody>
        </p:sp>
        <p:sp>
          <p:nvSpPr>
            <p:cNvPr id="24" name="TextBox 23"/>
            <p:cNvSpPr txBox="1"/>
            <p:nvPr/>
          </p:nvSpPr>
          <p:spPr>
            <a:xfrm>
              <a:off x="1571604" y="2143116"/>
              <a:ext cx="214314" cy="369332"/>
            </a:xfrm>
            <a:prstGeom prst="rect">
              <a:avLst/>
            </a:prstGeom>
            <a:noFill/>
          </p:spPr>
          <p:txBody>
            <a:bodyPr wrap="square" rtlCol="0">
              <a:spAutoFit/>
            </a:bodyPr>
            <a:lstStyle/>
            <a:p>
              <a:pPr algn="ctr"/>
              <a:r>
                <a:rPr lang="en-GB" dirty="0" smtClean="0">
                  <a:latin typeface="Agency FB" pitchFamily="34" charset="0"/>
                </a:rPr>
                <a:t>=</a:t>
              </a:r>
            </a:p>
          </p:txBody>
        </p:sp>
      </p:grpSp>
      <p:cxnSp>
        <p:nvCxnSpPr>
          <p:cNvPr id="26" name="Straight Connector 25"/>
          <p:cNvCxnSpPr/>
          <p:nvPr/>
        </p:nvCxnSpPr>
        <p:spPr>
          <a:xfrm rot="5400000" flipH="1" flipV="1">
            <a:off x="1184489" y="2397330"/>
            <a:ext cx="3786214" cy="1357322"/>
          </a:xfrm>
          <a:prstGeom prst="line">
            <a:avLst/>
          </a:prstGeom>
          <a:ln>
            <a:solidFill>
              <a:srgbClr val="9E3DE7"/>
            </a:solidFill>
          </a:ln>
        </p:spPr>
        <p:style>
          <a:lnRef idx="1">
            <a:schemeClr val="accent1"/>
          </a:lnRef>
          <a:fillRef idx="0">
            <a:schemeClr val="accent1"/>
          </a:fillRef>
          <a:effectRef idx="0">
            <a:schemeClr val="accent1"/>
          </a:effectRef>
          <a:fontRef idx="minor">
            <a:schemeClr val="tx1"/>
          </a:fontRef>
        </p:style>
      </p:cxnSp>
      <p:grpSp>
        <p:nvGrpSpPr>
          <p:cNvPr id="33" name="Group 32"/>
          <p:cNvGrpSpPr/>
          <p:nvPr/>
        </p:nvGrpSpPr>
        <p:grpSpPr>
          <a:xfrm>
            <a:off x="4071934" y="1786720"/>
            <a:ext cx="1286678" cy="785818"/>
            <a:chOff x="4499768" y="1786720"/>
            <a:chExt cx="1286678" cy="785818"/>
          </a:xfrm>
        </p:grpSpPr>
        <p:cxnSp>
          <p:nvCxnSpPr>
            <p:cNvPr id="30" name="Straight Connector 29"/>
            <p:cNvCxnSpPr/>
            <p:nvPr/>
          </p:nvCxnSpPr>
          <p:spPr>
            <a:xfrm rot="5400000">
              <a:off x="4107653" y="2178835"/>
              <a:ext cx="785818"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4500562" y="2537876"/>
              <a:ext cx="1285884"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4" name="Group 33"/>
          <p:cNvGrpSpPr/>
          <p:nvPr/>
        </p:nvGrpSpPr>
        <p:grpSpPr>
          <a:xfrm flipV="1">
            <a:off x="4071934" y="3071810"/>
            <a:ext cx="1286678" cy="785818"/>
            <a:chOff x="4499768" y="1786720"/>
            <a:chExt cx="1286678" cy="785818"/>
          </a:xfrm>
        </p:grpSpPr>
        <p:cxnSp>
          <p:nvCxnSpPr>
            <p:cNvPr id="35" name="Straight Connector 34"/>
            <p:cNvCxnSpPr/>
            <p:nvPr/>
          </p:nvCxnSpPr>
          <p:spPr>
            <a:xfrm rot="5400000">
              <a:off x="4107653" y="2178835"/>
              <a:ext cx="785818"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4500562" y="2537876"/>
              <a:ext cx="1285884"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7" name="Flowchart: Or 36"/>
          <p:cNvSpPr>
            <a:spLocks noChangeAspect="1"/>
          </p:cNvSpPr>
          <p:nvPr/>
        </p:nvSpPr>
        <p:spPr>
          <a:xfrm>
            <a:off x="4286254" y="3357568"/>
            <a:ext cx="214314" cy="214314"/>
          </a:xfrm>
          <a:prstGeom prst="flowChartOr">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0" name="Flowchart: Or 39"/>
          <p:cNvSpPr>
            <a:spLocks noChangeAspect="1"/>
          </p:cNvSpPr>
          <p:nvPr/>
        </p:nvSpPr>
        <p:spPr>
          <a:xfrm>
            <a:off x="4429124" y="1571612"/>
            <a:ext cx="214314" cy="214314"/>
          </a:xfrm>
          <a:prstGeom prst="flowChartOr">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41" name="Flowchart: Or 40"/>
          <p:cNvSpPr>
            <a:spLocks noChangeAspect="1"/>
          </p:cNvSpPr>
          <p:nvPr/>
        </p:nvSpPr>
        <p:spPr>
          <a:xfrm>
            <a:off x="4786314" y="3643314"/>
            <a:ext cx="214314" cy="214314"/>
          </a:xfrm>
          <a:prstGeom prst="flowChartOr">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42" name="Flowchart: Or 41"/>
          <p:cNvSpPr>
            <a:spLocks noChangeAspect="1"/>
          </p:cNvSpPr>
          <p:nvPr/>
        </p:nvSpPr>
        <p:spPr>
          <a:xfrm>
            <a:off x="5143504" y="1928802"/>
            <a:ext cx="214314" cy="214314"/>
          </a:xfrm>
          <a:prstGeom prst="flowChartOr">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43" name="Flowchart: Or 42"/>
          <p:cNvSpPr>
            <a:spLocks noChangeAspect="1"/>
          </p:cNvSpPr>
          <p:nvPr/>
        </p:nvSpPr>
        <p:spPr>
          <a:xfrm>
            <a:off x="5643570" y="1285860"/>
            <a:ext cx="214314" cy="214314"/>
          </a:xfrm>
          <a:prstGeom prst="flowChartOr">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44" name="Flowchart: Or 43"/>
          <p:cNvSpPr>
            <a:spLocks noChangeAspect="1"/>
          </p:cNvSpPr>
          <p:nvPr/>
        </p:nvSpPr>
        <p:spPr>
          <a:xfrm>
            <a:off x="5973772" y="3779840"/>
            <a:ext cx="214314" cy="214314"/>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45" name="Flowchart: Or 44"/>
          <p:cNvSpPr>
            <a:spLocks noChangeAspect="1"/>
          </p:cNvSpPr>
          <p:nvPr/>
        </p:nvSpPr>
        <p:spPr>
          <a:xfrm>
            <a:off x="3656006" y="1084246"/>
            <a:ext cx="214314" cy="214314"/>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46" name="Flowchart: Or 45"/>
          <p:cNvSpPr>
            <a:spLocks noChangeAspect="1"/>
          </p:cNvSpPr>
          <p:nvPr/>
        </p:nvSpPr>
        <p:spPr>
          <a:xfrm>
            <a:off x="2297572" y="4839522"/>
            <a:ext cx="214314" cy="214314"/>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cxnSp>
        <p:nvCxnSpPr>
          <p:cNvPr id="48" name="Straight Connector 47"/>
          <p:cNvCxnSpPr/>
          <p:nvPr/>
        </p:nvCxnSpPr>
        <p:spPr>
          <a:xfrm rot="16200000" flipH="1">
            <a:off x="3571062" y="1356492"/>
            <a:ext cx="2684718" cy="2317554"/>
          </a:xfrm>
          <a:prstGeom prst="line">
            <a:avLst/>
          </a:prstGeom>
          <a:ln>
            <a:solidFill>
              <a:srgbClr val="9E3DE7"/>
            </a:solidFill>
          </a:ln>
        </p:spPr>
        <p:style>
          <a:lnRef idx="1">
            <a:schemeClr val="accent1"/>
          </a:lnRef>
          <a:fillRef idx="0">
            <a:schemeClr val="accent1"/>
          </a:fillRef>
          <a:effectRef idx="0">
            <a:schemeClr val="accent1"/>
          </a:effectRef>
          <a:fontRef idx="minor">
            <a:schemeClr val="tx1"/>
          </a:fontRef>
        </p:style>
      </p:cxnSp>
      <p:grpSp>
        <p:nvGrpSpPr>
          <p:cNvPr id="56" name="Group 55"/>
          <p:cNvGrpSpPr/>
          <p:nvPr/>
        </p:nvGrpSpPr>
        <p:grpSpPr>
          <a:xfrm>
            <a:off x="6214280" y="1357298"/>
            <a:ext cx="1000926" cy="2072496"/>
            <a:chOff x="7071536" y="1215216"/>
            <a:chExt cx="1000926" cy="2072496"/>
          </a:xfrm>
          <a:effectLst>
            <a:outerShdw blurRad="76200" dir="13500000" sy="23000" kx="1200000" algn="br" rotWithShape="0">
              <a:prstClr val="black">
                <a:alpha val="20000"/>
              </a:prstClr>
            </a:outerShdw>
          </a:effectLst>
        </p:grpSpPr>
        <p:cxnSp>
          <p:nvCxnSpPr>
            <p:cNvPr id="52" name="Straight Connector 51"/>
            <p:cNvCxnSpPr/>
            <p:nvPr/>
          </p:nvCxnSpPr>
          <p:spPr>
            <a:xfrm rot="5400000">
              <a:off x="6036479" y="2250273"/>
              <a:ext cx="2071702" cy="1588"/>
            </a:xfrm>
            <a:prstGeom prst="line">
              <a:avLst/>
            </a:prstGeom>
            <a:ln w="28575">
              <a:solidFill>
                <a:srgbClr val="FF0000"/>
              </a:solidFill>
              <a:prstDash val="dash"/>
            </a:ln>
            <a:scene3d>
              <a:camera prst="orthographicFront"/>
              <a:lightRig rig="threePt" dir="t"/>
            </a:scene3d>
            <a:sp3d>
              <a:bevelT w="165100" prst="coolSlant"/>
            </a:sp3d>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a:off x="7072330" y="3286124"/>
              <a:ext cx="1000132" cy="1588"/>
            </a:xfrm>
            <a:prstGeom prst="line">
              <a:avLst/>
            </a:prstGeom>
            <a:ln w="28575">
              <a:solidFill>
                <a:srgbClr val="FF0000"/>
              </a:solidFill>
              <a:prstDash val="dash"/>
            </a:ln>
            <a:scene3d>
              <a:camera prst="orthographicFront"/>
              <a:lightRig rig="threePt" dir="t"/>
            </a:scene3d>
            <a:sp3d>
              <a:bevelT w="165100" prst="coolSlant"/>
            </a:sp3d>
          </p:spPr>
          <p:style>
            <a:lnRef idx="1">
              <a:schemeClr val="accent1"/>
            </a:lnRef>
            <a:fillRef idx="0">
              <a:schemeClr val="accent1"/>
            </a:fillRef>
            <a:effectRef idx="0">
              <a:schemeClr val="accent1"/>
            </a:effectRef>
            <a:fontRef idx="minor">
              <a:schemeClr val="tx1"/>
            </a:fontRef>
          </p:style>
        </p:cxnSp>
      </p:grpSp>
      <p:grpSp>
        <p:nvGrpSpPr>
          <p:cNvPr id="57" name="Group 56"/>
          <p:cNvGrpSpPr/>
          <p:nvPr/>
        </p:nvGrpSpPr>
        <p:grpSpPr>
          <a:xfrm flipV="1">
            <a:off x="3356760" y="4071942"/>
            <a:ext cx="3501256" cy="2429686"/>
            <a:chOff x="7070742" y="858026"/>
            <a:chExt cx="3501256" cy="2429686"/>
          </a:xfrm>
          <a:effectLst>
            <a:outerShdw blurRad="76200" dir="18900000" sy="23000" kx="-1200000" algn="bl" rotWithShape="0">
              <a:prstClr val="black">
                <a:alpha val="20000"/>
              </a:prstClr>
            </a:outerShdw>
          </a:effectLst>
        </p:grpSpPr>
        <p:cxnSp>
          <p:nvCxnSpPr>
            <p:cNvPr id="58" name="Straight Connector 57"/>
            <p:cNvCxnSpPr/>
            <p:nvPr/>
          </p:nvCxnSpPr>
          <p:spPr>
            <a:xfrm rot="16200000" flipH="1">
              <a:off x="5857487" y="2071281"/>
              <a:ext cx="2428098" cy="1588"/>
            </a:xfrm>
            <a:prstGeom prst="line">
              <a:avLst/>
            </a:prstGeom>
            <a:ln w="28575">
              <a:solidFill>
                <a:srgbClr val="00B050"/>
              </a:solidFill>
              <a:prstDash val="dash"/>
            </a:ln>
            <a:scene3d>
              <a:camera prst="orthographicFront"/>
              <a:lightRig rig="threePt" dir="t"/>
            </a:scene3d>
            <a:sp3d>
              <a:bevelT w="165100" prst="coolSlant"/>
            </a:sp3d>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a:off x="7072330" y="3286124"/>
              <a:ext cx="3499668" cy="1588"/>
            </a:xfrm>
            <a:prstGeom prst="line">
              <a:avLst/>
            </a:prstGeom>
            <a:ln w="28575">
              <a:solidFill>
                <a:srgbClr val="00B05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grpSp>
      <p:sp>
        <p:nvSpPr>
          <p:cNvPr id="62" name="TextBox 61"/>
          <p:cNvSpPr txBox="1"/>
          <p:nvPr/>
        </p:nvSpPr>
        <p:spPr>
          <a:xfrm>
            <a:off x="4357686" y="1142984"/>
            <a:ext cx="428628" cy="369332"/>
          </a:xfrm>
          <a:prstGeom prst="rect">
            <a:avLst/>
          </a:prstGeom>
          <a:noFill/>
        </p:spPr>
        <p:txBody>
          <a:bodyPr wrap="square" rtlCol="0">
            <a:spAutoFit/>
          </a:bodyPr>
          <a:lstStyle/>
          <a:p>
            <a:pPr algn="ctr"/>
            <a:r>
              <a:rPr lang="en-GB" dirty="0" smtClean="0">
                <a:latin typeface="Agency FB" pitchFamily="34" charset="0"/>
              </a:rPr>
              <a:t>3s </a:t>
            </a:r>
            <a:endParaRPr lang="en-GB" dirty="0">
              <a:latin typeface="Agency FB" pitchFamily="34" charset="0"/>
            </a:endParaRPr>
          </a:p>
        </p:txBody>
      </p:sp>
      <p:sp>
        <p:nvSpPr>
          <p:cNvPr id="63" name="TextBox 62"/>
          <p:cNvSpPr txBox="1"/>
          <p:nvPr/>
        </p:nvSpPr>
        <p:spPr>
          <a:xfrm>
            <a:off x="5000628" y="3571876"/>
            <a:ext cx="428628" cy="369332"/>
          </a:xfrm>
          <a:prstGeom prst="rect">
            <a:avLst/>
          </a:prstGeom>
          <a:noFill/>
        </p:spPr>
        <p:txBody>
          <a:bodyPr wrap="square" rtlCol="0">
            <a:spAutoFit/>
          </a:bodyPr>
          <a:lstStyle/>
          <a:p>
            <a:pPr algn="ctr"/>
            <a:r>
              <a:rPr lang="en-GB" dirty="0" smtClean="0">
                <a:latin typeface="Agency FB" pitchFamily="34" charset="0"/>
              </a:rPr>
              <a:t>4s </a:t>
            </a:r>
            <a:endParaRPr lang="en-GB" dirty="0">
              <a:latin typeface="Agency FB" pitchFamily="34" charset="0"/>
            </a:endParaRPr>
          </a:p>
        </p:txBody>
      </p:sp>
      <p:sp>
        <p:nvSpPr>
          <p:cNvPr id="64" name="TextBox 63"/>
          <p:cNvSpPr txBox="1"/>
          <p:nvPr/>
        </p:nvSpPr>
        <p:spPr>
          <a:xfrm>
            <a:off x="6214280" y="3500438"/>
            <a:ext cx="428628" cy="369332"/>
          </a:xfrm>
          <a:prstGeom prst="rect">
            <a:avLst/>
          </a:prstGeom>
          <a:noFill/>
        </p:spPr>
        <p:txBody>
          <a:bodyPr wrap="square" rtlCol="0">
            <a:spAutoFit/>
          </a:bodyPr>
          <a:lstStyle/>
          <a:p>
            <a:pPr algn="ctr"/>
            <a:r>
              <a:rPr lang="en-GB" dirty="0" smtClean="0">
                <a:latin typeface="Agency FB" pitchFamily="34" charset="0"/>
              </a:rPr>
              <a:t>5s </a:t>
            </a:r>
            <a:endParaRPr lang="en-GB" dirty="0">
              <a:latin typeface="Agency FB" pitchFamily="34" charset="0"/>
            </a:endParaRPr>
          </a:p>
        </p:txBody>
      </p:sp>
      <p:sp>
        <p:nvSpPr>
          <p:cNvPr id="65" name="TextBox 64"/>
          <p:cNvSpPr txBox="1"/>
          <p:nvPr/>
        </p:nvSpPr>
        <p:spPr>
          <a:xfrm>
            <a:off x="3500430" y="6143644"/>
            <a:ext cx="1785950" cy="369332"/>
          </a:xfrm>
          <a:prstGeom prst="rect">
            <a:avLst/>
          </a:prstGeom>
          <a:noFill/>
        </p:spPr>
        <p:txBody>
          <a:bodyPr wrap="square" rtlCol="0">
            <a:spAutoFit/>
          </a:bodyPr>
          <a:lstStyle/>
          <a:p>
            <a:r>
              <a:rPr lang="en-GB" dirty="0" smtClean="0">
                <a:latin typeface="Agency FB" pitchFamily="34" charset="0"/>
              </a:rPr>
              <a:t>+V Line, ap &gt; T= 0</a:t>
            </a:r>
            <a:endParaRPr lang="en-GB" dirty="0">
              <a:latin typeface="Agency FB" pitchFamily="34" charset="0"/>
            </a:endParaRPr>
          </a:p>
        </p:txBody>
      </p:sp>
      <p:sp>
        <p:nvSpPr>
          <p:cNvPr id="66" name="TextBox 65"/>
          <p:cNvSpPr txBox="1"/>
          <p:nvPr/>
        </p:nvSpPr>
        <p:spPr>
          <a:xfrm>
            <a:off x="6357950" y="1214422"/>
            <a:ext cx="1643074" cy="369332"/>
          </a:xfrm>
          <a:prstGeom prst="rect">
            <a:avLst/>
          </a:prstGeom>
          <a:noFill/>
        </p:spPr>
        <p:txBody>
          <a:bodyPr wrap="square" rtlCol="0">
            <a:spAutoFit/>
          </a:bodyPr>
          <a:lstStyle/>
          <a:p>
            <a:r>
              <a:rPr lang="en-GB" dirty="0" smtClean="0">
                <a:latin typeface="Agency FB" pitchFamily="34" charset="0"/>
              </a:rPr>
              <a:t>-V Line, ap = T+1</a:t>
            </a:r>
            <a:endParaRPr lang="en-GB" dirty="0">
              <a:latin typeface="Agency FB" pitchFamily="34" charset="0"/>
            </a:endParaRPr>
          </a:p>
        </p:txBody>
      </p:sp>
      <p:sp>
        <p:nvSpPr>
          <p:cNvPr id="74" name="Rectangle 73"/>
          <p:cNvSpPr/>
          <p:nvPr/>
        </p:nvSpPr>
        <p:spPr>
          <a:xfrm>
            <a:off x="4357686" y="2643182"/>
            <a:ext cx="545341" cy="369332"/>
          </a:xfrm>
          <a:prstGeom prst="rect">
            <a:avLst/>
          </a:prstGeom>
        </p:spPr>
        <p:txBody>
          <a:bodyPr wrap="none">
            <a:spAutoFit/>
          </a:bodyPr>
          <a:lstStyle/>
          <a:p>
            <a:pPr algn="ctr"/>
            <a:r>
              <a:rPr lang="en-GB" dirty="0" smtClean="0">
                <a:latin typeface="Agency FB" pitchFamily="34" charset="0"/>
              </a:rPr>
              <a:t>(FLE)</a:t>
            </a:r>
            <a:endParaRPr lang="en-GB" dirty="0">
              <a:latin typeface="Agency FB" pitchFamily="34" charset="0"/>
            </a:endParaRPr>
          </a:p>
        </p:txBody>
      </p:sp>
      <p:sp>
        <p:nvSpPr>
          <p:cNvPr id="75" name="TextBox 74"/>
          <p:cNvSpPr txBox="1"/>
          <p:nvPr/>
        </p:nvSpPr>
        <p:spPr>
          <a:xfrm>
            <a:off x="4000496" y="4214818"/>
            <a:ext cx="1214446" cy="369332"/>
          </a:xfrm>
          <a:prstGeom prst="rect">
            <a:avLst/>
          </a:prstGeom>
          <a:noFill/>
        </p:spPr>
        <p:txBody>
          <a:bodyPr wrap="square" rtlCol="0">
            <a:spAutoFit/>
          </a:bodyPr>
          <a:lstStyle/>
          <a:p>
            <a:r>
              <a:rPr lang="en-GB" dirty="0" smtClean="0">
                <a:latin typeface="Agency FB" pitchFamily="34" charset="0"/>
              </a:rPr>
              <a:t>+Growth = 0</a:t>
            </a:r>
            <a:endParaRPr lang="en-GB" dirty="0">
              <a:latin typeface="Agency FB" pitchFamily="34" charset="0"/>
            </a:endParaRPr>
          </a:p>
        </p:txBody>
      </p:sp>
      <p:sp>
        <p:nvSpPr>
          <p:cNvPr id="76" name="TextBox 75"/>
          <p:cNvSpPr txBox="1"/>
          <p:nvPr/>
        </p:nvSpPr>
        <p:spPr>
          <a:xfrm>
            <a:off x="6858016" y="3000372"/>
            <a:ext cx="1214446" cy="369332"/>
          </a:xfrm>
          <a:prstGeom prst="rect">
            <a:avLst/>
          </a:prstGeom>
          <a:noFill/>
        </p:spPr>
        <p:txBody>
          <a:bodyPr wrap="square" rtlCol="0">
            <a:spAutoFit/>
          </a:bodyPr>
          <a:lstStyle/>
          <a:p>
            <a:r>
              <a:rPr lang="en-GB" dirty="0" smtClean="0">
                <a:latin typeface="Agency FB" pitchFamily="34" charset="0"/>
              </a:rPr>
              <a:t>- Growth = 0 </a:t>
            </a:r>
            <a:endParaRPr lang="en-GB" dirty="0">
              <a:latin typeface="Agency FB" pitchFamily="34" charset="0"/>
            </a:endParaRPr>
          </a:p>
        </p:txBody>
      </p:sp>
      <p:sp>
        <p:nvSpPr>
          <p:cNvPr id="77" name="TextBox 76"/>
          <p:cNvSpPr txBox="1"/>
          <p:nvPr/>
        </p:nvSpPr>
        <p:spPr>
          <a:xfrm>
            <a:off x="6715140" y="3500438"/>
            <a:ext cx="1428760" cy="369332"/>
          </a:xfrm>
          <a:prstGeom prst="rect">
            <a:avLst/>
          </a:prstGeom>
          <a:noFill/>
        </p:spPr>
        <p:txBody>
          <a:bodyPr wrap="square" rtlCol="0">
            <a:spAutoFit/>
          </a:bodyPr>
          <a:lstStyle/>
          <a:p>
            <a:r>
              <a:rPr lang="en-GB" dirty="0" smtClean="0">
                <a:latin typeface="Agency FB" pitchFamily="34" charset="0"/>
              </a:rPr>
              <a:t>Alt V.L. Breaks</a:t>
            </a:r>
            <a:endParaRPr lang="en-GB" dirty="0">
              <a:latin typeface="Agency FB" pitchFamily="34" charset="0"/>
            </a:endParaRPr>
          </a:p>
        </p:txBody>
      </p:sp>
      <p:grpSp>
        <p:nvGrpSpPr>
          <p:cNvPr id="78" name="Group 77"/>
          <p:cNvGrpSpPr/>
          <p:nvPr/>
        </p:nvGrpSpPr>
        <p:grpSpPr>
          <a:xfrm>
            <a:off x="2285984" y="1011848"/>
            <a:ext cx="1857388" cy="425575"/>
            <a:chOff x="4714876" y="2154856"/>
            <a:chExt cx="1857388" cy="425575"/>
          </a:xfrm>
        </p:grpSpPr>
        <p:sp>
          <p:nvSpPr>
            <p:cNvPr id="79" name="TextBox 78"/>
            <p:cNvSpPr txBox="1"/>
            <p:nvPr/>
          </p:nvSpPr>
          <p:spPr>
            <a:xfrm>
              <a:off x="4714876" y="2154856"/>
              <a:ext cx="1857388" cy="369332"/>
            </a:xfrm>
            <a:prstGeom prst="rect">
              <a:avLst/>
            </a:prstGeom>
            <a:noFill/>
          </p:spPr>
          <p:txBody>
            <a:bodyPr wrap="square" rtlCol="0">
              <a:spAutoFit/>
            </a:bodyPr>
            <a:lstStyle/>
            <a:p>
              <a:r>
                <a:rPr lang="en-GB" dirty="0" smtClean="0">
                  <a:latin typeface="Agency FB" pitchFamily="34" charset="0"/>
                </a:rPr>
                <a:t>n</a:t>
              </a:r>
              <a:r>
                <a:rPr lang="en-GB" baseline="30000" dirty="0" smtClean="0">
                  <a:latin typeface="Agency FB" pitchFamily="34" charset="0"/>
                </a:rPr>
                <a:t>D</a:t>
              </a:r>
              <a:r>
                <a:rPr lang="en-GB" dirty="0" smtClean="0">
                  <a:latin typeface="Agency FB" pitchFamily="34" charset="0"/>
                </a:rPr>
                <a:t> = {X</a:t>
              </a:r>
              <a:r>
                <a:rPr lang="en-GB" baseline="-25000" dirty="0" smtClean="0">
                  <a:latin typeface="Agency FB" pitchFamily="34" charset="0"/>
                </a:rPr>
                <a:t>x</a:t>
              </a:r>
              <a:r>
                <a:rPr lang="en-GB" dirty="0" smtClean="0">
                  <a:latin typeface="Agency FB" pitchFamily="34" charset="0"/>
                </a:rPr>
                <a:t>      X</a:t>
              </a:r>
              <a:r>
                <a:rPr lang="en-GB" baseline="-25000" dirty="0" smtClean="0">
                  <a:latin typeface="Agency FB" pitchFamily="34" charset="0"/>
                </a:rPr>
                <a:t>y</a:t>
              </a:r>
              <a:r>
                <a:rPr lang="en-GB" dirty="0" smtClean="0">
                  <a:latin typeface="Agency FB" pitchFamily="34" charset="0"/>
                </a:rPr>
                <a:t>}</a:t>
              </a:r>
              <a:endParaRPr lang="en-GB" dirty="0">
                <a:latin typeface="Agency FB" pitchFamily="34" charset="0"/>
              </a:endParaRPr>
            </a:p>
          </p:txBody>
        </p:sp>
        <p:sp>
          <p:nvSpPr>
            <p:cNvPr id="80" name="Rectangle 79"/>
            <p:cNvSpPr/>
            <p:nvPr/>
          </p:nvSpPr>
          <p:spPr>
            <a:xfrm rot="2729466">
              <a:off x="5287285" y="2216229"/>
              <a:ext cx="389850" cy="338554"/>
            </a:xfrm>
            <a:prstGeom prst="rect">
              <a:avLst/>
            </a:prstGeom>
          </p:spPr>
          <p:txBody>
            <a:bodyPr wrap="none">
              <a:spAutoFit/>
            </a:bodyPr>
            <a:lstStyle/>
            <a:p>
              <a:r>
                <a:rPr lang="en-GB" sz="1600" dirty="0" smtClean="0">
                  <a:solidFill>
                    <a:srgbClr val="FF0000"/>
                  </a:solidFill>
                  <a:latin typeface="Bookshelf Symbol 7" pitchFamily="2" charset="2"/>
                </a:rPr>
                <a:t>o</a:t>
              </a:r>
              <a:endParaRPr lang="en-GB" sz="1600" dirty="0">
                <a:solidFill>
                  <a:srgbClr val="FF0000"/>
                </a:solidFill>
              </a:endParaRPr>
            </a:p>
          </p:txBody>
        </p:sp>
      </p:grpSp>
      <p:grpSp>
        <p:nvGrpSpPr>
          <p:cNvPr id="81" name="Group 80"/>
          <p:cNvGrpSpPr/>
          <p:nvPr/>
        </p:nvGrpSpPr>
        <p:grpSpPr>
          <a:xfrm>
            <a:off x="5500694" y="4143380"/>
            <a:ext cx="1857388" cy="457815"/>
            <a:chOff x="4714876" y="2071678"/>
            <a:chExt cx="1857388" cy="457815"/>
          </a:xfrm>
        </p:grpSpPr>
        <p:sp>
          <p:nvSpPr>
            <p:cNvPr id="82" name="TextBox 81"/>
            <p:cNvSpPr txBox="1"/>
            <p:nvPr/>
          </p:nvSpPr>
          <p:spPr>
            <a:xfrm>
              <a:off x="4714876" y="2071678"/>
              <a:ext cx="1857388" cy="369332"/>
            </a:xfrm>
            <a:prstGeom prst="rect">
              <a:avLst/>
            </a:prstGeom>
            <a:noFill/>
          </p:spPr>
          <p:txBody>
            <a:bodyPr wrap="square" rtlCol="0">
              <a:spAutoFit/>
            </a:bodyPr>
            <a:lstStyle/>
            <a:p>
              <a:r>
                <a:rPr lang="en-GB" dirty="0" smtClean="0">
                  <a:latin typeface="Agency FB" pitchFamily="34" charset="0"/>
                </a:rPr>
                <a:t>n</a:t>
              </a:r>
              <a:r>
                <a:rPr lang="en-GB" baseline="30000" dirty="0" smtClean="0">
                  <a:latin typeface="Agency FB" pitchFamily="34" charset="0"/>
                </a:rPr>
                <a:t>D</a:t>
              </a:r>
              <a:r>
                <a:rPr lang="en-GB" dirty="0" smtClean="0">
                  <a:latin typeface="Agency FB" pitchFamily="34" charset="0"/>
                </a:rPr>
                <a:t> = {Y</a:t>
              </a:r>
              <a:r>
                <a:rPr lang="en-GB" baseline="-25000" dirty="0" smtClean="0">
                  <a:latin typeface="Agency FB" pitchFamily="34" charset="0"/>
                </a:rPr>
                <a:t>x</a:t>
              </a:r>
              <a:r>
                <a:rPr lang="en-GB" dirty="0" smtClean="0">
                  <a:latin typeface="Agency FB" pitchFamily="34" charset="0"/>
                </a:rPr>
                <a:t>      Y</a:t>
              </a:r>
              <a:r>
                <a:rPr lang="en-GB" baseline="-25000" dirty="0" smtClean="0">
                  <a:latin typeface="Agency FB" pitchFamily="34" charset="0"/>
                </a:rPr>
                <a:t>y</a:t>
              </a:r>
              <a:r>
                <a:rPr lang="en-GB" dirty="0" smtClean="0">
                  <a:latin typeface="Agency FB" pitchFamily="34" charset="0"/>
                </a:rPr>
                <a:t>}</a:t>
              </a:r>
              <a:endParaRPr lang="en-GB" dirty="0">
                <a:latin typeface="Agency FB" pitchFamily="34" charset="0"/>
              </a:endParaRPr>
            </a:p>
          </p:txBody>
        </p:sp>
        <p:sp>
          <p:nvSpPr>
            <p:cNvPr id="83" name="Rectangle 82"/>
            <p:cNvSpPr/>
            <p:nvPr/>
          </p:nvSpPr>
          <p:spPr>
            <a:xfrm rot="2729466">
              <a:off x="5293782" y="2165291"/>
              <a:ext cx="389850" cy="338554"/>
            </a:xfrm>
            <a:prstGeom prst="rect">
              <a:avLst/>
            </a:prstGeom>
          </p:spPr>
          <p:txBody>
            <a:bodyPr wrap="none">
              <a:spAutoFit/>
            </a:bodyPr>
            <a:lstStyle/>
            <a:p>
              <a:r>
                <a:rPr lang="en-GB" sz="1600" dirty="0" smtClean="0">
                  <a:solidFill>
                    <a:srgbClr val="00B050"/>
                  </a:solidFill>
                  <a:latin typeface="Bookshelf Symbol 7" pitchFamily="2" charset="2"/>
                </a:rPr>
                <a:t>o</a:t>
              </a:r>
              <a:endParaRPr lang="en-GB" sz="1600" dirty="0">
                <a:solidFill>
                  <a:srgbClr val="00B050"/>
                </a:solidFill>
              </a:endParaRPr>
            </a:p>
          </p:txBody>
        </p:sp>
      </p:grpSp>
      <p:grpSp>
        <p:nvGrpSpPr>
          <p:cNvPr id="84" name="Group 83"/>
          <p:cNvGrpSpPr/>
          <p:nvPr/>
        </p:nvGrpSpPr>
        <p:grpSpPr>
          <a:xfrm>
            <a:off x="1000100" y="4685964"/>
            <a:ext cx="1857388" cy="466015"/>
            <a:chOff x="4714876" y="2071678"/>
            <a:chExt cx="1857388" cy="466015"/>
          </a:xfrm>
        </p:grpSpPr>
        <p:sp>
          <p:nvSpPr>
            <p:cNvPr id="85" name="TextBox 84"/>
            <p:cNvSpPr txBox="1"/>
            <p:nvPr/>
          </p:nvSpPr>
          <p:spPr>
            <a:xfrm>
              <a:off x="4714876" y="2071678"/>
              <a:ext cx="1857388" cy="369332"/>
            </a:xfrm>
            <a:prstGeom prst="rect">
              <a:avLst/>
            </a:prstGeom>
            <a:noFill/>
          </p:spPr>
          <p:txBody>
            <a:bodyPr wrap="square" rtlCol="0">
              <a:spAutoFit/>
            </a:bodyPr>
            <a:lstStyle/>
            <a:p>
              <a:r>
                <a:rPr lang="en-GB" dirty="0" smtClean="0">
                  <a:latin typeface="Agency FB" pitchFamily="34" charset="0"/>
                </a:rPr>
                <a:t>n</a:t>
              </a:r>
              <a:r>
                <a:rPr lang="en-GB" baseline="30000" dirty="0" smtClean="0">
                  <a:latin typeface="Agency FB" pitchFamily="34" charset="0"/>
                </a:rPr>
                <a:t>D</a:t>
              </a:r>
              <a:r>
                <a:rPr lang="en-GB" dirty="0" smtClean="0">
                  <a:latin typeface="Agency FB" pitchFamily="34" charset="0"/>
                </a:rPr>
                <a:t> = {Y</a:t>
              </a:r>
              <a:r>
                <a:rPr lang="en-GB" baseline="-25000" dirty="0" smtClean="0">
                  <a:latin typeface="Agency FB" pitchFamily="34" charset="0"/>
                </a:rPr>
                <a:t>x</a:t>
              </a:r>
              <a:r>
                <a:rPr lang="en-GB" dirty="0" smtClean="0">
                  <a:latin typeface="Agency FB" pitchFamily="34" charset="0"/>
                </a:rPr>
                <a:t>      Y</a:t>
              </a:r>
              <a:r>
                <a:rPr lang="en-GB" baseline="-25000" dirty="0" smtClean="0">
                  <a:latin typeface="Agency FB" pitchFamily="34" charset="0"/>
                </a:rPr>
                <a:t>y</a:t>
              </a:r>
              <a:r>
                <a:rPr lang="en-GB" dirty="0" smtClean="0">
                  <a:latin typeface="Agency FB" pitchFamily="34" charset="0"/>
                </a:rPr>
                <a:t>}</a:t>
              </a:r>
              <a:endParaRPr lang="en-GB" dirty="0">
                <a:latin typeface="Agency FB" pitchFamily="34" charset="0"/>
              </a:endParaRPr>
            </a:p>
          </p:txBody>
        </p:sp>
        <p:sp>
          <p:nvSpPr>
            <p:cNvPr id="86" name="Rectangle 85"/>
            <p:cNvSpPr/>
            <p:nvPr/>
          </p:nvSpPr>
          <p:spPr>
            <a:xfrm rot="2729466">
              <a:off x="5301982" y="2173491"/>
              <a:ext cx="389850" cy="338554"/>
            </a:xfrm>
            <a:prstGeom prst="rect">
              <a:avLst/>
            </a:prstGeom>
          </p:spPr>
          <p:txBody>
            <a:bodyPr wrap="none">
              <a:spAutoFit/>
            </a:bodyPr>
            <a:lstStyle/>
            <a:p>
              <a:r>
                <a:rPr lang="en-GB" sz="1600" dirty="0" smtClean="0">
                  <a:solidFill>
                    <a:srgbClr val="00B050"/>
                  </a:solidFill>
                  <a:latin typeface="Bookshelf Symbol 7" pitchFamily="2" charset="2"/>
                </a:rPr>
                <a:t>o</a:t>
              </a:r>
              <a:endParaRPr lang="en-GB" sz="1600" dirty="0">
                <a:solidFill>
                  <a:srgbClr val="00B050"/>
                </a:solidFill>
              </a:endParaRPr>
            </a:p>
          </p:txBody>
        </p:sp>
      </p:grpSp>
      <p:sp>
        <p:nvSpPr>
          <p:cNvPr id="87" name="TextBox 86"/>
          <p:cNvSpPr txBox="1"/>
          <p:nvPr/>
        </p:nvSpPr>
        <p:spPr>
          <a:xfrm>
            <a:off x="3357554" y="4714884"/>
            <a:ext cx="5429288" cy="830997"/>
          </a:xfrm>
          <a:prstGeom prst="rect">
            <a:avLst/>
          </a:prstGeom>
          <a:noFill/>
        </p:spPr>
        <p:txBody>
          <a:bodyPr wrap="square" rtlCol="0">
            <a:spAutoFit/>
          </a:bodyPr>
          <a:lstStyle/>
          <a:p>
            <a:pPr algn="ctr"/>
            <a:r>
              <a:rPr lang="en-GB" sz="2400" i="1" dirty="0" smtClean="0">
                <a:solidFill>
                  <a:srgbClr val="9E3DE7"/>
                </a:solidFill>
                <a:latin typeface="Agency FB" pitchFamily="34" charset="0"/>
              </a:rPr>
              <a:t>Approximations of Infinity = The FLE=The beginning and the end (of each sequence regardless of scale).</a:t>
            </a:r>
            <a:endParaRPr lang="en-GB" sz="2400" i="1" dirty="0">
              <a:solidFill>
                <a:srgbClr val="9E3DE7"/>
              </a:solidFill>
              <a:latin typeface="Agency FB" pitchFamily="34" charset="0"/>
            </a:endParaRPr>
          </a:p>
        </p:txBody>
      </p:sp>
      <p:sp>
        <p:nvSpPr>
          <p:cNvPr id="88" name="TextBox 87"/>
          <p:cNvSpPr txBox="1"/>
          <p:nvPr/>
        </p:nvSpPr>
        <p:spPr>
          <a:xfrm>
            <a:off x="714348" y="2786058"/>
            <a:ext cx="1785950" cy="1754326"/>
          </a:xfrm>
          <a:prstGeom prst="rect">
            <a:avLst/>
          </a:prstGeom>
          <a:noFill/>
        </p:spPr>
        <p:txBody>
          <a:bodyPr wrap="square" rtlCol="0">
            <a:spAutoFit/>
          </a:bodyPr>
          <a:lstStyle/>
          <a:p>
            <a:pPr algn="ctr"/>
            <a:r>
              <a:rPr lang="en-GB" b="1" i="1" dirty="0" smtClean="0">
                <a:solidFill>
                  <a:srgbClr val="00B0F0"/>
                </a:solidFill>
                <a:latin typeface="Agency FB" pitchFamily="34" charset="0"/>
              </a:rPr>
              <a:t>You know where price is headed each time, and before it moves in direction each trade.</a:t>
            </a:r>
            <a:endParaRPr lang="en-GB" b="1" i="1" dirty="0">
              <a:solidFill>
                <a:srgbClr val="00B0F0"/>
              </a:solidFill>
              <a:latin typeface="Agency FB" pitchFamily="34" charset="0"/>
            </a:endParaRPr>
          </a:p>
        </p:txBody>
      </p:sp>
      <p:sp>
        <p:nvSpPr>
          <p:cNvPr id="90" name="TextBox 89"/>
          <p:cNvSpPr txBox="1"/>
          <p:nvPr/>
        </p:nvSpPr>
        <p:spPr>
          <a:xfrm>
            <a:off x="5286380" y="5643578"/>
            <a:ext cx="2928958" cy="369332"/>
          </a:xfrm>
          <a:prstGeom prst="rect">
            <a:avLst/>
          </a:prstGeom>
          <a:noFill/>
        </p:spPr>
        <p:txBody>
          <a:bodyPr wrap="square" rtlCol="0">
            <a:spAutoFit/>
          </a:bodyPr>
          <a:lstStyle/>
          <a:p>
            <a:pPr algn="ctr"/>
            <a:r>
              <a:rPr lang="en-GB" i="1" dirty="0" smtClean="0">
                <a:latin typeface="Agency FB" pitchFamily="34" charset="0"/>
              </a:rPr>
              <a:t>The Asymmetric Case</a:t>
            </a:r>
            <a:endParaRPr lang="en-GB" i="1" dirty="0">
              <a:latin typeface="Agency FB" pitchFamily="34" charset="0"/>
            </a:endParaRPr>
          </a:p>
        </p:txBody>
      </p:sp>
      <p:cxnSp>
        <p:nvCxnSpPr>
          <p:cNvPr id="92" name="Straight Arrow Connector 91"/>
          <p:cNvCxnSpPr/>
          <p:nvPr/>
        </p:nvCxnSpPr>
        <p:spPr>
          <a:xfrm rot="5400000">
            <a:off x="3213090" y="2499512"/>
            <a:ext cx="1000132" cy="15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93" name="Straight Arrow Connector 92"/>
          <p:cNvCxnSpPr/>
          <p:nvPr/>
        </p:nvCxnSpPr>
        <p:spPr>
          <a:xfrm rot="16200000" flipV="1">
            <a:off x="3356760" y="3285331"/>
            <a:ext cx="1000132"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grpSp>
        <p:nvGrpSpPr>
          <p:cNvPr id="100" name="Group 99"/>
          <p:cNvGrpSpPr>
            <a:grpSpLocks noChangeAspect="1"/>
          </p:cNvGrpSpPr>
          <p:nvPr/>
        </p:nvGrpSpPr>
        <p:grpSpPr>
          <a:xfrm>
            <a:off x="6429391" y="1857364"/>
            <a:ext cx="571502" cy="1531631"/>
            <a:chOff x="6885018" y="714357"/>
            <a:chExt cx="952459" cy="2552719"/>
          </a:xfrm>
        </p:grpSpPr>
        <p:cxnSp>
          <p:nvCxnSpPr>
            <p:cNvPr id="94" name="Straight Arrow Connector 93"/>
            <p:cNvCxnSpPr/>
            <p:nvPr/>
          </p:nvCxnSpPr>
          <p:spPr>
            <a:xfrm rot="16200000" flipV="1">
              <a:off x="6385746" y="2766216"/>
              <a:ext cx="1000132"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95" name="Straight Arrow Connector 94"/>
            <p:cNvCxnSpPr/>
            <p:nvPr/>
          </p:nvCxnSpPr>
          <p:spPr>
            <a:xfrm rot="16200000" flipV="1">
              <a:off x="6785784" y="2070884"/>
              <a:ext cx="1000132"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96" name="Straight Arrow Connector 95"/>
            <p:cNvCxnSpPr/>
            <p:nvPr/>
          </p:nvCxnSpPr>
          <p:spPr>
            <a:xfrm rot="16200000" flipV="1">
              <a:off x="7336617" y="1213629"/>
              <a:ext cx="1000132"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grpSp>
      <p:sp>
        <p:nvSpPr>
          <p:cNvPr id="72" name="TextBox 71"/>
          <p:cNvSpPr txBox="1"/>
          <p:nvPr/>
        </p:nvSpPr>
        <p:spPr>
          <a:xfrm>
            <a:off x="5357818" y="6155786"/>
            <a:ext cx="3000396" cy="307777"/>
          </a:xfrm>
          <a:prstGeom prst="rect">
            <a:avLst/>
          </a:prstGeom>
          <a:noFill/>
        </p:spPr>
        <p:txBody>
          <a:bodyPr wrap="square" rtlCol="0">
            <a:spAutoFit/>
          </a:bodyPr>
          <a:lstStyle/>
          <a:p>
            <a:r>
              <a:rPr lang="en-GB" sz="1400" i="1" dirty="0" smtClean="0">
                <a:latin typeface="Agency FB" pitchFamily="34" charset="0"/>
              </a:rPr>
              <a:t>Note: The  symmetric case is only slightly variant.  </a:t>
            </a:r>
            <a:endParaRPr lang="en-GB" sz="1400" i="1" dirty="0">
              <a:latin typeface="Agency FB" pitchFamily="34" charset="0"/>
            </a:endParaRPr>
          </a:p>
        </p:txBody>
      </p:sp>
      <p:grpSp>
        <p:nvGrpSpPr>
          <p:cNvPr id="89" name="Group 88"/>
          <p:cNvGrpSpPr/>
          <p:nvPr/>
        </p:nvGrpSpPr>
        <p:grpSpPr>
          <a:xfrm>
            <a:off x="3237696" y="214290"/>
            <a:ext cx="2786082" cy="655084"/>
            <a:chOff x="3237696" y="214290"/>
            <a:chExt cx="2786082" cy="655084"/>
          </a:xfrm>
        </p:grpSpPr>
        <p:sp>
          <p:nvSpPr>
            <p:cNvPr id="67" name="TextBox 66"/>
            <p:cNvSpPr txBox="1"/>
            <p:nvPr/>
          </p:nvSpPr>
          <p:spPr>
            <a:xfrm>
              <a:off x="3237696" y="214290"/>
              <a:ext cx="2786082" cy="369332"/>
            </a:xfrm>
            <a:prstGeom prst="rect">
              <a:avLst/>
            </a:prstGeom>
            <a:noFill/>
          </p:spPr>
          <p:txBody>
            <a:bodyPr wrap="square" rtlCol="0">
              <a:spAutoFit/>
            </a:bodyPr>
            <a:lstStyle/>
            <a:p>
              <a:pPr algn="ctr"/>
              <a:r>
                <a:rPr lang="en-GB" dirty="0" smtClean="0">
                  <a:latin typeface="Agency FB" pitchFamily="34" charset="0"/>
                </a:rPr>
                <a:t>The Finite Loop </a:t>
              </a:r>
              <a:r>
                <a:rPr lang="en-GB" b="1" dirty="0" smtClean="0">
                  <a:latin typeface="Agency FB" pitchFamily="34" charset="0"/>
                </a:rPr>
                <a:t>Equilibrium</a:t>
              </a:r>
              <a:r>
                <a:rPr lang="en-GB" dirty="0" smtClean="0">
                  <a:latin typeface="Agency FB" pitchFamily="34" charset="0"/>
                </a:rPr>
                <a:t> (FLE)</a:t>
              </a:r>
              <a:endParaRPr lang="en-GB" dirty="0">
                <a:latin typeface="Agency FB" pitchFamily="34" charset="0"/>
              </a:endParaRPr>
            </a:p>
          </p:txBody>
        </p:sp>
        <p:sp>
          <p:nvSpPr>
            <p:cNvPr id="73" name="TextBox 72"/>
            <p:cNvSpPr txBox="1"/>
            <p:nvPr/>
          </p:nvSpPr>
          <p:spPr>
            <a:xfrm>
              <a:off x="3237696" y="500042"/>
              <a:ext cx="2786082" cy="369332"/>
            </a:xfrm>
            <a:prstGeom prst="rect">
              <a:avLst/>
            </a:prstGeom>
            <a:noFill/>
          </p:spPr>
          <p:txBody>
            <a:bodyPr wrap="square" rtlCol="0">
              <a:spAutoFit/>
            </a:bodyPr>
            <a:lstStyle/>
            <a:p>
              <a:pPr algn="ctr"/>
              <a:r>
                <a:rPr lang="en-GB" dirty="0" smtClean="0">
                  <a:latin typeface="Agency FB" pitchFamily="34" charset="0"/>
                </a:rPr>
                <a:t>The same as Infinity</a:t>
              </a:r>
              <a:endParaRPr lang="en-GB" dirty="0">
                <a:latin typeface="Agency FB" pitchFamily="34" charset="0"/>
              </a:endParaRPr>
            </a:p>
          </p:txBody>
        </p:sp>
      </p:grpSp>
      <p:sp>
        <p:nvSpPr>
          <p:cNvPr id="97" name="Rectangle 96"/>
          <p:cNvSpPr/>
          <p:nvPr/>
        </p:nvSpPr>
        <p:spPr>
          <a:xfrm>
            <a:off x="7072330" y="3929066"/>
            <a:ext cx="1000132" cy="307777"/>
          </a:xfrm>
          <a:prstGeom prst="rect">
            <a:avLst/>
          </a:prstGeom>
        </p:spPr>
        <p:txBody>
          <a:bodyPr wrap="square">
            <a:spAutoFit/>
          </a:bodyPr>
          <a:lstStyle/>
          <a:p>
            <a:pPr algn="ctr"/>
            <a:r>
              <a:rPr lang="en-GB" sz="1400" dirty="0" smtClean="0">
                <a:solidFill>
                  <a:srgbClr val="00B050"/>
                </a:solidFill>
                <a:effectLst>
                  <a:outerShdw blurRad="38100" dist="38100" dir="2700000" algn="tl">
                    <a:srgbClr val="000000">
                      <a:alpha val="43137"/>
                    </a:srgbClr>
                  </a:outerShdw>
                </a:effectLst>
                <a:latin typeface="Agency FB" pitchFamily="34" charset="0"/>
              </a:rPr>
              <a:t>Inverse ON</a:t>
            </a:r>
            <a:endParaRPr lang="en-GB" sz="1400" dirty="0">
              <a:solidFill>
                <a:srgbClr val="00B050"/>
              </a:solidFill>
              <a:effectLst>
                <a:outerShdw blurRad="38100" dist="38100" dir="2700000" algn="tl">
                  <a:srgbClr val="000000">
                    <a:alpha val="43137"/>
                  </a:srgbClr>
                </a:outerShdw>
              </a:effectLst>
              <a:latin typeface="Agency FB" pitchFamily="34" charset="0"/>
            </a:endParaRPr>
          </a:p>
        </p:txBody>
      </p:sp>
      <p:sp>
        <p:nvSpPr>
          <p:cNvPr id="91" name="TextBox 90"/>
          <p:cNvSpPr txBox="1"/>
          <p:nvPr/>
        </p:nvSpPr>
        <p:spPr>
          <a:xfrm>
            <a:off x="1428728" y="159786"/>
            <a:ext cx="1500198" cy="369332"/>
          </a:xfrm>
          <a:prstGeom prst="rect">
            <a:avLst/>
          </a:prstGeom>
          <a:noFill/>
        </p:spPr>
        <p:txBody>
          <a:bodyPr wrap="square" rtlCol="0">
            <a:spAutoFit/>
          </a:bodyPr>
          <a:lstStyle/>
          <a:p>
            <a:pPr algn="ctr"/>
            <a:r>
              <a:rPr lang="en-GB" b="1" i="1" dirty="0" smtClean="0">
                <a:solidFill>
                  <a:schemeClr val="bg1"/>
                </a:solidFill>
                <a:latin typeface="Agency FB" pitchFamily="34" charset="0"/>
              </a:rPr>
              <a:t>A key topology</a:t>
            </a:r>
            <a:endParaRPr lang="en-GB" b="1" i="1" dirty="0">
              <a:solidFill>
                <a:schemeClr val="bg1"/>
              </a:solidFill>
              <a:latin typeface="Agency FB" pitchFamily="34" charset="0"/>
            </a:endParaRPr>
          </a:p>
        </p:txBody>
      </p:sp>
      <p:sp>
        <p:nvSpPr>
          <p:cNvPr id="98" name="TextBox 97"/>
          <p:cNvSpPr txBox="1"/>
          <p:nvPr/>
        </p:nvSpPr>
        <p:spPr>
          <a:xfrm>
            <a:off x="285720" y="588414"/>
            <a:ext cx="3500462" cy="461665"/>
          </a:xfrm>
          <a:prstGeom prst="rect">
            <a:avLst/>
          </a:prstGeom>
          <a:noFill/>
        </p:spPr>
        <p:txBody>
          <a:bodyPr wrap="square" rtlCol="0">
            <a:spAutoFit/>
          </a:bodyPr>
          <a:lstStyle/>
          <a:p>
            <a:r>
              <a:rPr lang="el-GR" sz="2400" b="1" dirty="0" smtClean="0">
                <a:solidFill>
                  <a:srgbClr val="FFFF00"/>
                </a:solidFill>
                <a:cs typeface="Calibri"/>
              </a:rPr>
              <a:t>δ</a:t>
            </a:r>
            <a:r>
              <a:rPr lang="en-GB" b="1" i="1" dirty="0" smtClean="0">
                <a:solidFill>
                  <a:schemeClr val="bg1"/>
                </a:solidFill>
                <a:latin typeface="Agency FB" pitchFamily="34" charset="0"/>
              </a:rPr>
              <a:t>V Line +(Chaotic Sq) -&gt;</a:t>
            </a:r>
            <a:r>
              <a:rPr lang="en-GB" b="1" i="1" baseline="-25000" dirty="0" smtClean="0">
                <a:solidFill>
                  <a:schemeClr val="bg1"/>
                </a:solidFill>
                <a:latin typeface="Agency FB" pitchFamily="34" charset="0"/>
              </a:rPr>
              <a:t>n</a:t>
            </a:r>
            <a:r>
              <a:rPr lang="en-GB" b="1" i="1" dirty="0" smtClean="0">
                <a:solidFill>
                  <a:schemeClr val="bg1"/>
                </a:solidFill>
                <a:latin typeface="Agency FB" pitchFamily="34" charset="0"/>
              </a:rPr>
              <a:t>Pi + n inversion</a:t>
            </a:r>
            <a:endParaRPr lang="en-GB" b="1" i="1" dirty="0">
              <a:solidFill>
                <a:schemeClr val="bg1"/>
              </a:solidFill>
              <a:latin typeface="Agency FB" pitchFamily="34" charset="0"/>
            </a:endParaRPr>
          </a:p>
        </p:txBody>
      </p:sp>
      <p:grpSp>
        <p:nvGrpSpPr>
          <p:cNvPr id="104" name="Group 103"/>
          <p:cNvGrpSpPr/>
          <p:nvPr/>
        </p:nvGrpSpPr>
        <p:grpSpPr>
          <a:xfrm>
            <a:off x="5214942" y="357166"/>
            <a:ext cx="3429023" cy="785818"/>
            <a:chOff x="5214942" y="357166"/>
            <a:chExt cx="3429023" cy="785818"/>
          </a:xfrm>
        </p:grpSpPr>
        <p:grpSp>
          <p:nvGrpSpPr>
            <p:cNvPr id="102" name="Group 101"/>
            <p:cNvGrpSpPr/>
            <p:nvPr/>
          </p:nvGrpSpPr>
          <p:grpSpPr>
            <a:xfrm>
              <a:off x="5214942" y="357166"/>
              <a:ext cx="3429023" cy="785818"/>
              <a:chOff x="6824399" y="273586"/>
              <a:chExt cx="1720815" cy="785818"/>
            </a:xfrm>
          </p:grpSpPr>
          <p:sp>
            <p:nvSpPr>
              <p:cNvPr id="99" name="TextBox 98"/>
              <p:cNvSpPr txBox="1"/>
              <p:nvPr/>
            </p:nvSpPr>
            <p:spPr>
              <a:xfrm>
                <a:off x="6824399" y="273586"/>
                <a:ext cx="1676692" cy="369332"/>
              </a:xfrm>
              <a:prstGeom prst="rect">
                <a:avLst/>
              </a:prstGeom>
              <a:noFill/>
            </p:spPr>
            <p:txBody>
              <a:bodyPr wrap="square" rtlCol="0">
                <a:spAutoFit/>
              </a:bodyPr>
              <a:lstStyle/>
              <a:p>
                <a:pPr algn="ctr"/>
                <a:r>
                  <a:rPr lang="en-GB" b="1" i="1" dirty="0" smtClean="0">
                    <a:solidFill>
                      <a:schemeClr val="bg1"/>
                    </a:solidFill>
                    <a:latin typeface="Agency FB" pitchFamily="34" charset="0"/>
                  </a:rPr>
                  <a:t>{{idc,  TF K Identity = </a:t>
                </a:r>
                <a:r>
                  <a:rPr lang="en-GB" b="1" i="1" dirty="0" smtClean="0">
                    <a:solidFill>
                      <a:srgbClr val="FF0000"/>
                    </a:solidFill>
                    <a:latin typeface="Agency FB" pitchFamily="34" charset="0"/>
                  </a:rPr>
                  <a:t>{-VE}}</a:t>
                </a:r>
                <a:endParaRPr lang="en-GB" b="1" i="1" dirty="0">
                  <a:solidFill>
                    <a:srgbClr val="FF0000"/>
                  </a:solidFill>
                  <a:latin typeface="Agency FB" pitchFamily="34" charset="0"/>
                </a:endParaRPr>
              </a:p>
            </p:txBody>
          </p:sp>
          <p:sp>
            <p:nvSpPr>
              <p:cNvPr id="101" name="TextBox 100"/>
              <p:cNvSpPr txBox="1"/>
              <p:nvPr/>
            </p:nvSpPr>
            <p:spPr>
              <a:xfrm>
                <a:off x="7045016" y="690072"/>
                <a:ext cx="1500198" cy="369332"/>
              </a:xfrm>
              <a:prstGeom prst="rect">
                <a:avLst/>
              </a:prstGeom>
              <a:noFill/>
            </p:spPr>
            <p:txBody>
              <a:bodyPr wrap="square" rtlCol="0">
                <a:spAutoFit/>
              </a:bodyPr>
              <a:lstStyle/>
              <a:p>
                <a:pPr algn="ctr"/>
                <a:r>
                  <a:rPr lang="en-GB" b="1" i="1" dirty="0" smtClean="0">
                    <a:solidFill>
                      <a:schemeClr val="bg1"/>
                    </a:solidFill>
                    <a:latin typeface="Agency FB" pitchFamily="34" charset="0"/>
                  </a:rPr>
                  <a:t>else = </a:t>
                </a:r>
                <a:r>
                  <a:rPr lang="en-GB" b="1" i="1" dirty="0" smtClean="0">
                    <a:solidFill>
                      <a:srgbClr val="00B050"/>
                    </a:solidFill>
                    <a:latin typeface="Agency FB" pitchFamily="34" charset="0"/>
                  </a:rPr>
                  <a:t>{+VE} </a:t>
                </a:r>
                <a:r>
                  <a:rPr lang="en-GB" b="1" i="1" dirty="0" smtClean="0">
                    <a:solidFill>
                      <a:schemeClr val="bg1"/>
                    </a:solidFill>
                    <a:latin typeface="Agency FB" pitchFamily="34" charset="0"/>
                  </a:rPr>
                  <a:t>S</a:t>
                </a:r>
                <a:r>
                  <a:rPr lang="en-GB" b="1" i="1" baseline="30000" dirty="0" smtClean="0">
                    <a:solidFill>
                      <a:schemeClr val="bg1"/>
                    </a:solidFill>
                    <a:latin typeface="Agency FB" pitchFamily="34" charset="0"/>
                  </a:rPr>
                  <a:t>2</a:t>
                </a:r>
                <a:r>
                  <a:rPr lang="en-GB" b="1" i="1" dirty="0" smtClean="0">
                    <a:solidFill>
                      <a:schemeClr val="bg1"/>
                    </a:solidFill>
                    <a:latin typeface="Agency FB" pitchFamily="34" charset="0"/>
                  </a:rPr>
                  <a:t>, Inverse = true</a:t>
                </a:r>
                <a:endParaRPr lang="en-GB" b="1" i="1" dirty="0">
                  <a:solidFill>
                    <a:schemeClr val="bg1"/>
                  </a:solidFill>
                  <a:latin typeface="Agency FB" pitchFamily="34" charset="0"/>
                </a:endParaRPr>
              </a:p>
            </p:txBody>
          </p:sp>
        </p:grpSp>
        <p:sp>
          <p:nvSpPr>
            <p:cNvPr id="103" name="Rectangle 102"/>
            <p:cNvSpPr/>
            <p:nvPr/>
          </p:nvSpPr>
          <p:spPr>
            <a:xfrm>
              <a:off x="7928986" y="357166"/>
              <a:ext cx="357790" cy="369332"/>
            </a:xfrm>
            <a:prstGeom prst="rect">
              <a:avLst/>
            </a:prstGeom>
          </p:spPr>
          <p:txBody>
            <a:bodyPr wrap="none">
              <a:spAutoFit/>
            </a:bodyPr>
            <a:lstStyle/>
            <a:p>
              <a:r>
                <a:rPr lang="en-GB" b="1" i="1" dirty="0" smtClean="0">
                  <a:solidFill>
                    <a:prstClr val="white"/>
                  </a:solidFill>
                  <a:latin typeface="Agency FB" pitchFamily="34" charset="0"/>
                </a:rPr>
                <a:t>S</a:t>
              </a:r>
              <a:r>
                <a:rPr lang="en-GB" b="1" i="1" baseline="30000" dirty="0" smtClean="0">
                  <a:solidFill>
                    <a:prstClr val="white"/>
                  </a:solidFill>
                  <a:latin typeface="Agency FB" pitchFamily="34" charset="0"/>
                </a:rPr>
                <a:t>2</a:t>
              </a:r>
              <a:endParaRPr lang="en-GB" dirty="0"/>
            </a:p>
          </p:txBody>
        </p:sp>
      </p:grpSp>
      <p:sp>
        <p:nvSpPr>
          <p:cNvPr id="105" name="TextBox 104"/>
          <p:cNvSpPr txBox="1"/>
          <p:nvPr/>
        </p:nvSpPr>
        <p:spPr>
          <a:xfrm>
            <a:off x="7572396" y="1500174"/>
            <a:ext cx="1274893" cy="1477328"/>
          </a:xfrm>
          <a:prstGeom prst="rect">
            <a:avLst/>
          </a:prstGeom>
          <a:noFill/>
        </p:spPr>
        <p:txBody>
          <a:bodyPr wrap="square" rtlCol="0">
            <a:spAutoFit/>
          </a:bodyPr>
          <a:lstStyle/>
          <a:p>
            <a:pPr algn="ctr"/>
            <a:r>
              <a:rPr lang="en-GB" b="1" i="1" dirty="0" smtClean="0">
                <a:solidFill>
                  <a:schemeClr val="bg2">
                    <a:lumMod val="50000"/>
                  </a:schemeClr>
                </a:solidFill>
                <a:latin typeface="Agency FB" pitchFamily="34" charset="0"/>
              </a:rPr>
              <a:t>Secret</a:t>
            </a:r>
            <a:r>
              <a:rPr lang="en-GB" b="1" i="1" dirty="0" smtClean="0">
                <a:solidFill>
                  <a:schemeClr val="bg1"/>
                </a:solidFill>
                <a:latin typeface="Agency FB" pitchFamily="34" charset="0"/>
              </a:rPr>
              <a:t> arrow agreement</a:t>
            </a:r>
          </a:p>
          <a:p>
            <a:pPr algn="ctr"/>
            <a:r>
              <a:rPr lang="en-GB" b="1" i="1" dirty="0" smtClean="0">
                <a:solidFill>
                  <a:schemeClr val="bg1"/>
                </a:solidFill>
                <a:latin typeface="Agency FB" pitchFamily="34" charset="0"/>
              </a:rPr>
              <a:t> qualifies Path, ahead  of market </a:t>
            </a:r>
            <a:endParaRPr lang="en-GB" b="1" i="1" dirty="0">
              <a:solidFill>
                <a:schemeClr val="bg1"/>
              </a:solidFill>
              <a:latin typeface="Agency FB"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cxnSp>
        <p:nvCxnSpPr>
          <p:cNvPr id="3" name="Straight Connector 2"/>
          <p:cNvCxnSpPr/>
          <p:nvPr/>
        </p:nvCxnSpPr>
        <p:spPr>
          <a:xfrm>
            <a:off x="742064" y="714388"/>
            <a:ext cx="1735944" cy="1607355"/>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rot="5400000" flipH="1" flipV="1">
            <a:off x="2188684" y="1260889"/>
            <a:ext cx="1350178" cy="771531"/>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2413714" y="971565"/>
            <a:ext cx="1864532" cy="1429"/>
          </a:xfrm>
          <a:prstGeom prst="line">
            <a:avLst/>
          </a:prstGeom>
          <a:ln>
            <a:solidFill>
              <a:srgbClr val="FF000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grpSp>
        <p:nvGrpSpPr>
          <p:cNvPr id="8" name="Group 162"/>
          <p:cNvGrpSpPr>
            <a:grpSpLocks noChangeAspect="1"/>
          </p:cNvGrpSpPr>
          <p:nvPr/>
        </p:nvGrpSpPr>
        <p:grpSpPr>
          <a:xfrm>
            <a:off x="4223936" y="285728"/>
            <a:ext cx="188919" cy="236146"/>
            <a:chOff x="5760724" y="3859414"/>
            <a:chExt cx="454350" cy="567930"/>
          </a:xfrm>
          <a:solidFill>
            <a:srgbClr val="FF0000"/>
          </a:solidFill>
        </p:grpSpPr>
        <p:sp>
          <p:nvSpPr>
            <p:cNvPr id="9" name="Flowchart: Or 8"/>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10" name="Quad Arrow 9"/>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sp>
        <p:nvSpPr>
          <p:cNvPr id="14" name="Flowchart: Or 13"/>
          <p:cNvSpPr>
            <a:spLocks noChangeAspect="1"/>
          </p:cNvSpPr>
          <p:nvPr/>
        </p:nvSpPr>
        <p:spPr>
          <a:xfrm>
            <a:off x="2383232" y="2208395"/>
            <a:ext cx="192883" cy="192883"/>
          </a:xfrm>
          <a:prstGeom prst="flowChartOr">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15" name="Flowchart: Or 14"/>
          <p:cNvSpPr>
            <a:spLocks noChangeAspect="1"/>
          </p:cNvSpPr>
          <p:nvPr/>
        </p:nvSpPr>
        <p:spPr>
          <a:xfrm>
            <a:off x="3185244" y="714388"/>
            <a:ext cx="192883" cy="192883"/>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cxnSp>
        <p:nvCxnSpPr>
          <p:cNvPr id="17" name="Straight Arrow Connector 16"/>
          <p:cNvCxnSpPr/>
          <p:nvPr/>
        </p:nvCxnSpPr>
        <p:spPr>
          <a:xfrm rot="16200000" flipH="1">
            <a:off x="3249539" y="1175376"/>
            <a:ext cx="1157296" cy="900119"/>
          </a:xfrm>
          <a:prstGeom prst="straightConnector1">
            <a:avLst/>
          </a:prstGeom>
          <a:ln w="28575">
            <a:solidFill>
              <a:srgbClr val="FF0000"/>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28" name="Straight Connector 127"/>
          <p:cNvCxnSpPr/>
          <p:nvPr/>
        </p:nvCxnSpPr>
        <p:spPr>
          <a:xfrm rot="16200000" flipV="1">
            <a:off x="3421856" y="1383712"/>
            <a:ext cx="1793079" cy="11482"/>
          </a:xfrm>
          <a:prstGeom prst="line">
            <a:avLst/>
          </a:prstGeom>
        </p:spPr>
        <p:style>
          <a:lnRef idx="1">
            <a:schemeClr val="accent1"/>
          </a:lnRef>
          <a:fillRef idx="0">
            <a:schemeClr val="accent1"/>
          </a:fillRef>
          <a:effectRef idx="0">
            <a:schemeClr val="accent1"/>
          </a:effectRef>
          <a:fontRef idx="minor">
            <a:schemeClr val="tx1"/>
          </a:fontRef>
        </p:style>
      </p:cxnSp>
      <p:sp>
        <p:nvSpPr>
          <p:cNvPr id="132" name="Flowchart: Or 131"/>
          <p:cNvSpPr>
            <a:spLocks noChangeAspect="1"/>
          </p:cNvSpPr>
          <p:nvPr/>
        </p:nvSpPr>
        <p:spPr>
          <a:xfrm>
            <a:off x="4214810" y="2235985"/>
            <a:ext cx="192883" cy="192883"/>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21" name="TextBox 20"/>
          <p:cNvSpPr txBox="1"/>
          <p:nvPr/>
        </p:nvSpPr>
        <p:spPr>
          <a:xfrm>
            <a:off x="2215021" y="2399842"/>
            <a:ext cx="514354" cy="307777"/>
          </a:xfrm>
          <a:prstGeom prst="rect">
            <a:avLst/>
          </a:prstGeom>
          <a:noFill/>
        </p:spPr>
        <p:txBody>
          <a:bodyPr wrap="square" rtlCol="0">
            <a:spAutoFit/>
          </a:bodyPr>
          <a:lstStyle/>
          <a:p>
            <a:pPr algn="ctr"/>
            <a:r>
              <a:rPr lang="en-GB" sz="1400" dirty="0" smtClean="0">
                <a:latin typeface="Agency FB" pitchFamily="34" charset="0"/>
              </a:rPr>
              <a:t>3s</a:t>
            </a:r>
            <a:endParaRPr lang="en-GB" sz="1400" dirty="0">
              <a:latin typeface="Agency FB" pitchFamily="34" charset="0"/>
            </a:endParaRPr>
          </a:p>
        </p:txBody>
      </p:sp>
      <p:sp>
        <p:nvSpPr>
          <p:cNvPr id="23" name="TextBox 22"/>
          <p:cNvSpPr txBox="1"/>
          <p:nvPr/>
        </p:nvSpPr>
        <p:spPr>
          <a:xfrm>
            <a:off x="4500562" y="214290"/>
            <a:ext cx="514354" cy="307777"/>
          </a:xfrm>
          <a:prstGeom prst="rect">
            <a:avLst/>
          </a:prstGeom>
          <a:noFill/>
        </p:spPr>
        <p:txBody>
          <a:bodyPr wrap="square" rtlCol="0">
            <a:spAutoFit/>
          </a:bodyPr>
          <a:lstStyle/>
          <a:p>
            <a:pPr algn="ctr"/>
            <a:r>
              <a:rPr lang="en-GB" sz="1400" dirty="0" smtClean="0">
                <a:latin typeface="Agency FB" pitchFamily="34" charset="0"/>
              </a:rPr>
              <a:t>5s</a:t>
            </a:r>
            <a:endParaRPr lang="en-GB" sz="1400" dirty="0">
              <a:latin typeface="Agency FB" pitchFamily="34" charset="0"/>
            </a:endParaRPr>
          </a:p>
        </p:txBody>
      </p:sp>
      <p:grpSp>
        <p:nvGrpSpPr>
          <p:cNvPr id="33" name="Group 32"/>
          <p:cNvGrpSpPr/>
          <p:nvPr/>
        </p:nvGrpSpPr>
        <p:grpSpPr>
          <a:xfrm flipV="1">
            <a:off x="3286116" y="1428736"/>
            <a:ext cx="192883" cy="551372"/>
            <a:chOff x="2714612" y="5548567"/>
            <a:chExt cx="214314" cy="612635"/>
          </a:xfrm>
        </p:grpSpPr>
        <p:grpSp>
          <p:nvGrpSpPr>
            <p:cNvPr id="34" name="Group 6"/>
            <p:cNvGrpSpPr/>
            <p:nvPr/>
          </p:nvGrpSpPr>
          <p:grpSpPr>
            <a:xfrm rot="16200000">
              <a:off x="2515454" y="5751455"/>
              <a:ext cx="612635" cy="206860"/>
              <a:chOff x="2236491" y="5653856"/>
              <a:chExt cx="1692567" cy="571506"/>
            </a:xfrm>
          </p:grpSpPr>
          <p:sp>
            <p:nvSpPr>
              <p:cNvPr id="37" name="Flowchart: Delay 2"/>
              <p:cNvSpPr/>
              <p:nvPr/>
            </p:nvSpPr>
            <p:spPr>
              <a:xfrm>
                <a:off x="3357555" y="5653858"/>
                <a:ext cx="571503"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38" name="Rectangle 37"/>
              <p:cNvSpPr/>
              <p:nvPr/>
            </p:nvSpPr>
            <p:spPr>
              <a:xfrm>
                <a:off x="2236491" y="5653856"/>
                <a:ext cx="1121064" cy="571504"/>
              </a:xfrm>
              <a:prstGeom prst="rect">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35" name="Oval 34"/>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36" name="TextBox 35"/>
            <p:cNvSpPr txBox="1"/>
            <p:nvPr/>
          </p:nvSpPr>
          <p:spPr>
            <a:xfrm flipV="1">
              <a:off x="2714612" y="5794357"/>
              <a:ext cx="214314" cy="239382"/>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39" name="Group 38"/>
          <p:cNvGrpSpPr/>
          <p:nvPr/>
        </p:nvGrpSpPr>
        <p:grpSpPr>
          <a:xfrm flipV="1">
            <a:off x="1963654" y="596728"/>
            <a:ext cx="192883" cy="551372"/>
            <a:chOff x="2714612" y="5548567"/>
            <a:chExt cx="214314" cy="612635"/>
          </a:xfrm>
        </p:grpSpPr>
        <p:grpSp>
          <p:nvGrpSpPr>
            <p:cNvPr id="40" name="Group 6"/>
            <p:cNvGrpSpPr/>
            <p:nvPr/>
          </p:nvGrpSpPr>
          <p:grpSpPr>
            <a:xfrm rot="16200000">
              <a:off x="2515454" y="5751455"/>
              <a:ext cx="612635" cy="206860"/>
              <a:chOff x="2236491" y="5653856"/>
              <a:chExt cx="1692567" cy="571506"/>
            </a:xfrm>
          </p:grpSpPr>
          <p:sp>
            <p:nvSpPr>
              <p:cNvPr id="43" name="Flowchart: Delay 2"/>
              <p:cNvSpPr/>
              <p:nvPr/>
            </p:nvSpPr>
            <p:spPr>
              <a:xfrm>
                <a:off x="3357555" y="5653858"/>
                <a:ext cx="571503"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4" name="Rectangle 43"/>
              <p:cNvSpPr/>
              <p:nvPr/>
            </p:nvSpPr>
            <p:spPr>
              <a:xfrm>
                <a:off x="2236491" y="5653856"/>
                <a:ext cx="1121064" cy="571504"/>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41" name="Oval 40"/>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42" name="TextBox 41"/>
            <p:cNvSpPr txBox="1"/>
            <p:nvPr/>
          </p:nvSpPr>
          <p:spPr>
            <a:xfrm flipV="1">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M</a:t>
              </a:r>
              <a:endParaRPr lang="en-GB" sz="800" b="1" dirty="0">
                <a:solidFill>
                  <a:schemeClr val="bg1"/>
                </a:solidFill>
                <a:latin typeface="Agency FB" pitchFamily="34" charset="0"/>
              </a:endParaRPr>
            </a:p>
          </p:txBody>
        </p:sp>
      </p:grpSp>
      <p:sp>
        <p:nvSpPr>
          <p:cNvPr id="46" name="TextBox 45"/>
          <p:cNvSpPr txBox="1"/>
          <p:nvPr/>
        </p:nvSpPr>
        <p:spPr>
          <a:xfrm>
            <a:off x="4459944" y="3397093"/>
            <a:ext cx="192883" cy="246221"/>
          </a:xfrm>
          <a:prstGeom prst="rect">
            <a:avLst/>
          </a:prstGeom>
          <a:noFill/>
        </p:spPr>
        <p:txBody>
          <a:bodyPr wrap="square" rtlCol="0">
            <a:spAutoFit/>
          </a:bodyPr>
          <a:lstStyle/>
          <a:p>
            <a:pPr algn="ctr"/>
            <a:r>
              <a:rPr lang="en-GB" sz="1000" b="1" dirty="0" smtClean="0">
                <a:latin typeface="Agency FB" pitchFamily="34" charset="0"/>
              </a:rPr>
              <a:t>a</a:t>
            </a:r>
            <a:endParaRPr lang="en-GB" sz="1000" b="1" dirty="0">
              <a:latin typeface="Agency FB" pitchFamily="34" charset="0"/>
            </a:endParaRPr>
          </a:p>
        </p:txBody>
      </p:sp>
      <p:sp>
        <p:nvSpPr>
          <p:cNvPr id="47" name="TextBox 46"/>
          <p:cNvSpPr txBox="1"/>
          <p:nvPr/>
        </p:nvSpPr>
        <p:spPr>
          <a:xfrm>
            <a:off x="5316437" y="3397093"/>
            <a:ext cx="192883" cy="246221"/>
          </a:xfrm>
          <a:prstGeom prst="rect">
            <a:avLst/>
          </a:prstGeom>
          <a:noFill/>
        </p:spPr>
        <p:txBody>
          <a:bodyPr wrap="square" rtlCol="0">
            <a:spAutoFit/>
          </a:bodyPr>
          <a:lstStyle/>
          <a:p>
            <a:pPr algn="ctr"/>
            <a:r>
              <a:rPr lang="en-GB" sz="1000" b="1" dirty="0" smtClean="0">
                <a:latin typeface="Agency FB" pitchFamily="34" charset="0"/>
              </a:rPr>
              <a:t>b</a:t>
            </a:r>
            <a:endParaRPr lang="en-GB" sz="1000" b="1" dirty="0">
              <a:latin typeface="Agency FB" pitchFamily="34" charset="0"/>
            </a:endParaRPr>
          </a:p>
        </p:txBody>
      </p:sp>
      <p:grpSp>
        <p:nvGrpSpPr>
          <p:cNvPr id="11" name="Group 172"/>
          <p:cNvGrpSpPr>
            <a:grpSpLocks noChangeAspect="1"/>
          </p:cNvGrpSpPr>
          <p:nvPr/>
        </p:nvGrpSpPr>
        <p:grpSpPr>
          <a:xfrm>
            <a:off x="5839580" y="5786454"/>
            <a:ext cx="209911" cy="262384"/>
            <a:chOff x="5760724" y="3859414"/>
            <a:chExt cx="454350" cy="567930"/>
          </a:xfrm>
          <a:solidFill>
            <a:srgbClr val="00B050"/>
          </a:solidFill>
        </p:grpSpPr>
        <p:sp>
          <p:nvSpPr>
            <p:cNvPr id="12" name="Flowchart: Or 11"/>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13" name="Quad Arrow 12"/>
            <p:cNvSpPr/>
            <p:nvPr/>
          </p:nvSpPr>
          <p:spPr>
            <a:xfrm>
              <a:off x="5773557" y="3929065"/>
              <a:ext cx="428625" cy="428627"/>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sp>
        <p:nvSpPr>
          <p:cNvPr id="59" name="TextBox 58"/>
          <p:cNvSpPr txBox="1"/>
          <p:nvPr/>
        </p:nvSpPr>
        <p:spPr>
          <a:xfrm>
            <a:off x="2857490" y="5500702"/>
            <a:ext cx="1357320" cy="276999"/>
          </a:xfrm>
          <a:prstGeom prst="rect">
            <a:avLst/>
          </a:prstGeom>
          <a:noFill/>
        </p:spPr>
        <p:txBody>
          <a:bodyPr wrap="square" rtlCol="0">
            <a:spAutoFit/>
          </a:bodyPr>
          <a:lstStyle/>
          <a:p>
            <a:pPr algn="ctr"/>
            <a:r>
              <a:rPr lang="en-GB" sz="1200" dirty="0" smtClean="0">
                <a:latin typeface="Agency FB" pitchFamily="34" charset="0"/>
              </a:rPr>
              <a:t>TF +1 Path Dependent</a:t>
            </a:r>
            <a:endParaRPr lang="en-GB" sz="1200" dirty="0">
              <a:latin typeface="Agency FB" pitchFamily="34" charset="0"/>
            </a:endParaRPr>
          </a:p>
        </p:txBody>
      </p:sp>
      <p:sp>
        <p:nvSpPr>
          <p:cNvPr id="63" name="TextBox 62"/>
          <p:cNvSpPr txBox="1"/>
          <p:nvPr/>
        </p:nvSpPr>
        <p:spPr>
          <a:xfrm>
            <a:off x="5357818" y="6143644"/>
            <a:ext cx="514354" cy="307777"/>
          </a:xfrm>
          <a:prstGeom prst="rect">
            <a:avLst/>
          </a:prstGeom>
          <a:noFill/>
        </p:spPr>
        <p:txBody>
          <a:bodyPr wrap="square" rtlCol="0">
            <a:spAutoFit/>
          </a:bodyPr>
          <a:lstStyle/>
          <a:p>
            <a:pPr algn="ctr"/>
            <a:r>
              <a:rPr lang="en-GB" sz="1400" dirty="0" smtClean="0">
                <a:latin typeface="Agency FB" pitchFamily="34" charset="0"/>
              </a:rPr>
              <a:t>5s</a:t>
            </a:r>
            <a:endParaRPr lang="en-GB" sz="1400" dirty="0">
              <a:latin typeface="Agency FB" pitchFamily="34" charset="0"/>
            </a:endParaRPr>
          </a:p>
        </p:txBody>
      </p:sp>
      <p:sp>
        <p:nvSpPr>
          <p:cNvPr id="74" name="TextBox 73"/>
          <p:cNvSpPr txBox="1"/>
          <p:nvPr/>
        </p:nvSpPr>
        <p:spPr>
          <a:xfrm>
            <a:off x="2000232" y="2643182"/>
            <a:ext cx="857256" cy="276999"/>
          </a:xfrm>
          <a:prstGeom prst="rect">
            <a:avLst/>
          </a:prstGeom>
          <a:noFill/>
        </p:spPr>
        <p:txBody>
          <a:bodyPr wrap="square" rtlCol="0">
            <a:spAutoFit/>
          </a:bodyPr>
          <a:lstStyle/>
          <a:p>
            <a:pPr algn="ctr"/>
            <a:r>
              <a:rPr lang="en-GB" sz="1200" b="1" dirty="0" smtClean="0">
                <a:solidFill>
                  <a:srgbClr val="00B050"/>
                </a:solidFill>
                <a:effectLst>
                  <a:outerShdw blurRad="38100" dist="38100" dir="2700000" algn="tl">
                    <a:srgbClr val="000000">
                      <a:alpha val="43137"/>
                    </a:srgbClr>
                  </a:outerShdw>
                </a:effectLst>
                <a:latin typeface="Agency FB" pitchFamily="34" charset="0"/>
              </a:rPr>
              <a:t>Initial Value</a:t>
            </a:r>
            <a:endParaRPr lang="en-GB" sz="1200" b="1" dirty="0">
              <a:solidFill>
                <a:srgbClr val="00B050"/>
              </a:solidFill>
              <a:effectLst>
                <a:outerShdw blurRad="38100" dist="38100" dir="2700000" algn="tl">
                  <a:srgbClr val="000000">
                    <a:alpha val="43137"/>
                  </a:srgbClr>
                </a:outerShdw>
              </a:effectLst>
              <a:latin typeface="Agency FB" pitchFamily="34" charset="0"/>
            </a:endParaRPr>
          </a:p>
        </p:txBody>
      </p:sp>
      <p:grpSp>
        <p:nvGrpSpPr>
          <p:cNvPr id="103" name="Group 102"/>
          <p:cNvGrpSpPr/>
          <p:nvPr/>
        </p:nvGrpSpPr>
        <p:grpSpPr>
          <a:xfrm>
            <a:off x="4500563" y="5715016"/>
            <a:ext cx="214314" cy="612635"/>
            <a:chOff x="2714612" y="5548567"/>
            <a:chExt cx="214314" cy="612635"/>
          </a:xfrm>
        </p:grpSpPr>
        <p:grpSp>
          <p:nvGrpSpPr>
            <p:cNvPr id="104" name="Group 6"/>
            <p:cNvGrpSpPr/>
            <p:nvPr/>
          </p:nvGrpSpPr>
          <p:grpSpPr>
            <a:xfrm rot="16200000">
              <a:off x="2515454" y="5751455"/>
              <a:ext cx="612635" cy="206860"/>
              <a:chOff x="2236491" y="5653856"/>
              <a:chExt cx="1692567" cy="571506"/>
            </a:xfrm>
          </p:grpSpPr>
          <p:sp>
            <p:nvSpPr>
              <p:cNvPr id="107" name="Flowchart: Delay 2"/>
              <p:cNvSpPr/>
              <p:nvPr/>
            </p:nvSpPr>
            <p:spPr>
              <a:xfrm>
                <a:off x="3357555" y="5653858"/>
                <a:ext cx="571503"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108" name="Rectangle 107"/>
              <p:cNvSpPr/>
              <p:nvPr/>
            </p:nvSpPr>
            <p:spPr>
              <a:xfrm>
                <a:off x="2236491" y="5653856"/>
                <a:ext cx="1121064" cy="571504"/>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105" name="Oval 104"/>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106" name="TextBox 105"/>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M</a:t>
              </a:r>
              <a:endParaRPr lang="en-GB" sz="800" b="1" dirty="0">
                <a:solidFill>
                  <a:schemeClr val="bg1"/>
                </a:solidFill>
                <a:latin typeface="Agency FB" pitchFamily="34" charset="0"/>
              </a:endParaRPr>
            </a:p>
          </p:txBody>
        </p:sp>
      </p:grpSp>
      <p:grpSp>
        <p:nvGrpSpPr>
          <p:cNvPr id="109" name="Group 108"/>
          <p:cNvGrpSpPr/>
          <p:nvPr/>
        </p:nvGrpSpPr>
        <p:grpSpPr>
          <a:xfrm>
            <a:off x="4929190" y="4357694"/>
            <a:ext cx="214314" cy="612635"/>
            <a:chOff x="2714612" y="5548567"/>
            <a:chExt cx="214314" cy="612635"/>
          </a:xfrm>
        </p:grpSpPr>
        <p:grpSp>
          <p:nvGrpSpPr>
            <p:cNvPr id="110" name="Group 6"/>
            <p:cNvGrpSpPr/>
            <p:nvPr/>
          </p:nvGrpSpPr>
          <p:grpSpPr>
            <a:xfrm rot="16200000">
              <a:off x="2515454" y="5751455"/>
              <a:ext cx="612635" cy="206860"/>
              <a:chOff x="2236491" y="5653856"/>
              <a:chExt cx="1692567" cy="571506"/>
            </a:xfrm>
          </p:grpSpPr>
          <p:sp>
            <p:nvSpPr>
              <p:cNvPr id="113" name="Flowchart: Delay 2"/>
              <p:cNvSpPr/>
              <p:nvPr/>
            </p:nvSpPr>
            <p:spPr>
              <a:xfrm>
                <a:off x="3357555" y="5653858"/>
                <a:ext cx="571503"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114" name="Rectangle 113"/>
              <p:cNvSpPr/>
              <p:nvPr/>
            </p:nvSpPr>
            <p:spPr>
              <a:xfrm>
                <a:off x="2236491" y="5653856"/>
                <a:ext cx="1121064" cy="57150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111" name="Oval 110"/>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112" name="TextBox 111"/>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sp>
        <p:nvSpPr>
          <p:cNvPr id="122" name="TextBox 121"/>
          <p:cNvSpPr txBox="1"/>
          <p:nvPr/>
        </p:nvSpPr>
        <p:spPr>
          <a:xfrm>
            <a:off x="7000892" y="857232"/>
            <a:ext cx="1785950" cy="923330"/>
          </a:xfrm>
          <a:prstGeom prst="rect">
            <a:avLst/>
          </a:prstGeom>
          <a:noFill/>
        </p:spPr>
        <p:txBody>
          <a:bodyPr wrap="square" rtlCol="0">
            <a:spAutoFit/>
          </a:bodyPr>
          <a:lstStyle/>
          <a:p>
            <a:pPr algn="ctr"/>
            <a:r>
              <a:rPr lang="en-GB" b="1" i="1" dirty="0" smtClean="0">
                <a:solidFill>
                  <a:schemeClr val="bg2">
                    <a:lumMod val="50000"/>
                  </a:schemeClr>
                </a:solidFill>
                <a:latin typeface="Agency FB" pitchFamily="34" charset="0"/>
              </a:rPr>
              <a:t>Analysis by definition is finding the essence.</a:t>
            </a:r>
            <a:endParaRPr lang="en-GB" b="1" i="1" dirty="0">
              <a:solidFill>
                <a:schemeClr val="bg2">
                  <a:lumMod val="50000"/>
                </a:schemeClr>
              </a:solidFill>
              <a:latin typeface="Agency FB" pitchFamily="34" charset="0"/>
            </a:endParaRPr>
          </a:p>
        </p:txBody>
      </p:sp>
      <p:sp>
        <p:nvSpPr>
          <p:cNvPr id="123" name="TextBox 122"/>
          <p:cNvSpPr txBox="1"/>
          <p:nvPr/>
        </p:nvSpPr>
        <p:spPr>
          <a:xfrm>
            <a:off x="7000892" y="1857364"/>
            <a:ext cx="1785950" cy="2031325"/>
          </a:xfrm>
          <a:prstGeom prst="rect">
            <a:avLst/>
          </a:prstGeom>
          <a:noFill/>
        </p:spPr>
        <p:txBody>
          <a:bodyPr wrap="square" rtlCol="0">
            <a:spAutoFit/>
          </a:bodyPr>
          <a:lstStyle/>
          <a:p>
            <a:pPr algn="ctr"/>
            <a:r>
              <a:rPr lang="en-GB" b="1" i="1" dirty="0" smtClean="0">
                <a:solidFill>
                  <a:schemeClr val="bg2">
                    <a:lumMod val="50000"/>
                  </a:schemeClr>
                </a:solidFill>
                <a:latin typeface="Agency FB" pitchFamily="34" charset="0"/>
              </a:rPr>
              <a:t>Chaotic Analysis is not about “trend,” it is about changes in fluctuation and direction across changing market topologies at scale.</a:t>
            </a:r>
            <a:endParaRPr lang="en-GB" b="1" i="1" dirty="0">
              <a:solidFill>
                <a:schemeClr val="bg2">
                  <a:lumMod val="50000"/>
                </a:schemeClr>
              </a:solidFill>
              <a:latin typeface="Agency FB" pitchFamily="34" charset="0"/>
            </a:endParaRPr>
          </a:p>
        </p:txBody>
      </p:sp>
      <p:sp>
        <p:nvSpPr>
          <p:cNvPr id="135" name="Flowchart: Or 134"/>
          <p:cNvSpPr>
            <a:spLocks noChangeAspect="1"/>
          </p:cNvSpPr>
          <p:nvPr/>
        </p:nvSpPr>
        <p:spPr>
          <a:xfrm>
            <a:off x="594389" y="608414"/>
            <a:ext cx="192883" cy="192883"/>
          </a:xfrm>
          <a:prstGeom prst="flowChartOr">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grpSp>
        <p:nvGrpSpPr>
          <p:cNvPr id="138" name="Group 137"/>
          <p:cNvGrpSpPr/>
          <p:nvPr/>
        </p:nvGrpSpPr>
        <p:grpSpPr>
          <a:xfrm>
            <a:off x="2754037" y="2305571"/>
            <a:ext cx="2246591" cy="409049"/>
            <a:chOff x="2754037" y="2305571"/>
            <a:chExt cx="2246591" cy="409049"/>
          </a:xfrm>
        </p:grpSpPr>
        <p:grpSp>
          <p:nvGrpSpPr>
            <p:cNvPr id="32" name="Group 31"/>
            <p:cNvGrpSpPr/>
            <p:nvPr/>
          </p:nvGrpSpPr>
          <p:grpSpPr>
            <a:xfrm>
              <a:off x="2754037" y="2305571"/>
              <a:ext cx="1246460" cy="385765"/>
              <a:chOff x="3357554" y="2893215"/>
              <a:chExt cx="1384955" cy="428628"/>
            </a:xfrm>
          </p:grpSpPr>
          <p:grpSp>
            <p:nvGrpSpPr>
              <p:cNvPr id="27" name="Group 26"/>
              <p:cNvGrpSpPr/>
              <p:nvPr/>
            </p:nvGrpSpPr>
            <p:grpSpPr>
              <a:xfrm>
                <a:off x="3357554" y="2893215"/>
                <a:ext cx="428628" cy="428628"/>
                <a:chOff x="3428992" y="2928934"/>
                <a:chExt cx="428628" cy="428628"/>
              </a:xfrm>
            </p:grpSpPr>
            <p:sp>
              <p:nvSpPr>
                <p:cNvPr id="25" name="Oval 24"/>
                <p:cNvSpPr/>
                <p:nvPr/>
              </p:nvSpPr>
              <p:spPr>
                <a:xfrm>
                  <a:off x="3428992" y="2928934"/>
                  <a:ext cx="428628" cy="428628"/>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Down Arrow 25"/>
                <p:cNvSpPr/>
                <p:nvPr/>
              </p:nvSpPr>
              <p:spPr>
                <a:xfrm flipV="1">
                  <a:off x="3571868" y="3071810"/>
                  <a:ext cx="142876" cy="285752"/>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8" name="Group 27"/>
              <p:cNvGrpSpPr/>
              <p:nvPr/>
            </p:nvGrpSpPr>
            <p:grpSpPr>
              <a:xfrm flipV="1">
                <a:off x="4313881" y="2893215"/>
                <a:ext cx="428628" cy="428628"/>
                <a:chOff x="3670939" y="2928934"/>
                <a:chExt cx="428628" cy="428628"/>
              </a:xfrm>
            </p:grpSpPr>
            <p:sp>
              <p:nvSpPr>
                <p:cNvPr id="29" name="Oval 28"/>
                <p:cNvSpPr/>
                <p:nvPr/>
              </p:nvSpPr>
              <p:spPr>
                <a:xfrm>
                  <a:off x="3670939" y="2928934"/>
                  <a:ext cx="428628" cy="428628"/>
                </a:xfrm>
                <a:prstGeom prst="ellipse">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Down Arrow 29"/>
                <p:cNvSpPr/>
                <p:nvPr/>
              </p:nvSpPr>
              <p:spPr>
                <a:xfrm flipV="1">
                  <a:off x="3813814" y="3071810"/>
                  <a:ext cx="142876" cy="285752"/>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36" name="Oval 135"/>
            <p:cNvSpPr/>
            <p:nvPr/>
          </p:nvSpPr>
          <p:spPr>
            <a:xfrm>
              <a:off x="4614863" y="2328855"/>
              <a:ext cx="385765" cy="385765"/>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Down Arrow 136"/>
            <p:cNvSpPr/>
            <p:nvPr/>
          </p:nvSpPr>
          <p:spPr>
            <a:xfrm flipV="1">
              <a:off x="4743451" y="2457443"/>
              <a:ext cx="128588" cy="257177"/>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9" name="TextBox 138"/>
          <p:cNvSpPr txBox="1"/>
          <p:nvPr/>
        </p:nvSpPr>
        <p:spPr>
          <a:xfrm>
            <a:off x="6307943" y="3386321"/>
            <a:ext cx="192883" cy="246221"/>
          </a:xfrm>
          <a:prstGeom prst="rect">
            <a:avLst/>
          </a:prstGeom>
          <a:noFill/>
        </p:spPr>
        <p:txBody>
          <a:bodyPr wrap="square" rtlCol="0">
            <a:spAutoFit/>
          </a:bodyPr>
          <a:lstStyle/>
          <a:p>
            <a:pPr algn="ctr"/>
            <a:r>
              <a:rPr lang="en-GB" sz="1000" b="1" dirty="0" smtClean="0">
                <a:latin typeface="Agency FB" pitchFamily="34" charset="0"/>
              </a:rPr>
              <a:t>c</a:t>
            </a:r>
            <a:endParaRPr lang="en-GB" sz="1000" b="1" dirty="0">
              <a:latin typeface="Agency FB" pitchFamily="34" charset="0"/>
            </a:endParaRPr>
          </a:p>
        </p:txBody>
      </p:sp>
      <p:grpSp>
        <p:nvGrpSpPr>
          <p:cNvPr id="141" name="Group 140"/>
          <p:cNvGrpSpPr/>
          <p:nvPr/>
        </p:nvGrpSpPr>
        <p:grpSpPr>
          <a:xfrm>
            <a:off x="4714876" y="1285860"/>
            <a:ext cx="214314" cy="612635"/>
            <a:chOff x="2714612" y="5548567"/>
            <a:chExt cx="214314" cy="612635"/>
          </a:xfrm>
        </p:grpSpPr>
        <p:grpSp>
          <p:nvGrpSpPr>
            <p:cNvPr id="142" name="Group 6"/>
            <p:cNvGrpSpPr/>
            <p:nvPr/>
          </p:nvGrpSpPr>
          <p:grpSpPr>
            <a:xfrm rot="16200000">
              <a:off x="2515454" y="5751455"/>
              <a:ext cx="612635" cy="206860"/>
              <a:chOff x="2236491" y="5653856"/>
              <a:chExt cx="1692567" cy="571506"/>
            </a:xfrm>
          </p:grpSpPr>
          <p:sp>
            <p:nvSpPr>
              <p:cNvPr id="145" name="Flowchart: Delay 2"/>
              <p:cNvSpPr/>
              <p:nvPr/>
            </p:nvSpPr>
            <p:spPr>
              <a:xfrm>
                <a:off x="3357555" y="5653858"/>
                <a:ext cx="571503"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146" name="Rectangle 145"/>
              <p:cNvSpPr/>
              <p:nvPr/>
            </p:nvSpPr>
            <p:spPr>
              <a:xfrm>
                <a:off x="2236491" y="5653856"/>
                <a:ext cx="1121064" cy="57150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143" name="Oval 142"/>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144" name="TextBox 143"/>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sp>
        <p:nvSpPr>
          <p:cNvPr id="150" name="Oval 149"/>
          <p:cNvSpPr>
            <a:spLocks noChangeAspect="1"/>
          </p:cNvSpPr>
          <p:nvPr/>
        </p:nvSpPr>
        <p:spPr>
          <a:xfrm>
            <a:off x="437225" y="465552"/>
            <a:ext cx="507210" cy="405768"/>
          </a:xfrm>
          <a:prstGeom prst="ellipse">
            <a:avLst/>
          </a:prstGeom>
          <a:noFill/>
          <a:ln w="0">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p:cNvSpPr>
            <a:spLocks noChangeAspect="1"/>
          </p:cNvSpPr>
          <p:nvPr/>
        </p:nvSpPr>
        <p:spPr>
          <a:xfrm>
            <a:off x="4064790" y="211860"/>
            <a:ext cx="507210" cy="405768"/>
          </a:xfrm>
          <a:prstGeom prst="ellipse">
            <a:avLst/>
          </a:prstGeom>
          <a:noFill/>
          <a:ln w="0">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35" name="Group 234"/>
          <p:cNvGrpSpPr/>
          <p:nvPr/>
        </p:nvGrpSpPr>
        <p:grpSpPr>
          <a:xfrm>
            <a:off x="357158" y="3634688"/>
            <a:ext cx="2274682" cy="1080196"/>
            <a:chOff x="571472" y="3634688"/>
            <a:chExt cx="2274682" cy="1080196"/>
          </a:xfrm>
        </p:grpSpPr>
        <p:sp>
          <p:nvSpPr>
            <p:cNvPr id="121" name="TextBox 120"/>
            <p:cNvSpPr txBox="1"/>
            <p:nvPr/>
          </p:nvSpPr>
          <p:spPr>
            <a:xfrm>
              <a:off x="571472" y="3749478"/>
              <a:ext cx="2274682" cy="830997"/>
            </a:xfrm>
            <a:prstGeom prst="rect">
              <a:avLst/>
            </a:prstGeom>
            <a:noFill/>
            <a:ln>
              <a:solidFill>
                <a:schemeClr val="bg2">
                  <a:lumMod val="50000"/>
                </a:schemeClr>
              </a:solidFill>
            </a:ln>
          </p:spPr>
          <p:txBody>
            <a:bodyPr wrap="square" rtlCol="0">
              <a:spAutoFit/>
            </a:bodyPr>
            <a:lstStyle/>
            <a:p>
              <a:pPr algn="ctr"/>
              <a:r>
                <a:rPr lang="en-GB" sz="2400" b="1" dirty="0" smtClean="0">
                  <a:latin typeface="Agency FB" pitchFamily="34" charset="0"/>
                </a:rPr>
                <a:t>Retrofits</a:t>
              </a:r>
            </a:p>
            <a:p>
              <a:pPr algn="ctr"/>
              <a:r>
                <a:rPr lang="en-GB" sz="2400" b="1" dirty="0" smtClean="0">
                  <a:latin typeface="Agency FB" pitchFamily="34" charset="0"/>
                </a:rPr>
                <a:t>Again!</a:t>
              </a:r>
              <a:endParaRPr lang="en-GB" sz="2400" b="1" dirty="0">
                <a:latin typeface="Agency FB" pitchFamily="34" charset="0"/>
              </a:endParaRPr>
            </a:p>
          </p:txBody>
        </p:sp>
        <p:sp>
          <p:nvSpPr>
            <p:cNvPr id="152" name="Oval 151"/>
            <p:cNvSpPr>
              <a:spLocks noChangeAspect="1"/>
            </p:cNvSpPr>
            <p:nvPr/>
          </p:nvSpPr>
          <p:spPr>
            <a:xfrm>
              <a:off x="877464" y="3634688"/>
              <a:ext cx="1662698" cy="1080196"/>
            </a:xfrm>
            <a:prstGeom prst="ellipse">
              <a:avLst/>
            </a:prstGeom>
            <a:noFill/>
            <a:ln w="0">
              <a:solidFill>
                <a:schemeClr val="bg2">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55" name="TextBox 154"/>
          <p:cNvSpPr txBox="1"/>
          <p:nvPr/>
        </p:nvSpPr>
        <p:spPr>
          <a:xfrm>
            <a:off x="2986076" y="357166"/>
            <a:ext cx="514354" cy="307777"/>
          </a:xfrm>
          <a:prstGeom prst="rect">
            <a:avLst/>
          </a:prstGeom>
          <a:noFill/>
        </p:spPr>
        <p:txBody>
          <a:bodyPr wrap="square" rtlCol="0">
            <a:spAutoFit/>
          </a:bodyPr>
          <a:lstStyle/>
          <a:p>
            <a:pPr algn="ctr"/>
            <a:r>
              <a:rPr lang="en-GB" sz="1400" dirty="0" smtClean="0">
                <a:latin typeface="Agency FB" pitchFamily="34" charset="0"/>
              </a:rPr>
              <a:t>2s</a:t>
            </a:r>
            <a:endParaRPr lang="en-GB" sz="1400" dirty="0">
              <a:latin typeface="Agency FB" pitchFamily="34" charset="0"/>
            </a:endParaRPr>
          </a:p>
        </p:txBody>
      </p:sp>
      <p:cxnSp>
        <p:nvCxnSpPr>
          <p:cNvPr id="157" name="Straight Connector 156"/>
          <p:cNvCxnSpPr/>
          <p:nvPr/>
        </p:nvCxnSpPr>
        <p:spPr>
          <a:xfrm flipV="1">
            <a:off x="2376509" y="4033761"/>
            <a:ext cx="1735944" cy="1607355"/>
          </a:xfrm>
          <a:prstGeom prst="line">
            <a:avLst/>
          </a:prstGeom>
        </p:spPr>
        <p:style>
          <a:lnRef idx="1">
            <a:schemeClr val="accent1"/>
          </a:lnRef>
          <a:fillRef idx="0">
            <a:schemeClr val="accent1"/>
          </a:fillRef>
          <a:effectRef idx="0">
            <a:schemeClr val="accent1"/>
          </a:effectRef>
          <a:fontRef idx="minor">
            <a:schemeClr val="tx1"/>
          </a:fontRef>
        </p:style>
      </p:cxnSp>
      <p:cxnSp>
        <p:nvCxnSpPr>
          <p:cNvPr id="158" name="Straight Connector 157"/>
          <p:cNvCxnSpPr/>
          <p:nvPr/>
        </p:nvCxnSpPr>
        <p:spPr>
          <a:xfrm rot="16200000" flipH="1">
            <a:off x="3823129" y="4323084"/>
            <a:ext cx="1350178" cy="771531"/>
          </a:xfrm>
          <a:prstGeom prst="line">
            <a:avLst/>
          </a:prstGeom>
        </p:spPr>
        <p:style>
          <a:lnRef idx="1">
            <a:schemeClr val="accent1"/>
          </a:lnRef>
          <a:fillRef idx="0">
            <a:schemeClr val="accent1"/>
          </a:fillRef>
          <a:effectRef idx="0">
            <a:schemeClr val="accent1"/>
          </a:effectRef>
          <a:fontRef idx="minor">
            <a:schemeClr val="tx1"/>
          </a:fontRef>
        </p:style>
      </p:cxnSp>
      <p:cxnSp>
        <p:nvCxnSpPr>
          <p:cNvPr id="159" name="Straight Connector 158"/>
          <p:cNvCxnSpPr/>
          <p:nvPr/>
        </p:nvCxnSpPr>
        <p:spPr>
          <a:xfrm flipV="1">
            <a:off x="4048159" y="5382510"/>
            <a:ext cx="1864532" cy="1429"/>
          </a:xfrm>
          <a:prstGeom prst="line">
            <a:avLst/>
          </a:prstGeom>
          <a:ln>
            <a:solidFill>
              <a:srgbClr val="00B05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sp>
        <p:nvSpPr>
          <p:cNvPr id="163" name="Flowchart: Or 162"/>
          <p:cNvSpPr>
            <a:spLocks noChangeAspect="1"/>
          </p:cNvSpPr>
          <p:nvPr/>
        </p:nvSpPr>
        <p:spPr>
          <a:xfrm flipV="1">
            <a:off x="4017677" y="3954226"/>
            <a:ext cx="192883" cy="192883"/>
          </a:xfrm>
          <a:prstGeom prst="flowChartOr">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164" name="Flowchart: Or 163"/>
          <p:cNvSpPr>
            <a:spLocks noChangeAspect="1"/>
          </p:cNvSpPr>
          <p:nvPr/>
        </p:nvSpPr>
        <p:spPr>
          <a:xfrm flipV="1">
            <a:off x="4819689" y="5448233"/>
            <a:ext cx="192883" cy="192883"/>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cxnSp>
        <p:nvCxnSpPr>
          <p:cNvPr id="165" name="Straight Arrow Connector 164"/>
          <p:cNvCxnSpPr/>
          <p:nvPr/>
        </p:nvCxnSpPr>
        <p:spPr>
          <a:xfrm rot="5400000" flipH="1" flipV="1">
            <a:off x="4883984" y="4280009"/>
            <a:ext cx="1157296" cy="900119"/>
          </a:xfrm>
          <a:prstGeom prst="straightConnector1">
            <a:avLst/>
          </a:prstGeom>
          <a:ln w="28575">
            <a:solidFill>
              <a:srgbClr val="00B050"/>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5044291" y="4960310"/>
            <a:ext cx="1793079" cy="11482"/>
          </a:xfrm>
          <a:prstGeom prst="line">
            <a:avLst/>
          </a:prstGeom>
        </p:spPr>
        <p:style>
          <a:lnRef idx="1">
            <a:schemeClr val="accent1"/>
          </a:lnRef>
          <a:fillRef idx="0">
            <a:schemeClr val="accent1"/>
          </a:fillRef>
          <a:effectRef idx="0">
            <a:schemeClr val="accent1"/>
          </a:effectRef>
          <a:fontRef idx="minor">
            <a:schemeClr val="tx1"/>
          </a:fontRef>
        </p:style>
      </p:cxnSp>
      <p:sp>
        <p:nvSpPr>
          <p:cNvPr id="167" name="Flowchart: Or 166"/>
          <p:cNvSpPr>
            <a:spLocks noChangeAspect="1"/>
          </p:cNvSpPr>
          <p:nvPr/>
        </p:nvSpPr>
        <p:spPr>
          <a:xfrm flipV="1">
            <a:off x="5849255" y="3926636"/>
            <a:ext cx="192883" cy="192883"/>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grpSp>
        <p:nvGrpSpPr>
          <p:cNvPr id="168" name="Group 167"/>
          <p:cNvGrpSpPr/>
          <p:nvPr/>
        </p:nvGrpSpPr>
        <p:grpSpPr>
          <a:xfrm flipV="1">
            <a:off x="6357950" y="4357694"/>
            <a:ext cx="192883" cy="551372"/>
            <a:chOff x="2714612" y="5548567"/>
            <a:chExt cx="214314" cy="612635"/>
          </a:xfrm>
        </p:grpSpPr>
        <p:grpSp>
          <p:nvGrpSpPr>
            <p:cNvPr id="169" name="Group 6"/>
            <p:cNvGrpSpPr/>
            <p:nvPr/>
          </p:nvGrpSpPr>
          <p:grpSpPr>
            <a:xfrm rot="16200000">
              <a:off x="2515454" y="5751455"/>
              <a:ext cx="612635" cy="206860"/>
              <a:chOff x="2236491" y="5653856"/>
              <a:chExt cx="1692567" cy="571506"/>
            </a:xfrm>
          </p:grpSpPr>
          <p:sp>
            <p:nvSpPr>
              <p:cNvPr id="172" name="Flowchart: Delay 2"/>
              <p:cNvSpPr/>
              <p:nvPr/>
            </p:nvSpPr>
            <p:spPr>
              <a:xfrm>
                <a:off x="3357555" y="5653858"/>
                <a:ext cx="571503"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173" name="Rectangle 172"/>
              <p:cNvSpPr/>
              <p:nvPr/>
            </p:nvSpPr>
            <p:spPr>
              <a:xfrm>
                <a:off x="2236491" y="5653856"/>
                <a:ext cx="1121064" cy="571504"/>
              </a:xfrm>
              <a:prstGeom prst="rect">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170" name="Oval 169"/>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171" name="TextBox 170"/>
            <p:cNvSpPr txBox="1"/>
            <p:nvPr/>
          </p:nvSpPr>
          <p:spPr>
            <a:xfrm flipV="1">
              <a:off x="2714612" y="5794357"/>
              <a:ext cx="214314" cy="239382"/>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sp>
        <p:nvSpPr>
          <p:cNvPr id="174" name="Flowchart: Or 173"/>
          <p:cNvSpPr>
            <a:spLocks noChangeAspect="1"/>
          </p:cNvSpPr>
          <p:nvPr/>
        </p:nvSpPr>
        <p:spPr>
          <a:xfrm flipV="1">
            <a:off x="2228834" y="5554207"/>
            <a:ext cx="192883" cy="192883"/>
          </a:xfrm>
          <a:prstGeom prst="flowChartOr">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grpSp>
        <p:nvGrpSpPr>
          <p:cNvPr id="175" name="Group 174"/>
          <p:cNvGrpSpPr/>
          <p:nvPr/>
        </p:nvGrpSpPr>
        <p:grpSpPr>
          <a:xfrm flipV="1">
            <a:off x="4388479" y="3640884"/>
            <a:ext cx="2246594" cy="409049"/>
            <a:chOff x="2754034" y="2305571"/>
            <a:chExt cx="2246594" cy="409049"/>
          </a:xfrm>
        </p:grpSpPr>
        <p:grpSp>
          <p:nvGrpSpPr>
            <p:cNvPr id="176" name="Group 31"/>
            <p:cNvGrpSpPr/>
            <p:nvPr/>
          </p:nvGrpSpPr>
          <p:grpSpPr>
            <a:xfrm>
              <a:off x="2754034" y="2305571"/>
              <a:ext cx="1246459" cy="385765"/>
              <a:chOff x="3357554" y="2893215"/>
              <a:chExt cx="1384955" cy="428628"/>
            </a:xfrm>
          </p:grpSpPr>
          <p:grpSp>
            <p:nvGrpSpPr>
              <p:cNvPr id="179" name="Group 26"/>
              <p:cNvGrpSpPr/>
              <p:nvPr/>
            </p:nvGrpSpPr>
            <p:grpSpPr>
              <a:xfrm>
                <a:off x="3357554" y="2893215"/>
                <a:ext cx="428628" cy="428628"/>
                <a:chOff x="3428992" y="2928934"/>
                <a:chExt cx="428628" cy="428628"/>
              </a:xfrm>
            </p:grpSpPr>
            <p:sp>
              <p:nvSpPr>
                <p:cNvPr id="184" name="Oval 24"/>
                <p:cNvSpPr/>
                <p:nvPr/>
              </p:nvSpPr>
              <p:spPr>
                <a:xfrm>
                  <a:off x="3428992" y="2928934"/>
                  <a:ext cx="428628" cy="428628"/>
                </a:xfrm>
                <a:prstGeom prst="ellips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5" name="Down Arrow 184"/>
                <p:cNvSpPr/>
                <p:nvPr/>
              </p:nvSpPr>
              <p:spPr>
                <a:xfrm flipV="1">
                  <a:off x="3571868" y="3071810"/>
                  <a:ext cx="142876" cy="285752"/>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80" name="Group 27"/>
              <p:cNvGrpSpPr/>
              <p:nvPr/>
            </p:nvGrpSpPr>
            <p:grpSpPr>
              <a:xfrm flipV="1">
                <a:off x="4313881" y="2893215"/>
                <a:ext cx="428628" cy="428628"/>
                <a:chOff x="3670939" y="2928934"/>
                <a:chExt cx="428628" cy="428628"/>
              </a:xfrm>
            </p:grpSpPr>
            <p:sp>
              <p:nvSpPr>
                <p:cNvPr id="182" name="Oval 181"/>
                <p:cNvSpPr/>
                <p:nvPr/>
              </p:nvSpPr>
              <p:spPr>
                <a:xfrm>
                  <a:off x="3670939" y="2928934"/>
                  <a:ext cx="428628" cy="428628"/>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3" name="Down Arrow 182"/>
                <p:cNvSpPr/>
                <p:nvPr/>
              </p:nvSpPr>
              <p:spPr>
                <a:xfrm flipV="1">
                  <a:off x="3813814" y="3071810"/>
                  <a:ext cx="142876" cy="285752"/>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77" name="Oval 176"/>
            <p:cNvSpPr/>
            <p:nvPr/>
          </p:nvSpPr>
          <p:spPr>
            <a:xfrm>
              <a:off x="4614863" y="2328855"/>
              <a:ext cx="385765" cy="385765"/>
            </a:xfrm>
            <a:prstGeom prst="ellipse">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8" name="Down Arrow 177"/>
            <p:cNvSpPr/>
            <p:nvPr/>
          </p:nvSpPr>
          <p:spPr>
            <a:xfrm flipV="1">
              <a:off x="4743451" y="2457443"/>
              <a:ext cx="128588" cy="257177"/>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92" name="Oval 191"/>
          <p:cNvSpPr>
            <a:spLocks noChangeAspect="1"/>
          </p:cNvSpPr>
          <p:nvPr/>
        </p:nvSpPr>
        <p:spPr>
          <a:xfrm flipV="1">
            <a:off x="2071670" y="5423852"/>
            <a:ext cx="507210" cy="405768"/>
          </a:xfrm>
          <a:prstGeom prst="ellipse">
            <a:avLst/>
          </a:prstGeom>
          <a:noFill/>
          <a:ln w="0">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3" name="Oval 192"/>
          <p:cNvSpPr>
            <a:spLocks noChangeAspect="1"/>
          </p:cNvSpPr>
          <p:nvPr/>
        </p:nvSpPr>
        <p:spPr>
          <a:xfrm flipV="1">
            <a:off x="5690930" y="5715016"/>
            <a:ext cx="507210" cy="405768"/>
          </a:xfrm>
          <a:prstGeom prst="ellipse">
            <a:avLst/>
          </a:prstGeom>
          <a:noFill/>
          <a:ln w="0">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5" name="TextBox 194"/>
          <p:cNvSpPr txBox="1"/>
          <p:nvPr/>
        </p:nvSpPr>
        <p:spPr>
          <a:xfrm>
            <a:off x="3571868" y="3643314"/>
            <a:ext cx="857256" cy="276999"/>
          </a:xfrm>
          <a:prstGeom prst="rect">
            <a:avLst/>
          </a:prstGeom>
          <a:noFill/>
        </p:spPr>
        <p:txBody>
          <a:bodyPr wrap="square" rtlCol="0">
            <a:spAutoFit/>
          </a:bodyPr>
          <a:lstStyle/>
          <a:p>
            <a:pPr algn="ctr"/>
            <a:r>
              <a:rPr lang="en-GB" sz="1200" b="1" dirty="0" smtClean="0">
                <a:solidFill>
                  <a:srgbClr val="FF0000"/>
                </a:solidFill>
                <a:effectLst>
                  <a:outerShdw blurRad="38100" dist="38100" dir="2700000" algn="tl">
                    <a:srgbClr val="000000">
                      <a:alpha val="43137"/>
                    </a:srgbClr>
                  </a:outerShdw>
                </a:effectLst>
                <a:latin typeface="Agency FB" pitchFamily="34" charset="0"/>
              </a:rPr>
              <a:t>Initial Value</a:t>
            </a:r>
            <a:endParaRPr lang="en-GB" sz="1200" b="1" dirty="0">
              <a:solidFill>
                <a:srgbClr val="FF0000"/>
              </a:solidFill>
              <a:effectLst>
                <a:outerShdw blurRad="38100" dist="38100" dir="2700000" algn="tl">
                  <a:srgbClr val="000000">
                    <a:alpha val="43137"/>
                  </a:srgbClr>
                </a:outerShdw>
              </a:effectLst>
              <a:latin typeface="Agency FB" pitchFamily="34" charset="0"/>
            </a:endParaRPr>
          </a:p>
        </p:txBody>
      </p:sp>
      <p:grpSp>
        <p:nvGrpSpPr>
          <p:cNvPr id="196" name="Group 172"/>
          <p:cNvGrpSpPr>
            <a:grpSpLocks noChangeAspect="1"/>
          </p:cNvGrpSpPr>
          <p:nvPr/>
        </p:nvGrpSpPr>
        <p:grpSpPr>
          <a:xfrm>
            <a:off x="1714480" y="5500702"/>
            <a:ext cx="209911" cy="262384"/>
            <a:chOff x="5760724" y="3859414"/>
            <a:chExt cx="454350" cy="567930"/>
          </a:xfrm>
          <a:solidFill>
            <a:srgbClr val="00B050"/>
          </a:solidFill>
        </p:grpSpPr>
        <p:sp>
          <p:nvSpPr>
            <p:cNvPr id="197" name="Flowchart: Or 196"/>
            <p:cNvSpPr>
              <a:spLocks noChangeAspect="1"/>
            </p:cNvSpPr>
            <p:nvPr/>
          </p:nvSpPr>
          <p:spPr>
            <a:xfrm>
              <a:off x="5760724" y="3859414"/>
              <a:ext cx="454350" cy="567930"/>
            </a:xfrm>
            <a:prstGeom prst="flowChartOr">
              <a:avLst/>
            </a:prstGeom>
            <a:grp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198" name="Quad Arrow 197"/>
            <p:cNvSpPr/>
            <p:nvPr/>
          </p:nvSpPr>
          <p:spPr>
            <a:xfrm>
              <a:off x="5773557" y="3929065"/>
              <a:ext cx="428625" cy="428627"/>
            </a:xfrm>
            <a:prstGeom prst="quadArrow">
              <a:avLst/>
            </a:prstGeom>
            <a:grp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grpSp>
        <p:nvGrpSpPr>
          <p:cNvPr id="199" name="Group 172"/>
          <p:cNvGrpSpPr>
            <a:grpSpLocks noChangeAspect="1"/>
          </p:cNvGrpSpPr>
          <p:nvPr/>
        </p:nvGrpSpPr>
        <p:grpSpPr>
          <a:xfrm>
            <a:off x="142844" y="500042"/>
            <a:ext cx="209911" cy="262384"/>
            <a:chOff x="5760724" y="3859414"/>
            <a:chExt cx="454350" cy="567930"/>
          </a:xfrm>
          <a:solidFill>
            <a:srgbClr val="FF0000"/>
          </a:solidFill>
        </p:grpSpPr>
        <p:sp>
          <p:nvSpPr>
            <p:cNvPr id="200" name="Flowchart: Or 199"/>
            <p:cNvSpPr>
              <a:spLocks noChangeAspect="1"/>
            </p:cNvSpPr>
            <p:nvPr/>
          </p:nvSpPr>
          <p:spPr>
            <a:xfrm>
              <a:off x="5760724" y="3859414"/>
              <a:ext cx="454350" cy="567930"/>
            </a:xfrm>
            <a:prstGeom prst="flowChartOr">
              <a:avLst/>
            </a:prstGeom>
            <a:grp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201" name="Quad Arrow 200"/>
            <p:cNvSpPr/>
            <p:nvPr/>
          </p:nvSpPr>
          <p:spPr>
            <a:xfrm>
              <a:off x="5773557" y="3929065"/>
              <a:ext cx="428625" cy="428627"/>
            </a:xfrm>
            <a:prstGeom prst="quadArrow">
              <a:avLst/>
            </a:prstGeom>
            <a:grp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sp>
        <p:nvSpPr>
          <p:cNvPr id="202" name="TextBox 201"/>
          <p:cNvSpPr txBox="1"/>
          <p:nvPr/>
        </p:nvSpPr>
        <p:spPr>
          <a:xfrm>
            <a:off x="7072330" y="4071942"/>
            <a:ext cx="1440094" cy="2308324"/>
          </a:xfrm>
          <a:prstGeom prst="rect">
            <a:avLst/>
          </a:prstGeom>
          <a:noFill/>
        </p:spPr>
        <p:txBody>
          <a:bodyPr wrap="square" rtlCol="0">
            <a:spAutoFit/>
          </a:bodyPr>
          <a:lstStyle/>
          <a:p>
            <a:pPr algn="ctr"/>
            <a:r>
              <a:rPr lang="en-GB" b="1" dirty="0" smtClean="0">
                <a:latin typeface="Agency FB" pitchFamily="34" charset="0"/>
              </a:rPr>
              <a:t>Markets “Repaint” all the time and in this way “whipsaw” using valid inversions in the pattern</a:t>
            </a:r>
            <a:endParaRPr lang="en-GB" b="1" strike="dblStrike" dirty="0">
              <a:latin typeface="Agency FB" pitchFamily="34" charset="0"/>
            </a:endParaRPr>
          </a:p>
        </p:txBody>
      </p:sp>
      <p:grpSp>
        <p:nvGrpSpPr>
          <p:cNvPr id="133" name="Group 132"/>
          <p:cNvGrpSpPr/>
          <p:nvPr/>
        </p:nvGrpSpPr>
        <p:grpSpPr>
          <a:xfrm>
            <a:off x="4429124" y="2214554"/>
            <a:ext cx="2500330" cy="1080300"/>
            <a:chOff x="4286248" y="2285992"/>
            <a:chExt cx="2500330" cy="1080300"/>
          </a:xfrm>
        </p:grpSpPr>
        <p:sp>
          <p:nvSpPr>
            <p:cNvPr id="118" name="TextBox 117"/>
            <p:cNvSpPr txBox="1"/>
            <p:nvPr/>
          </p:nvSpPr>
          <p:spPr>
            <a:xfrm>
              <a:off x="4286248" y="3025773"/>
              <a:ext cx="1714512" cy="340519"/>
            </a:xfrm>
            <a:prstGeom prst="round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sz="1400" dirty="0" smtClean="0">
                  <a:latin typeface="Agency FB" pitchFamily="34" charset="0"/>
                </a:rPr>
                <a:t>V. Line Hold (1) </a:t>
              </a:r>
              <a:r>
                <a:rPr lang="en-GB" sz="1400" strike="dblStrike" dirty="0" smtClean="0">
                  <a:latin typeface="Agency FB" pitchFamily="34" charset="0"/>
                </a:rPr>
                <a:t>n to 4n</a:t>
              </a:r>
              <a:endParaRPr lang="en-GB" sz="1400" strike="dblStrike" dirty="0">
                <a:latin typeface="Agency FB" pitchFamily="34" charset="0"/>
              </a:endParaRPr>
            </a:p>
          </p:txBody>
        </p:sp>
        <p:sp>
          <p:nvSpPr>
            <p:cNvPr id="127" name="TextBox 126"/>
            <p:cNvSpPr txBox="1"/>
            <p:nvPr/>
          </p:nvSpPr>
          <p:spPr>
            <a:xfrm>
              <a:off x="4929190" y="2655351"/>
              <a:ext cx="1571636" cy="340519"/>
            </a:xfrm>
            <a:prstGeom prst="round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sz="1400" dirty="0" smtClean="0">
                  <a:latin typeface="Agency FB" pitchFamily="34" charset="0"/>
                </a:rPr>
                <a:t>V. Line Hold (2) </a:t>
              </a:r>
              <a:r>
                <a:rPr lang="en-GB" sz="1400" strike="dblStrike" dirty="0" smtClean="0">
                  <a:latin typeface="Agency FB" pitchFamily="34" charset="0"/>
                </a:rPr>
                <a:t>5n to 6n</a:t>
              </a:r>
              <a:endParaRPr lang="en-GB" sz="1400" strike="dblStrike" dirty="0">
                <a:latin typeface="Agency FB" pitchFamily="34" charset="0"/>
              </a:endParaRPr>
            </a:p>
          </p:txBody>
        </p:sp>
        <p:sp>
          <p:nvSpPr>
            <p:cNvPr id="131" name="TextBox 130"/>
            <p:cNvSpPr txBox="1"/>
            <p:nvPr/>
          </p:nvSpPr>
          <p:spPr>
            <a:xfrm>
              <a:off x="5214942" y="2285992"/>
              <a:ext cx="1571636" cy="340519"/>
            </a:xfrm>
            <a:prstGeom prst="round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sz="1400" dirty="0" smtClean="0">
                  <a:latin typeface="Agency FB" pitchFamily="34" charset="0"/>
                </a:rPr>
                <a:t>Stepped Moves</a:t>
              </a:r>
              <a:endParaRPr lang="en-GB" sz="1400" strike="dblStrike" dirty="0">
                <a:latin typeface="Agency FB" pitchFamily="34" charset="0"/>
              </a:endParaRPr>
            </a:p>
          </p:txBody>
        </p:sp>
      </p:grpSp>
      <p:sp>
        <p:nvSpPr>
          <p:cNvPr id="134" name="TextBox 133"/>
          <p:cNvSpPr txBox="1"/>
          <p:nvPr/>
        </p:nvSpPr>
        <p:spPr>
          <a:xfrm>
            <a:off x="3214678" y="4702742"/>
            <a:ext cx="357190" cy="369332"/>
          </a:xfrm>
          <a:prstGeom prst="rect">
            <a:avLst/>
          </a:prstGeom>
          <a:noFill/>
        </p:spPr>
        <p:txBody>
          <a:bodyPr wrap="square" rtlCol="0">
            <a:spAutoFit/>
          </a:bodyPr>
          <a:lstStyle/>
          <a:p>
            <a:pPr algn="ctr"/>
            <a:r>
              <a:rPr lang="en-GB" dirty="0" smtClean="0">
                <a:solidFill>
                  <a:schemeClr val="bg2">
                    <a:lumMod val="25000"/>
                  </a:schemeClr>
                </a:solidFill>
              </a:rPr>
              <a:t>I)</a:t>
            </a:r>
            <a:endParaRPr lang="en-GB" dirty="0">
              <a:solidFill>
                <a:schemeClr val="bg2">
                  <a:lumMod val="25000"/>
                </a:schemeClr>
              </a:solidFill>
            </a:endParaRPr>
          </a:p>
        </p:txBody>
      </p:sp>
      <p:sp>
        <p:nvSpPr>
          <p:cNvPr id="140" name="TextBox 139"/>
          <p:cNvSpPr txBox="1"/>
          <p:nvPr/>
        </p:nvSpPr>
        <p:spPr>
          <a:xfrm>
            <a:off x="4000496" y="4572008"/>
            <a:ext cx="428628" cy="369332"/>
          </a:xfrm>
          <a:prstGeom prst="rect">
            <a:avLst/>
          </a:prstGeom>
          <a:noFill/>
        </p:spPr>
        <p:txBody>
          <a:bodyPr wrap="square" rtlCol="0">
            <a:spAutoFit/>
          </a:bodyPr>
          <a:lstStyle/>
          <a:p>
            <a:pPr algn="ctr"/>
            <a:r>
              <a:rPr lang="en-GB" dirty="0" smtClean="0">
                <a:solidFill>
                  <a:schemeClr val="bg2">
                    <a:lumMod val="25000"/>
                  </a:schemeClr>
                </a:solidFill>
              </a:rPr>
              <a:t>II)</a:t>
            </a:r>
            <a:endParaRPr lang="en-GB" dirty="0">
              <a:solidFill>
                <a:schemeClr val="bg2">
                  <a:lumMod val="25000"/>
                </a:schemeClr>
              </a:solidFill>
            </a:endParaRPr>
          </a:p>
        </p:txBody>
      </p:sp>
      <p:sp>
        <p:nvSpPr>
          <p:cNvPr id="147" name="TextBox 146"/>
          <p:cNvSpPr txBox="1"/>
          <p:nvPr/>
        </p:nvSpPr>
        <p:spPr>
          <a:xfrm>
            <a:off x="5214942" y="4071942"/>
            <a:ext cx="428628" cy="369332"/>
          </a:xfrm>
          <a:prstGeom prst="rect">
            <a:avLst/>
          </a:prstGeom>
          <a:noFill/>
        </p:spPr>
        <p:txBody>
          <a:bodyPr wrap="square" rtlCol="0">
            <a:spAutoFit/>
          </a:bodyPr>
          <a:lstStyle/>
          <a:p>
            <a:pPr algn="ctr"/>
            <a:r>
              <a:rPr lang="en-GB" dirty="0" smtClean="0">
                <a:solidFill>
                  <a:schemeClr val="bg2">
                    <a:lumMod val="25000"/>
                  </a:schemeClr>
                </a:solidFill>
              </a:rPr>
              <a:t>III)</a:t>
            </a:r>
            <a:endParaRPr lang="en-GB" dirty="0">
              <a:solidFill>
                <a:schemeClr val="bg2">
                  <a:lumMod val="25000"/>
                </a:schemeClr>
              </a:solidFill>
            </a:endParaRPr>
          </a:p>
        </p:txBody>
      </p:sp>
      <p:sp>
        <p:nvSpPr>
          <p:cNvPr id="148" name="TextBox 147"/>
          <p:cNvSpPr txBox="1"/>
          <p:nvPr/>
        </p:nvSpPr>
        <p:spPr>
          <a:xfrm>
            <a:off x="1285852" y="857232"/>
            <a:ext cx="357190" cy="369332"/>
          </a:xfrm>
          <a:prstGeom prst="rect">
            <a:avLst/>
          </a:prstGeom>
          <a:noFill/>
        </p:spPr>
        <p:txBody>
          <a:bodyPr wrap="square" rtlCol="0">
            <a:spAutoFit/>
          </a:bodyPr>
          <a:lstStyle/>
          <a:p>
            <a:pPr algn="ctr"/>
            <a:r>
              <a:rPr lang="en-GB" dirty="0" smtClean="0">
                <a:solidFill>
                  <a:schemeClr val="bg2">
                    <a:lumMod val="25000"/>
                  </a:schemeClr>
                </a:solidFill>
              </a:rPr>
              <a:t>I)</a:t>
            </a:r>
            <a:endParaRPr lang="en-GB" dirty="0">
              <a:solidFill>
                <a:schemeClr val="bg2">
                  <a:lumMod val="25000"/>
                </a:schemeClr>
              </a:solidFill>
            </a:endParaRPr>
          </a:p>
        </p:txBody>
      </p:sp>
      <p:sp>
        <p:nvSpPr>
          <p:cNvPr id="149" name="TextBox 148"/>
          <p:cNvSpPr txBox="1"/>
          <p:nvPr/>
        </p:nvSpPr>
        <p:spPr>
          <a:xfrm>
            <a:off x="2714612" y="1714488"/>
            <a:ext cx="428628" cy="369332"/>
          </a:xfrm>
          <a:prstGeom prst="rect">
            <a:avLst/>
          </a:prstGeom>
          <a:noFill/>
        </p:spPr>
        <p:txBody>
          <a:bodyPr wrap="square" rtlCol="0">
            <a:spAutoFit/>
          </a:bodyPr>
          <a:lstStyle/>
          <a:p>
            <a:pPr algn="ctr"/>
            <a:r>
              <a:rPr lang="en-GB" dirty="0" smtClean="0">
                <a:solidFill>
                  <a:schemeClr val="bg2">
                    <a:lumMod val="25000"/>
                  </a:schemeClr>
                </a:solidFill>
              </a:rPr>
              <a:t>II)</a:t>
            </a:r>
            <a:endParaRPr lang="en-GB" dirty="0">
              <a:solidFill>
                <a:schemeClr val="bg2">
                  <a:lumMod val="25000"/>
                </a:schemeClr>
              </a:solidFill>
            </a:endParaRPr>
          </a:p>
        </p:txBody>
      </p:sp>
      <p:sp>
        <p:nvSpPr>
          <p:cNvPr id="160" name="TextBox 159"/>
          <p:cNvSpPr txBox="1"/>
          <p:nvPr/>
        </p:nvSpPr>
        <p:spPr>
          <a:xfrm>
            <a:off x="3857620" y="1142984"/>
            <a:ext cx="428628" cy="369332"/>
          </a:xfrm>
          <a:prstGeom prst="rect">
            <a:avLst/>
          </a:prstGeom>
          <a:noFill/>
        </p:spPr>
        <p:txBody>
          <a:bodyPr wrap="square" rtlCol="0">
            <a:spAutoFit/>
          </a:bodyPr>
          <a:lstStyle/>
          <a:p>
            <a:pPr algn="ctr"/>
            <a:r>
              <a:rPr lang="en-GB" dirty="0" smtClean="0">
                <a:solidFill>
                  <a:schemeClr val="bg2">
                    <a:lumMod val="25000"/>
                  </a:schemeClr>
                </a:solidFill>
              </a:rPr>
              <a:t>III)</a:t>
            </a:r>
            <a:endParaRPr lang="en-GB" dirty="0">
              <a:solidFill>
                <a:schemeClr val="bg2">
                  <a:lumMod val="25000"/>
                </a:schemeClr>
              </a:solidFill>
            </a:endParaRPr>
          </a:p>
        </p:txBody>
      </p:sp>
      <p:sp>
        <p:nvSpPr>
          <p:cNvPr id="161" name="TextBox 160"/>
          <p:cNvSpPr txBox="1"/>
          <p:nvPr/>
        </p:nvSpPr>
        <p:spPr>
          <a:xfrm>
            <a:off x="5357818" y="1857364"/>
            <a:ext cx="1500198" cy="307777"/>
          </a:xfrm>
          <a:prstGeom prst="rect">
            <a:avLst/>
          </a:prstGeom>
          <a:noFill/>
        </p:spPr>
        <p:txBody>
          <a:bodyPr wrap="square" rtlCol="0">
            <a:spAutoFit/>
          </a:bodyPr>
          <a:lstStyle/>
          <a:p>
            <a:pPr algn="ctr"/>
            <a:r>
              <a:rPr lang="en-GB" sz="1400" b="1" dirty="0" smtClean="0">
                <a:latin typeface="Agency FB" pitchFamily="34" charset="0"/>
              </a:rPr>
              <a:t>Kinematic Induction</a:t>
            </a:r>
            <a:endParaRPr lang="en-GB" sz="1400" b="1" dirty="0">
              <a:latin typeface="Agency FB" pitchFamily="34" charset="0"/>
            </a:endParaRPr>
          </a:p>
        </p:txBody>
      </p:sp>
      <p:sp>
        <p:nvSpPr>
          <p:cNvPr id="162" name="TextBox 161"/>
          <p:cNvSpPr txBox="1"/>
          <p:nvPr/>
        </p:nvSpPr>
        <p:spPr>
          <a:xfrm>
            <a:off x="3286116" y="4000504"/>
            <a:ext cx="514354" cy="307777"/>
          </a:xfrm>
          <a:prstGeom prst="rect">
            <a:avLst/>
          </a:prstGeom>
          <a:noFill/>
        </p:spPr>
        <p:txBody>
          <a:bodyPr wrap="square" rtlCol="0">
            <a:spAutoFit/>
          </a:bodyPr>
          <a:lstStyle/>
          <a:p>
            <a:pPr algn="ctr"/>
            <a:r>
              <a:rPr lang="en-GB" sz="1400" dirty="0" smtClean="0">
                <a:latin typeface="Agency FB" pitchFamily="34" charset="0"/>
              </a:rPr>
              <a:t>3s</a:t>
            </a:r>
            <a:endParaRPr lang="en-GB" sz="1400" dirty="0">
              <a:latin typeface="Agency FB" pitchFamily="34" charset="0"/>
            </a:endParaRPr>
          </a:p>
        </p:txBody>
      </p:sp>
      <p:sp>
        <p:nvSpPr>
          <p:cNvPr id="181" name="TextBox 180"/>
          <p:cNvSpPr txBox="1"/>
          <p:nvPr/>
        </p:nvSpPr>
        <p:spPr>
          <a:xfrm>
            <a:off x="5072066" y="5572140"/>
            <a:ext cx="514354" cy="307777"/>
          </a:xfrm>
          <a:prstGeom prst="rect">
            <a:avLst/>
          </a:prstGeom>
          <a:noFill/>
        </p:spPr>
        <p:txBody>
          <a:bodyPr wrap="square" rtlCol="0">
            <a:spAutoFit/>
          </a:bodyPr>
          <a:lstStyle/>
          <a:p>
            <a:pPr algn="ctr"/>
            <a:r>
              <a:rPr lang="en-GB" sz="1400" dirty="0" smtClean="0">
                <a:latin typeface="Agency FB" pitchFamily="34" charset="0"/>
              </a:rPr>
              <a:t>2s</a:t>
            </a:r>
            <a:endParaRPr lang="en-GB" sz="1400" dirty="0">
              <a:latin typeface="Agency FB" pitchFamily="34" charset="0"/>
            </a:endParaRPr>
          </a:p>
        </p:txBody>
      </p:sp>
      <p:sp>
        <p:nvSpPr>
          <p:cNvPr id="203" name="TextBox 202"/>
          <p:cNvSpPr txBox="1"/>
          <p:nvPr/>
        </p:nvSpPr>
        <p:spPr>
          <a:xfrm>
            <a:off x="5143504" y="1285860"/>
            <a:ext cx="1803676" cy="307777"/>
          </a:xfrm>
          <a:prstGeom prst="rect">
            <a:avLst/>
          </a:prstGeom>
          <a:noFill/>
        </p:spPr>
        <p:txBody>
          <a:bodyPr wrap="square" rtlCol="0">
            <a:spAutoFit/>
          </a:bodyPr>
          <a:lstStyle/>
          <a:p>
            <a:pPr algn="ctr"/>
            <a:r>
              <a:rPr lang="en-GB" sz="1400" dirty="0" smtClean="0">
                <a:latin typeface="Agency FB" pitchFamily="34" charset="0"/>
              </a:rPr>
              <a:t>K Identity Inversions</a:t>
            </a:r>
            <a:endParaRPr lang="en-GB" sz="1400" dirty="0">
              <a:latin typeface="Agency FB" pitchFamily="34" charset="0"/>
            </a:endParaRPr>
          </a:p>
        </p:txBody>
      </p:sp>
      <p:sp>
        <p:nvSpPr>
          <p:cNvPr id="124" name="Rectangle 123"/>
          <p:cNvSpPr/>
          <p:nvPr/>
        </p:nvSpPr>
        <p:spPr>
          <a:xfrm>
            <a:off x="1500166" y="2857496"/>
            <a:ext cx="1000132" cy="307777"/>
          </a:xfrm>
          <a:prstGeom prst="rect">
            <a:avLst/>
          </a:prstGeom>
        </p:spPr>
        <p:txBody>
          <a:bodyPr wrap="square">
            <a:spAutoFit/>
          </a:bodyPr>
          <a:lstStyle/>
          <a:p>
            <a:pPr algn="ctr"/>
            <a:r>
              <a:rPr lang="en-GB" sz="1400" dirty="0" smtClean="0">
                <a:solidFill>
                  <a:srgbClr val="00B0F0"/>
                </a:solidFill>
                <a:effectLst>
                  <a:outerShdw blurRad="38100" dist="38100" dir="2700000" algn="tl">
                    <a:srgbClr val="000000">
                      <a:alpha val="43137"/>
                    </a:srgbClr>
                  </a:outerShdw>
                </a:effectLst>
                <a:latin typeface="Agency FB" pitchFamily="34" charset="0"/>
              </a:rPr>
              <a:t>Inverse ON</a:t>
            </a:r>
            <a:endParaRPr lang="en-GB" sz="1400" dirty="0">
              <a:solidFill>
                <a:srgbClr val="00B0F0"/>
              </a:solidFill>
              <a:effectLst>
                <a:outerShdw blurRad="38100" dist="38100" dir="2700000" algn="tl">
                  <a:srgbClr val="000000">
                    <a:alpha val="43137"/>
                  </a:srgbClr>
                </a:outerShdw>
              </a:effectLst>
              <a:latin typeface="Agency FB" pitchFamily="34" charset="0"/>
            </a:endParaRPr>
          </a:p>
        </p:txBody>
      </p:sp>
      <p:sp>
        <p:nvSpPr>
          <p:cNvPr id="125" name="Rectangle 124"/>
          <p:cNvSpPr/>
          <p:nvPr/>
        </p:nvSpPr>
        <p:spPr>
          <a:xfrm>
            <a:off x="3143240" y="3429000"/>
            <a:ext cx="1000132" cy="307777"/>
          </a:xfrm>
          <a:prstGeom prst="rect">
            <a:avLst/>
          </a:prstGeom>
        </p:spPr>
        <p:txBody>
          <a:bodyPr wrap="square">
            <a:spAutoFit/>
          </a:bodyPr>
          <a:lstStyle/>
          <a:p>
            <a:pPr algn="ctr"/>
            <a:r>
              <a:rPr lang="en-GB" sz="1400" dirty="0" smtClean="0">
                <a:solidFill>
                  <a:srgbClr val="FF0000"/>
                </a:solidFill>
                <a:effectLst>
                  <a:outerShdw blurRad="38100" dist="38100" dir="2700000" algn="tl">
                    <a:srgbClr val="000000">
                      <a:alpha val="43137"/>
                    </a:srgbClr>
                  </a:outerShdw>
                </a:effectLst>
                <a:latin typeface="Agency FB" pitchFamily="34" charset="0"/>
              </a:rPr>
              <a:t>Inverse ON</a:t>
            </a:r>
            <a:endParaRPr lang="en-GB" sz="1400" dirty="0">
              <a:solidFill>
                <a:srgbClr val="FF0000"/>
              </a:solidFill>
              <a:effectLst>
                <a:outerShdw blurRad="38100" dist="38100" dir="2700000" algn="tl">
                  <a:srgbClr val="000000">
                    <a:alpha val="43137"/>
                  </a:srgbClr>
                </a:outerShdw>
              </a:effectLst>
              <a:latin typeface="Agency FB" pitchFamily="34" charset="0"/>
            </a:endParaRPr>
          </a:p>
        </p:txBody>
      </p:sp>
      <p:sp>
        <p:nvSpPr>
          <p:cNvPr id="126" name="TextBox 125"/>
          <p:cNvSpPr txBox="1"/>
          <p:nvPr/>
        </p:nvSpPr>
        <p:spPr>
          <a:xfrm>
            <a:off x="4786314" y="214290"/>
            <a:ext cx="4071966" cy="461665"/>
          </a:xfrm>
          <a:prstGeom prst="rect">
            <a:avLst/>
          </a:prstGeom>
          <a:noFill/>
        </p:spPr>
        <p:txBody>
          <a:bodyPr wrap="square" rtlCol="0">
            <a:spAutoFit/>
          </a:bodyPr>
          <a:lstStyle/>
          <a:p>
            <a:pPr algn="ctr"/>
            <a:r>
              <a:rPr lang="en-GB" sz="2400" b="1" dirty="0" smtClean="0">
                <a:solidFill>
                  <a:schemeClr val="bg2">
                    <a:lumMod val="50000"/>
                  </a:schemeClr>
                </a:solidFill>
                <a:latin typeface="Agency FB" pitchFamily="34" charset="0"/>
              </a:rPr>
              <a:t>Saddle Values </a:t>
            </a:r>
            <a:r>
              <a:rPr lang="en-GB" sz="2000" b="1" baseline="-25000" dirty="0" smtClean="0">
                <a:solidFill>
                  <a:schemeClr val="bg2">
                    <a:lumMod val="50000"/>
                  </a:schemeClr>
                </a:solidFill>
                <a:latin typeface="Agency FB" pitchFamily="34" charset="0"/>
              </a:rPr>
              <a:t>the central part of the fractal footprint</a:t>
            </a:r>
            <a:r>
              <a:rPr lang="en-GB" sz="1600" b="1" baseline="-25000" dirty="0" smtClean="0">
                <a:latin typeface="Agency FB" pitchFamily="34" charset="0"/>
              </a:rPr>
              <a:t>.</a:t>
            </a:r>
            <a:r>
              <a:rPr lang="en-GB" sz="3600" b="1" baseline="-25000" dirty="0" smtClean="0">
                <a:latin typeface="Agency FB" pitchFamily="34" charset="0"/>
              </a:rPr>
              <a:t> </a:t>
            </a:r>
            <a:endParaRPr lang="en-GB" sz="3600" b="1" baseline="-25000" dirty="0">
              <a:latin typeface="Agency FB" pitchFamily="34" charset="0"/>
            </a:endParaRPr>
          </a:p>
        </p:txBody>
      </p:sp>
      <p:sp>
        <p:nvSpPr>
          <p:cNvPr id="129" name="Rectangle 128"/>
          <p:cNvSpPr/>
          <p:nvPr/>
        </p:nvSpPr>
        <p:spPr>
          <a:xfrm>
            <a:off x="4357686" y="630776"/>
            <a:ext cx="3169457" cy="369332"/>
          </a:xfrm>
          <a:prstGeom prst="rect">
            <a:avLst/>
          </a:prstGeom>
        </p:spPr>
        <p:txBody>
          <a:bodyPr wrap="none">
            <a:spAutoFit/>
          </a:bodyPr>
          <a:lstStyle/>
          <a:p>
            <a:r>
              <a:rPr lang="en-GB" b="1" baseline="-25000" dirty="0" smtClean="0">
                <a:solidFill>
                  <a:schemeClr val="bg1"/>
                </a:solidFill>
                <a:latin typeface="Agency FB" pitchFamily="34" charset="0"/>
              </a:rPr>
              <a:t>Behaves</a:t>
            </a:r>
            <a:r>
              <a:rPr lang="en-GB" b="1" dirty="0" smtClean="0">
                <a:solidFill>
                  <a:schemeClr val="bg1"/>
                </a:solidFill>
                <a:latin typeface="Agency FB" pitchFamily="34" charset="0"/>
              </a:rPr>
              <a:t> </a:t>
            </a:r>
            <a:r>
              <a:rPr lang="en-GB" sz="1400" b="1" dirty="0" smtClean="0">
                <a:solidFill>
                  <a:schemeClr val="bg1"/>
                </a:solidFill>
                <a:latin typeface="Agency FB" pitchFamily="34" charset="0"/>
              </a:rPr>
              <a:t>or emulates a cubic function in that part.</a:t>
            </a:r>
            <a:endParaRPr lang="en-GB" dirty="0">
              <a:solidFill>
                <a:schemeClr val="bg1"/>
              </a:solidFill>
            </a:endParaRPr>
          </a:p>
        </p:txBody>
      </p:sp>
      <p:grpSp>
        <p:nvGrpSpPr>
          <p:cNvPr id="130" name="Group 129"/>
          <p:cNvGrpSpPr/>
          <p:nvPr/>
        </p:nvGrpSpPr>
        <p:grpSpPr>
          <a:xfrm flipV="1">
            <a:off x="1428728" y="1571612"/>
            <a:ext cx="192883" cy="551372"/>
            <a:chOff x="2714612" y="5548567"/>
            <a:chExt cx="214314" cy="612635"/>
          </a:xfrm>
        </p:grpSpPr>
        <p:grpSp>
          <p:nvGrpSpPr>
            <p:cNvPr id="153" name="Group 6"/>
            <p:cNvGrpSpPr/>
            <p:nvPr/>
          </p:nvGrpSpPr>
          <p:grpSpPr>
            <a:xfrm rot="16200000">
              <a:off x="2515454" y="5751455"/>
              <a:ext cx="612635" cy="206860"/>
              <a:chOff x="2236491" y="5653856"/>
              <a:chExt cx="1692567" cy="571506"/>
            </a:xfrm>
          </p:grpSpPr>
          <p:sp>
            <p:nvSpPr>
              <p:cNvPr id="186" name="Flowchart: Delay 2"/>
              <p:cNvSpPr/>
              <p:nvPr/>
            </p:nvSpPr>
            <p:spPr>
              <a:xfrm>
                <a:off x="3357555" y="5653858"/>
                <a:ext cx="571503"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187" name="Rectangle 186"/>
              <p:cNvSpPr/>
              <p:nvPr/>
            </p:nvSpPr>
            <p:spPr>
              <a:xfrm>
                <a:off x="2236491" y="5653856"/>
                <a:ext cx="1121064" cy="571504"/>
              </a:xfrm>
              <a:prstGeom prst="rect">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154" name="Oval 153"/>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156" name="TextBox 155"/>
            <p:cNvSpPr txBox="1"/>
            <p:nvPr/>
          </p:nvSpPr>
          <p:spPr>
            <a:xfrm flipV="1">
              <a:off x="2714612" y="5794357"/>
              <a:ext cx="214314" cy="239382"/>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sp>
        <p:nvSpPr>
          <p:cNvPr id="188" name="TextBox 187"/>
          <p:cNvSpPr txBox="1"/>
          <p:nvPr/>
        </p:nvSpPr>
        <p:spPr>
          <a:xfrm>
            <a:off x="4286248" y="1785926"/>
            <a:ext cx="500066" cy="369332"/>
          </a:xfrm>
          <a:prstGeom prst="rect">
            <a:avLst/>
          </a:prstGeom>
          <a:noFill/>
        </p:spPr>
        <p:txBody>
          <a:bodyPr wrap="square" rtlCol="0">
            <a:spAutoFit/>
          </a:bodyPr>
          <a:lstStyle/>
          <a:p>
            <a:pPr algn="ctr"/>
            <a:r>
              <a:rPr lang="en-GB" dirty="0" smtClean="0">
                <a:solidFill>
                  <a:schemeClr val="bg2">
                    <a:lumMod val="25000"/>
                  </a:schemeClr>
                </a:solidFill>
              </a:rPr>
              <a:t>IV)</a:t>
            </a:r>
            <a:endParaRPr lang="en-GB" dirty="0">
              <a:solidFill>
                <a:schemeClr val="bg2">
                  <a:lumMod val="25000"/>
                </a:schemeClr>
              </a:solidFill>
            </a:endParaRPr>
          </a:p>
        </p:txBody>
      </p:sp>
      <p:sp>
        <p:nvSpPr>
          <p:cNvPr id="189" name="TextBox 188"/>
          <p:cNvSpPr txBox="1"/>
          <p:nvPr/>
        </p:nvSpPr>
        <p:spPr>
          <a:xfrm>
            <a:off x="6000760" y="5214950"/>
            <a:ext cx="500066" cy="369332"/>
          </a:xfrm>
          <a:prstGeom prst="rect">
            <a:avLst/>
          </a:prstGeom>
          <a:noFill/>
        </p:spPr>
        <p:txBody>
          <a:bodyPr wrap="square" rtlCol="0">
            <a:spAutoFit/>
          </a:bodyPr>
          <a:lstStyle/>
          <a:p>
            <a:pPr algn="ctr"/>
            <a:r>
              <a:rPr lang="en-GB" dirty="0" smtClean="0">
                <a:solidFill>
                  <a:schemeClr val="bg2">
                    <a:lumMod val="25000"/>
                  </a:schemeClr>
                </a:solidFill>
              </a:rPr>
              <a:t>IV)</a:t>
            </a:r>
            <a:endParaRPr lang="en-GB" dirty="0">
              <a:solidFill>
                <a:schemeClr val="bg2">
                  <a:lumMod val="25000"/>
                </a:schemeClr>
              </a:solidFill>
            </a:endParaRPr>
          </a:p>
        </p:txBody>
      </p:sp>
      <p:grpSp>
        <p:nvGrpSpPr>
          <p:cNvPr id="190" name="Group 189"/>
          <p:cNvGrpSpPr/>
          <p:nvPr/>
        </p:nvGrpSpPr>
        <p:grpSpPr>
          <a:xfrm flipV="1">
            <a:off x="3857620" y="4643446"/>
            <a:ext cx="192883" cy="551372"/>
            <a:chOff x="2714612" y="5548567"/>
            <a:chExt cx="214314" cy="612635"/>
          </a:xfrm>
        </p:grpSpPr>
        <p:grpSp>
          <p:nvGrpSpPr>
            <p:cNvPr id="191" name="Group 6"/>
            <p:cNvGrpSpPr/>
            <p:nvPr/>
          </p:nvGrpSpPr>
          <p:grpSpPr>
            <a:xfrm rot="16200000">
              <a:off x="2515454" y="5751455"/>
              <a:ext cx="612635" cy="206860"/>
              <a:chOff x="2236491" y="5653856"/>
              <a:chExt cx="1692567" cy="571506"/>
            </a:xfrm>
          </p:grpSpPr>
          <p:sp>
            <p:nvSpPr>
              <p:cNvPr id="205" name="Flowchart: Delay 2"/>
              <p:cNvSpPr/>
              <p:nvPr/>
            </p:nvSpPr>
            <p:spPr>
              <a:xfrm>
                <a:off x="3357555" y="5653858"/>
                <a:ext cx="571503"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206" name="Rectangle 205"/>
              <p:cNvSpPr/>
              <p:nvPr/>
            </p:nvSpPr>
            <p:spPr>
              <a:xfrm>
                <a:off x="2236491" y="5653856"/>
                <a:ext cx="1121064" cy="571504"/>
              </a:xfrm>
              <a:prstGeom prst="rect">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194" name="Oval 193"/>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204" name="TextBox 203"/>
            <p:cNvSpPr txBox="1"/>
            <p:nvPr/>
          </p:nvSpPr>
          <p:spPr>
            <a:xfrm flipV="1">
              <a:off x="2714612" y="5794357"/>
              <a:ext cx="214314" cy="239382"/>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207" name="Group 206"/>
          <p:cNvGrpSpPr/>
          <p:nvPr/>
        </p:nvGrpSpPr>
        <p:grpSpPr>
          <a:xfrm>
            <a:off x="2857488" y="4357694"/>
            <a:ext cx="214314" cy="612635"/>
            <a:chOff x="2714612" y="5548567"/>
            <a:chExt cx="214314" cy="612635"/>
          </a:xfrm>
        </p:grpSpPr>
        <p:grpSp>
          <p:nvGrpSpPr>
            <p:cNvPr id="208" name="Group 6"/>
            <p:cNvGrpSpPr/>
            <p:nvPr/>
          </p:nvGrpSpPr>
          <p:grpSpPr>
            <a:xfrm rot="16200000">
              <a:off x="2515454" y="5751455"/>
              <a:ext cx="612635" cy="206860"/>
              <a:chOff x="2236491" y="5653856"/>
              <a:chExt cx="1692567" cy="571506"/>
            </a:xfrm>
          </p:grpSpPr>
          <p:sp>
            <p:nvSpPr>
              <p:cNvPr id="211" name="Flowchart: Delay 2"/>
              <p:cNvSpPr/>
              <p:nvPr/>
            </p:nvSpPr>
            <p:spPr>
              <a:xfrm>
                <a:off x="3357555" y="5653858"/>
                <a:ext cx="571503"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212" name="Rectangle 211"/>
              <p:cNvSpPr/>
              <p:nvPr/>
            </p:nvSpPr>
            <p:spPr>
              <a:xfrm>
                <a:off x="2236491" y="5653856"/>
                <a:ext cx="1121064" cy="57150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209" name="Oval 208"/>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210" name="TextBox 209"/>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213" name="Group 212"/>
          <p:cNvGrpSpPr/>
          <p:nvPr/>
        </p:nvGrpSpPr>
        <p:grpSpPr>
          <a:xfrm>
            <a:off x="2357422" y="1428736"/>
            <a:ext cx="214314" cy="612635"/>
            <a:chOff x="2714612" y="5548567"/>
            <a:chExt cx="214314" cy="612635"/>
          </a:xfrm>
        </p:grpSpPr>
        <p:grpSp>
          <p:nvGrpSpPr>
            <p:cNvPr id="214" name="Group 6"/>
            <p:cNvGrpSpPr/>
            <p:nvPr/>
          </p:nvGrpSpPr>
          <p:grpSpPr>
            <a:xfrm rot="16200000">
              <a:off x="2515454" y="5751455"/>
              <a:ext cx="612635" cy="206860"/>
              <a:chOff x="2236491" y="5653856"/>
              <a:chExt cx="1692567" cy="571506"/>
            </a:xfrm>
          </p:grpSpPr>
          <p:sp>
            <p:nvSpPr>
              <p:cNvPr id="217" name="Flowchart: Delay 2"/>
              <p:cNvSpPr/>
              <p:nvPr/>
            </p:nvSpPr>
            <p:spPr>
              <a:xfrm>
                <a:off x="3357555" y="5653858"/>
                <a:ext cx="571503"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218" name="Rectangle 217"/>
              <p:cNvSpPr/>
              <p:nvPr/>
            </p:nvSpPr>
            <p:spPr>
              <a:xfrm>
                <a:off x="2236491" y="5653856"/>
                <a:ext cx="1121064" cy="57150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215" name="Oval 214"/>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216" name="TextBox 215"/>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sp>
        <p:nvSpPr>
          <p:cNvPr id="219" name="Double Brace 218"/>
          <p:cNvSpPr/>
          <p:nvPr/>
        </p:nvSpPr>
        <p:spPr>
          <a:xfrm rot="16200000">
            <a:off x="357158" y="289430"/>
            <a:ext cx="714380" cy="714380"/>
          </a:xfrm>
          <a:prstGeom prst="bracePair">
            <a:avLst/>
          </a:prstGeom>
          <a:ln w="5715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20" name="Double Brace 219"/>
          <p:cNvSpPr/>
          <p:nvPr/>
        </p:nvSpPr>
        <p:spPr>
          <a:xfrm rot="16200000">
            <a:off x="2000232" y="5252520"/>
            <a:ext cx="714380" cy="714380"/>
          </a:xfrm>
          <a:prstGeom prst="bracePair">
            <a:avLst/>
          </a:prstGeom>
          <a:ln w="5715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21" name="TextBox 220"/>
          <p:cNvSpPr txBox="1"/>
          <p:nvPr/>
        </p:nvSpPr>
        <p:spPr>
          <a:xfrm>
            <a:off x="1214414" y="214290"/>
            <a:ext cx="1714512" cy="307777"/>
          </a:xfrm>
          <a:prstGeom prst="rect">
            <a:avLst/>
          </a:prstGeom>
          <a:noFill/>
        </p:spPr>
        <p:txBody>
          <a:bodyPr wrap="square" rtlCol="0">
            <a:spAutoFit/>
          </a:bodyPr>
          <a:lstStyle/>
          <a:p>
            <a:pPr algn="ctr"/>
            <a:r>
              <a:rPr lang="en-GB" sz="1400" dirty="0" smtClean="0">
                <a:latin typeface="Agency FB" pitchFamily="34" charset="0"/>
              </a:rPr>
              <a:t>Folding Time KSO</a:t>
            </a:r>
            <a:r>
              <a:rPr lang="en-GB" sz="1400" baseline="-25000" dirty="0" smtClean="0">
                <a:latin typeface="Agency FB" pitchFamily="34" charset="0"/>
              </a:rPr>
              <a:t>2</a:t>
            </a:r>
            <a:r>
              <a:rPr lang="en-GB" sz="1400" dirty="0" smtClean="0">
                <a:latin typeface="Agency FB" pitchFamily="34" charset="0"/>
              </a:rPr>
              <a:t>  - 6n</a:t>
            </a:r>
            <a:endParaRPr lang="en-GB" sz="1400" dirty="0">
              <a:latin typeface="Agency FB" pitchFamily="34" charset="0"/>
            </a:endParaRPr>
          </a:p>
        </p:txBody>
      </p:sp>
      <p:sp>
        <p:nvSpPr>
          <p:cNvPr id="222" name="TextBox 221"/>
          <p:cNvSpPr txBox="1"/>
          <p:nvPr/>
        </p:nvSpPr>
        <p:spPr>
          <a:xfrm>
            <a:off x="1582938" y="6215082"/>
            <a:ext cx="1560302" cy="307777"/>
          </a:xfrm>
          <a:prstGeom prst="rect">
            <a:avLst/>
          </a:prstGeom>
          <a:noFill/>
        </p:spPr>
        <p:txBody>
          <a:bodyPr wrap="square" rtlCol="0">
            <a:spAutoFit/>
          </a:bodyPr>
          <a:lstStyle/>
          <a:p>
            <a:pPr algn="ctr"/>
            <a:r>
              <a:rPr lang="en-GB" sz="1400" dirty="0" smtClean="0">
                <a:latin typeface="Agency FB" pitchFamily="34" charset="0"/>
              </a:rPr>
              <a:t> Folding Time KSO</a:t>
            </a:r>
            <a:r>
              <a:rPr lang="en-GB" sz="1400" baseline="-25000" dirty="0" smtClean="0">
                <a:latin typeface="Agency FB" pitchFamily="34" charset="0"/>
              </a:rPr>
              <a:t>2</a:t>
            </a:r>
            <a:r>
              <a:rPr lang="en-GB" sz="1400" dirty="0" smtClean="0">
                <a:latin typeface="Agency FB" pitchFamily="34" charset="0"/>
              </a:rPr>
              <a:t>  +6n</a:t>
            </a:r>
            <a:endParaRPr lang="en-GB" sz="1400" dirty="0">
              <a:latin typeface="Agency FB" pitchFamily="34" charset="0"/>
            </a:endParaRPr>
          </a:p>
        </p:txBody>
      </p:sp>
      <p:sp>
        <p:nvSpPr>
          <p:cNvPr id="223" name="TextBox 222"/>
          <p:cNvSpPr txBox="1"/>
          <p:nvPr/>
        </p:nvSpPr>
        <p:spPr>
          <a:xfrm>
            <a:off x="357158" y="5500702"/>
            <a:ext cx="1440094" cy="584775"/>
          </a:xfrm>
          <a:prstGeom prst="rect">
            <a:avLst/>
          </a:prstGeom>
          <a:noFill/>
          <a:ln>
            <a:noFill/>
          </a:ln>
        </p:spPr>
        <p:txBody>
          <a:bodyPr wrap="square" rtlCol="0">
            <a:spAutoFit/>
          </a:bodyPr>
          <a:lstStyle/>
          <a:p>
            <a:pPr algn="ctr"/>
            <a:r>
              <a:rPr lang="en-GB" sz="1600" b="1" dirty="0" smtClean="0">
                <a:latin typeface="Agency FB" pitchFamily="34" charset="0"/>
              </a:rPr>
              <a:t>Mean</a:t>
            </a:r>
          </a:p>
          <a:p>
            <a:pPr algn="ctr"/>
            <a:r>
              <a:rPr lang="en-GB" sz="1600" b="1" dirty="0" smtClean="0">
                <a:latin typeface="Agency FB" pitchFamily="34" charset="0"/>
              </a:rPr>
              <a:t> Reversion</a:t>
            </a:r>
            <a:endParaRPr lang="en-GB" sz="1600" b="1" dirty="0">
              <a:latin typeface="Agency FB" pitchFamily="34" charset="0"/>
            </a:endParaRPr>
          </a:p>
        </p:txBody>
      </p:sp>
      <p:sp>
        <p:nvSpPr>
          <p:cNvPr id="224" name="TextBox 223"/>
          <p:cNvSpPr txBox="1"/>
          <p:nvPr/>
        </p:nvSpPr>
        <p:spPr>
          <a:xfrm>
            <a:off x="2357422" y="5988626"/>
            <a:ext cx="857256" cy="307777"/>
          </a:xfrm>
          <a:prstGeom prst="rect">
            <a:avLst/>
          </a:prstGeom>
          <a:noFill/>
        </p:spPr>
        <p:txBody>
          <a:bodyPr wrap="square" rtlCol="0">
            <a:spAutoFit/>
          </a:bodyPr>
          <a:lstStyle/>
          <a:p>
            <a:r>
              <a:rPr lang="en-GB" sz="1400" dirty="0" smtClean="0"/>
              <a:t>-------&gt;</a:t>
            </a:r>
            <a:endParaRPr lang="en-GB" sz="1400" dirty="0"/>
          </a:p>
        </p:txBody>
      </p:sp>
      <p:sp>
        <p:nvSpPr>
          <p:cNvPr id="225" name="TextBox 224"/>
          <p:cNvSpPr txBox="1"/>
          <p:nvPr/>
        </p:nvSpPr>
        <p:spPr>
          <a:xfrm>
            <a:off x="0" y="1285860"/>
            <a:ext cx="1440094" cy="584775"/>
          </a:xfrm>
          <a:prstGeom prst="rect">
            <a:avLst/>
          </a:prstGeom>
          <a:noFill/>
          <a:ln>
            <a:noFill/>
          </a:ln>
        </p:spPr>
        <p:txBody>
          <a:bodyPr wrap="square" rtlCol="0">
            <a:spAutoFit/>
          </a:bodyPr>
          <a:lstStyle/>
          <a:p>
            <a:pPr algn="ctr"/>
            <a:r>
              <a:rPr lang="en-GB" sz="1600" b="1" dirty="0" smtClean="0">
                <a:latin typeface="Agency FB" pitchFamily="34" charset="0"/>
              </a:rPr>
              <a:t>Mean</a:t>
            </a:r>
          </a:p>
          <a:p>
            <a:pPr algn="ctr"/>
            <a:r>
              <a:rPr lang="en-GB" sz="1600" b="1" dirty="0" smtClean="0">
                <a:latin typeface="Agency FB" pitchFamily="34" charset="0"/>
              </a:rPr>
              <a:t> Reversion</a:t>
            </a:r>
            <a:endParaRPr lang="en-GB" sz="1600" b="1" dirty="0">
              <a:latin typeface="Agency FB" pitchFamily="34" charset="0"/>
            </a:endParaRPr>
          </a:p>
        </p:txBody>
      </p:sp>
      <p:sp>
        <p:nvSpPr>
          <p:cNvPr id="226" name="TextBox 225"/>
          <p:cNvSpPr txBox="1"/>
          <p:nvPr/>
        </p:nvSpPr>
        <p:spPr>
          <a:xfrm>
            <a:off x="1928794" y="0"/>
            <a:ext cx="857256" cy="307777"/>
          </a:xfrm>
          <a:prstGeom prst="rect">
            <a:avLst/>
          </a:prstGeom>
          <a:noFill/>
        </p:spPr>
        <p:txBody>
          <a:bodyPr wrap="square" rtlCol="0">
            <a:spAutoFit/>
          </a:bodyPr>
          <a:lstStyle/>
          <a:p>
            <a:r>
              <a:rPr lang="en-GB" sz="1400" dirty="0" smtClean="0"/>
              <a:t>-------&gt;</a:t>
            </a:r>
            <a:endParaRPr lang="en-GB" sz="1400" dirty="0"/>
          </a:p>
        </p:txBody>
      </p:sp>
      <p:sp>
        <p:nvSpPr>
          <p:cNvPr id="227" name="TextBox 226"/>
          <p:cNvSpPr txBox="1"/>
          <p:nvPr/>
        </p:nvSpPr>
        <p:spPr>
          <a:xfrm>
            <a:off x="785786" y="3214686"/>
            <a:ext cx="1643074" cy="340519"/>
          </a:xfrm>
          <a:prstGeom prst="round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n-GB" sz="1400" b="1" dirty="0" smtClean="0">
                <a:latin typeface="Agency FB" pitchFamily="34" charset="0"/>
              </a:rPr>
              <a:t>V. Line Break Setup 3s</a:t>
            </a:r>
            <a:endParaRPr lang="en-GB" sz="1400" b="1" strike="dblStrike" dirty="0">
              <a:latin typeface="Agency FB" pitchFamily="34" charset="0"/>
            </a:endParaRPr>
          </a:p>
        </p:txBody>
      </p:sp>
      <p:sp>
        <p:nvSpPr>
          <p:cNvPr id="228" name="TextBox 227"/>
          <p:cNvSpPr txBox="1"/>
          <p:nvPr/>
        </p:nvSpPr>
        <p:spPr>
          <a:xfrm>
            <a:off x="2357422" y="3214686"/>
            <a:ext cx="2571768" cy="307777"/>
          </a:xfrm>
          <a:prstGeom prst="rect">
            <a:avLst/>
          </a:prstGeom>
          <a:noFill/>
        </p:spPr>
        <p:txBody>
          <a:bodyPr wrap="square" rtlCol="0">
            <a:spAutoFit/>
          </a:bodyPr>
          <a:lstStyle/>
          <a:p>
            <a:r>
              <a:rPr lang="en-GB" sz="1400" dirty="0" smtClean="0"/>
              <a:t>--------------------------------------&gt;</a:t>
            </a:r>
            <a:endParaRPr lang="en-GB" sz="1400" dirty="0"/>
          </a:p>
        </p:txBody>
      </p:sp>
      <p:sp>
        <p:nvSpPr>
          <p:cNvPr id="229" name="TextBox 228"/>
          <p:cNvSpPr txBox="1"/>
          <p:nvPr/>
        </p:nvSpPr>
        <p:spPr>
          <a:xfrm>
            <a:off x="2858251" y="2714620"/>
            <a:ext cx="192883" cy="246221"/>
          </a:xfrm>
          <a:prstGeom prst="rect">
            <a:avLst/>
          </a:prstGeom>
          <a:noFill/>
        </p:spPr>
        <p:txBody>
          <a:bodyPr wrap="square" rtlCol="0">
            <a:spAutoFit/>
          </a:bodyPr>
          <a:lstStyle/>
          <a:p>
            <a:pPr algn="ctr"/>
            <a:r>
              <a:rPr lang="en-GB" sz="1000" b="1" dirty="0" smtClean="0">
                <a:latin typeface="Agency FB" pitchFamily="34" charset="0"/>
              </a:rPr>
              <a:t>a</a:t>
            </a:r>
            <a:endParaRPr lang="en-GB" sz="1000" b="1" dirty="0">
              <a:latin typeface="Agency FB" pitchFamily="34" charset="0"/>
            </a:endParaRPr>
          </a:p>
        </p:txBody>
      </p:sp>
      <p:sp>
        <p:nvSpPr>
          <p:cNvPr id="230" name="TextBox 229"/>
          <p:cNvSpPr txBox="1"/>
          <p:nvPr/>
        </p:nvSpPr>
        <p:spPr>
          <a:xfrm>
            <a:off x="3714744" y="2714620"/>
            <a:ext cx="192883" cy="246221"/>
          </a:xfrm>
          <a:prstGeom prst="rect">
            <a:avLst/>
          </a:prstGeom>
          <a:noFill/>
        </p:spPr>
        <p:txBody>
          <a:bodyPr wrap="square" rtlCol="0">
            <a:spAutoFit/>
          </a:bodyPr>
          <a:lstStyle/>
          <a:p>
            <a:pPr algn="ctr"/>
            <a:r>
              <a:rPr lang="en-GB" sz="1000" b="1" dirty="0" smtClean="0">
                <a:latin typeface="Agency FB" pitchFamily="34" charset="0"/>
              </a:rPr>
              <a:t>b</a:t>
            </a:r>
            <a:endParaRPr lang="en-GB" sz="1000" b="1" dirty="0">
              <a:latin typeface="Agency FB" pitchFamily="34" charset="0"/>
            </a:endParaRPr>
          </a:p>
        </p:txBody>
      </p:sp>
      <p:sp>
        <p:nvSpPr>
          <p:cNvPr id="231" name="TextBox 230"/>
          <p:cNvSpPr txBox="1"/>
          <p:nvPr/>
        </p:nvSpPr>
        <p:spPr>
          <a:xfrm>
            <a:off x="4706250" y="2703848"/>
            <a:ext cx="192883" cy="246221"/>
          </a:xfrm>
          <a:prstGeom prst="rect">
            <a:avLst/>
          </a:prstGeom>
          <a:noFill/>
        </p:spPr>
        <p:txBody>
          <a:bodyPr wrap="square" rtlCol="0">
            <a:spAutoFit/>
          </a:bodyPr>
          <a:lstStyle/>
          <a:p>
            <a:pPr algn="ctr"/>
            <a:r>
              <a:rPr lang="en-GB" sz="1000" b="1" dirty="0" smtClean="0">
                <a:latin typeface="Agency FB" pitchFamily="34" charset="0"/>
              </a:rPr>
              <a:t>c</a:t>
            </a:r>
            <a:endParaRPr lang="en-GB" sz="1000" b="1" dirty="0">
              <a:latin typeface="Agency FB" pitchFamily="34" charset="0"/>
            </a:endParaRPr>
          </a:p>
        </p:txBody>
      </p:sp>
      <p:cxnSp>
        <p:nvCxnSpPr>
          <p:cNvPr id="233" name="Straight Connector 232"/>
          <p:cNvCxnSpPr/>
          <p:nvPr/>
        </p:nvCxnSpPr>
        <p:spPr>
          <a:xfrm flipV="1">
            <a:off x="214282" y="1285860"/>
            <a:ext cx="1864532" cy="1429"/>
          </a:xfrm>
          <a:prstGeom prst="line">
            <a:avLst/>
          </a:prstGeom>
          <a:ln>
            <a:solidFill>
              <a:srgbClr val="00B05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234" name="Straight Connector 233"/>
          <p:cNvCxnSpPr/>
          <p:nvPr/>
        </p:nvCxnSpPr>
        <p:spPr>
          <a:xfrm>
            <a:off x="1857356" y="5143512"/>
            <a:ext cx="1864532" cy="1429"/>
          </a:xfrm>
          <a:prstGeom prst="line">
            <a:avLst/>
          </a:prstGeom>
          <a:ln>
            <a:solidFill>
              <a:srgbClr val="FF000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4" name="Group 103"/>
          <p:cNvGrpSpPr/>
          <p:nvPr/>
        </p:nvGrpSpPr>
        <p:grpSpPr>
          <a:xfrm>
            <a:off x="357158" y="214290"/>
            <a:ext cx="8429684" cy="6441562"/>
            <a:chOff x="357158" y="214290"/>
            <a:chExt cx="8429684" cy="6441562"/>
          </a:xfrm>
        </p:grpSpPr>
        <p:grpSp>
          <p:nvGrpSpPr>
            <p:cNvPr id="136" name="Group 135"/>
            <p:cNvGrpSpPr/>
            <p:nvPr/>
          </p:nvGrpSpPr>
          <p:grpSpPr>
            <a:xfrm>
              <a:off x="357158" y="214290"/>
              <a:ext cx="8429684" cy="6441562"/>
              <a:chOff x="500034" y="214290"/>
              <a:chExt cx="8429684" cy="6441562"/>
            </a:xfrm>
          </p:grpSpPr>
          <p:sp>
            <p:nvSpPr>
              <p:cNvPr id="18" name="Rectangle 17"/>
              <p:cNvSpPr/>
              <p:nvPr/>
            </p:nvSpPr>
            <p:spPr>
              <a:xfrm rot="3207430">
                <a:off x="2643972" y="576991"/>
                <a:ext cx="1809180" cy="1446550"/>
              </a:xfrm>
              <a:prstGeom prst="rect">
                <a:avLst/>
              </a:prstGeom>
              <a:ln>
                <a:solidFill>
                  <a:schemeClr val="accent2">
                    <a:lumMod val="75000"/>
                  </a:schemeClr>
                </a:solidFill>
                <a:prstDash val="dash"/>
              </a:ln>
            </p:spPr>
            <p:txBody>
              <a:bodyPr wrap="square">
                <a:spAutoFit/>
              </a:bodyPr>
              <a:lstStyle/>
              <a:p>
                <a:pPr algn="ctr"/>
                <a:endParaRPr lang="en-GB" sz="8800" dirty="0">
                  <a:solidFill>
                    <a:srgbClr val="FF0000"/>
                  </a:solidFill>
                  <a:latin typeface="Bahnschrift Light Condensed" pitchFamily="34" charset="0"/>
                </a:endParaRPr>
              </a:p>
            </p:txBody>
          </p:sp>
          <p:grpSp>
            <p:nvGrpSpPr>
              <p:cNvPr id="2" name="Group 1"/>
              <p:cNvGrpSpPr/>
              <p:nvPr/>
            </p:nvGrpSpPr>
            <p:grpSpPr>
              <a:xfrm>
                <a:off x="6886591" y="571480"/>
                <a:ext cx="1828813" cy="871544"/>
                <a:chOff x="642910" y="5715016"/>
                <a:chExt cx="1828813" cy="871544"/>
              </a:xfrm>
            </p:grpSpPr>
            <p:sp>
              <p:nvSpPr>
                <p:cNvPr id="3" name="Flowchart: Delay 2"/>
                <p:cNvSpPr/>
                <p:nvPr/>
              </p:nvSpPr>
              <p:spPr>
                <a:xfrm rot="16200000">
                  <a:off x="1121546" y="5922185"/>
                  <a:ext cx="300040" cy="1028710"/>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4" name="Group 135"/>
                <p:cNvGrpSpPr/>
                <p:nvPr/>
              </p:nvGrpSpPr>
              <p:grpSpPr>
                <a:xfrm>
                  <a:off x="642910" y="5857892"/>
                  <a:ext cx="1357322" cy="306388"/>
                  <a:chOff x="642910" y="5857892"/>
                  <a:chExt cx="1357322" cy="306388"/>
                </a:xfrm>
              </p:grpSpPr>
              <p:grpSp>
                <p:nvGrpSpPr>
                  <p:cNvPr id="6" name="Group 126"/>
                  <p:cNvGrpSpPr/>
                  <p:nvPr/>
                </p:nvGrpSpPr>
                <p:grpSpPr>
                  <a:xfrm>
                    <a:off x="642910" y="5857892"/>
                    <a:ext cx="1357322" cy="306388"/>
                    <a:chOff x="642910" y="5857892"/>
                    <a:chExt cx="1357322" cy="306388"/>
                  </a:xfrm>
                </p:grpSpPr>
                <p:cxnSp>
                  <p:nvCxnSpPr>
                    <p:cNvPr id="11" name="Straight Connector 10"/>
                    <p:cNvCxnSpPr/>
                    <p:nvPr/>
                  </p:nvCxnSpPr>
                  <p:spPr>
                    <a:xfrm>
                      <a:off x="642910" y="58578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642910" y="60102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642910" y="6162692"/>
                      <a:ext cx="1357322" cy="1588"/>
                    </a:xfrm>
                    <a:prstGeom prst="line">
                      <a:avLst/>
                    </a:prstGeom>
                  </p:spPr>
                  <p:style>
                    <a:lnRef idx="1">
                      <a:schemeClr val="accent1"/>
                    </a:lnRef>
                    <a:fillRef idx="0">
                      <a:schemeClr val="accent1"/>
                    </a:fillRef>
                    <a:effectRef idx="0">
                      <a:schemeClr val="accent1"/>
                    </a:effectRef>
                    <a:fontRef idx="minor">
                      <a:schemeClr val="tx1"/>
                    </a:fontRef>
                  </p:style>
                </p:cxnSp>
              </p:grpSp>
              <p:cxnSp>
                <p:nvCxnSpPr>
                  <p:cNvPr id="7" name="Straight Connector 6"/>
                  <p:cNvCxnSpPr/>
                  <p:nvPr/>
                </p:nvCxnSpPr>
                <p:spPr>
                  <a:xfrm rot="5400000" flipH="1" flipV="1">
                    <a:off x="857224" y="5857892"/>
                    <a:ext cx="142876" cy="142876"/>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16200000" flipH="1">
                    <a:off x="1000100" y="5857892"/>
                    <a:ext cx="285752" cy="285752"/>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1285852" y="5929330"/>
                    <a:ext cx="285752" cy="214314"/>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1571604" y="5929330"/>
                    <a:ext cx="285752"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grpSp>
            <p:sp>
              <p:nvSpPr>
                <p:cNvPr id="5" name="TextBox 4"/>
                <p:cNvSpPr txBox="1"/>
                <p:nvPr/>
              </p:nvSpPr>
              <p:spPr>
                <a:xfrm>
                  <a:off x="2071670" y="5715016"/>
                  <a:ext cx="400053" cy="523220"/>
                </a:xfrm>
                <a:prstGeom prst="rect">
                  <a:avLst/>
                </a:prstGeom>
                <a:noFill/>
              </p:spPr>
              <p:txBody>
                <a:bodyPr wrap="square" rtlCol="0">
                  <a:spAutoFit/>
                </a:bodyPr>
                <a:lstStyle/>
                <a:p>
                  <a:pPr algn="ctr"/>
                  <a:r>
                    <a:rPr lang="en-GB" sz="2800" b="1" dirty="0" smtClean="0">
                      <a:latin typeface="Agency FB" pitchFamily="34" charset="0"/>
                    </a:rPr>
                    <a:t>+</a:t>
                  </a:r>
                  <a:endParaRPr lang="en-GB" sz="2800" b="1" dirty="0">
                    <a:latin typeface="Agency FB" pitchFamily="34" charset="0"/>
                  </a:endParaRPr>
                </a:p>
              </p:txBody>
            </p:sp>
          </p:grpSp>
          <p:grpSp>
            <p:nvGrpSpPr>
              <p:cNvPr id="14" name="Group 13"/>
              <p:cNvGrpSpPr/>
              <p:nvPr/>
            </p:nvGrpSpPr>
            <p:grpSpPr>
              <a:xfrm>
                <a:off x="7067463" y="214290"/>
                <a:ext cx="1736373" cy="572298"/>
                <a:chOff x="6858016" y="214290"/>
                <a:chExt cx="1736373" cy="572298"/>
              </a:xfrm>
            </p:grpSpPr>
            <p:cxnSp>
              <p:nvCxnSpPr>
                <p:cNvPr id="15" name="Straight Connector 14"/>
                <p:cNvCxnSpPr/>
                <p:nvPr/>
              </p:nvCxnSpPr>
              <p:spPr>
                <a:xfrm rot="5400000">
                  <a:off x="7785916" y="642918"/>
                  <a:ext cx="285752" cy="1588"/>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6" name="Rectangle 15"/>
                <p:cNvSpPr/>
                <p:nvPr/>
              </p:nvSpPr>
              <p:spPr>
                <a:xfrm>
                  <a:off x="6858016" y="214290"/>
                  <a:ext cx="1736373" cy="307777"/>
                </a:xfrm>
                <a:prstGeom prst="rect">
                  <a:avLst/>
                </a:prstGeom>
              </p:spPr>
              <p:txBody>
                <a:bodyPr wrap="none">
                  <a:spAutoFit/>
                </a:bodyPr>
                <a:lstStyle/>
                <a:p>
                  <a:r>
                    <a:rPr lang="en-GB" sz="1400" dirty="0" smtClean="0">
                      <a:latin typeface="Agency FB" pitchFamily="34" charset="0"/>
                    </a:rPr>
                    <a:t>KSO Band Anti-Persistence </a:t>
                  </a:r>
                  <a:endParaRPr lang="en-GB" sz="1400" dirty="0"/>
                </a:p>
              </p:txBody>
            </p:sp>
          </p:grpSp>
          <p:sp>
            <p:nvSpPr>
              <p:cNvPr id="17" name="TextBox 16"/>
              <p:cNvSpPr txBox="1"/>
              <p:nvPr/>
            </p:nvSpPr>
            <p:spPr>
              <a:xfrm>
                <a:off x="2428860" y="1159655"/>
                <a:ext cx="2428892" cy="340519"/>
              </a:xfrm>
              <a:prstGeom prst="roundRect">
                <a:avLst/>
              </a:prstGeom>
              <a:ln/>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sz="1400" b="1" dirty="0" smtClean="0">
                    <a:solidFill>
                      <a:schemeClr val="bg2">
                        <a:lumMod val="25000"/>
                      </a:schemeClr>
                    </a:solidFill>
                    <a:latin typeface="Bahnschrift Light Condensed" pitchFamily="34" charset="0"/>
                  </a:rPr>
                  <a:t>Pi = n {[n [--&gt;Y1)) ---&gt; (Y2)}</a:t>
                </a:r>
                <a:endParaRPr lang="en-GB" sz="1400" b="1" dirty="0">
                  <a:solidFill>
                    <a:schemeClr val="bg2">
                      <a:lumMod val="25000"/>
                    </a:schemeClr>
                  </a:solidFill>
                  <a:latin typeface="Bahnschrift Light Condensed" pitchFamily="34" charset="0"/>
                </a:endParaRPr>
              </a:p>
            </p:txBody>
          </p:sp>
          <p:cxnSp>
            <p:nvCxnSpPr>
              <p:cNvPr id="20" name="Straight Connector 19"/>
              <p:cNvCxnSpPr/>
              <p:nvPr/>
            </p:nvCxnSpPr>
            <p:spPr>
              <a:xfrm>
                <a:off x="1285852" y="3143248"/>
                <a:ext cx="528641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1285852" y="3570288"/>
                <a:ext cx="528641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1285852" y="3997328"/>
                <a:ext cx="528641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1285852" y="4424368"/>
                <a:ext cx="528641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1285852" y="4851408"/>
                <a:ext cx="528641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1285852" y="5278448"/>
                <a:ext cx="528641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285852" y="5705488"/>
                <a:ext cx="4071966" cy="9528"/>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285852" y="6143644"/>
                <a:ext cx="421484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1322365" y="4036223"/>
                <a:ext cx="2499536" cy="794"/>
              </a:xfrm>
              <a:prstGeom prst="line">
                <a:avLst/>
              </a:prstGeom>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1214414" y="2714620"/>
                <a:ext cx="1285884" cy="369332"/>
              </a:xfrm>
              <a:prstGeom prst="rect">
                <a:avLst/>
              </a:prstGeom>
              <a:noFill/>
            </p:spPr>
            <p:txBody>
              <a:bodyPr wrap="square" rtlCol="0">
                <a:spAutoFit/>
              </a:bodyPr>
              <a:lstStyle/>
              <a:p>
                <a:r>
                  <a:rPr lang="en-GB" dirty="0" smtClean="0">
                    <a:latin typeface="Bahnschrift Light Condensed" pitchFamily="34" charset="0"/>
                  </a:rPr>
                  <a:t>Sample Depth</a:t>
                </a:r>
                <a:endParaRPr lang="en-GB" dirty="0">
                  <a:latin typeface="Bahnschrift Light Condensed" pitchFamily="34" charset="0"/>
                </a:endParaRPr>
              </a:p>
            </p:txBody>
          </p:sp>
          <p:sp>
            <p:nvSpPr>
              <p:cNvPr id="33" name="TextBox 32"/>
              <p:cNvSpPr txBox="1"/>
              <p:nvPr/>
            </p:nvSpPr>
            <p:spPr>
              <a:xfrm>
                <a:off x="500034" y="500042"/>
                <a:ext cx="2000264" cy="369332"/>
              </a:xfrm>
              <a:prstGeom prst="rect">
                <a:avLst/>
              </a:prstGeom>
              <a:noFill/>
            </p:spPr>
            <p:txBody>
              <a:bodyPr wrap="square" rtlCol="0">
                <a:spAutoFit/>
              </a:bodyPr>
              <a:lstStyle/>
              <a:p>
                <a:pPr algn="r"/>
                <a:r>
                  <a:rPr lang="en-GB" b="1" dirty="0" smtClean="0">
                    <a:latin typeface="Bahnschrift Light Condensed" pitchFamily="34" charset="0"/>
                  </a:rPr>
                  <a:t>The Matrix of Diagonals</a:t>
                </a:r>
                <a:endParaRPr lang="en-GB" b="1" dirty="0">
                  <a:latin typeface="Bahnschrift Light Condensed" pitchFamily="34" charset="0"/>
                </a:endParaRPr>
              </a:p>
            </p:txBody>
          </p:sp>
          <p:sp>
            <p:nvSpPr>
              <p:cNvPr id="34" name="TextBox 33"/>
              <p:cNvSpPr txBox="1"/>
              <p:nvPr/>
            </p:nvSpPr>
            <p:spPr>
              <a:xfrm>
                <a:off x="1285852" y="3622705"/>
                <a:ext cx="1285884" cy="369332"/>
              </a:xfrm>
              <a:prstGeom prst="rect">
                <a:avLst/>
              </a:prstGeom>
              <a:noFill/>
            </p:spPr>
            <p:txBody>
              <a:bodyPr wrap="square" rtlCol="0">
                <a:spAutoFit/>
              </a:bodyPr>
              <a:lstStyle/>
              <a:p>
                <a:pPr algn="r"/>
                <a:r>
                  <a:rPr lang="en-GB" dirty="0" smtClean="0">
                    <a:latin typeface="Bahnschrift Light Condensed" pitchFamily="34" charset="0"/>
                  </a:rPr>
                  <a:t>ID2</a:t>
                </a:r>
                <a:endParaRPr lang="en-GB" dirty="0">
                  <a:latin typeface="Bahnschrift Light Condensed" pitchFamily="34" charset="0"/>
                </a:endParaRPr>
              </a:p>
            </p:txBody>
          </p:sp>
          <p:sp>
            <p:nvSpPr>
              <p:cNvPr id="35" name="TextBox 34"/>
              <p:cNvSpPr txBox="1"/>
              <p:nvPr/>
            </p:nvSpPr>
            <p:spPr>
              <a:xfrm>
                <a:off x="1285852" y="4063475"/>
                <a:ext cx="1285884" cy="369332"/>
              </a:xfrm>
              <a:prstGeom prst="rect">
                <a:avLst/>
              </a:prstGeom>
              <a:noFill/>
            </p:spPr>
            <p:txBody>
              <a:bodyPr wrap="square" rtlCol="0">
                <a:spAutoFit/>
              </a:bodyPr>
              <a:lstStyle/>
              <a:p>
                <a:pPr algn="r"/>
                <a:r>
                  <a:rPr lang="en-GB" dirty="0" smtClean="0">
                    <a:latin typeface="Bahnschrift Light Condensed" pitchFamily="34" charset="0"/>
                  </a:rPr>
                  <a:t>ID2</a:t>
                </a:r>
                <a:endParaRPr lang="en-GB" dirty="0">
                  <a:latin typeface="Bahnschrift Light Condensed" pitchFamily="34" charset="0"/>
                </a:endParaRPr>
              </a:p>
            </p:txBody>
          </p:sp>
          <p:sp>
            <p:nvSpPr>
              <p:cNvPr id="36" name="TextBox 35"/>
              <p:cNvSpPr txBox="1"/>
              <p:nvPr/>
            </p:nvSpPr>
            <p:spPr>
              <a:xfrm>
                <a:off x="1285852" y="4488428"/>
                <a:ext cx="1285884" cy="369332"/>
              </a:xfrm>
              <a:prstGeom prst="rect">
                <a:avLst/>
              </a:prstGeom>
              <a:noFill/>
            </p:spPr>
            <p:txBody>
              <a:bodyPr wrap="square" rtlCol="0">
                <a:spAutoFit/>
              </a:bodyPr>
              <a:lstStyle/>
              <a:p>
                <a:pPr algn="r"/>
                <a:r>
                  <a:rPr lang="en-GB" dirty="0" smtClean="0">
                    <a:latin typeface="Bahnschrift Light Condensed" pitchFamily="34" charset="0"/>
                  </a:rPr>
                  <a:t>ID1</a:t>
                </a:r>
                <a:endParaRPr lang="en-GB" dirty="0">
                  <a:latin typeface="Bahnschrift Light Condensed" pitchFamily="34" charset="0"/>
                </a:endParaRPr>
              </a:p>
            </p:txBody>
          </p:sp>
          <p:sp>
            <p:nvSpPr>
              <p:cNvPr id="37" name="TextBox 36"/>
              <p:cNvSpPr txBox="1"/>
              <p:nvPr/>
            </p:nvSpPr>
            <p:spPr>
              <a:xfrm>
                <a:off x="2500298" y="5286388"/>
                <a:ext cx="2643206" cy="369332"/>
              </a:xfrm>
              <a:prstGeom prst="rect">
                <a:avLst/>
              </a:prstGeom>
              <a:noFill/>
            </p:spPr>
            <p:txBody>
              <a:bodyPr wrap="square" rtlCol="0">
                <a:spAutoFit/>
              </a:bodyPr>
              <a:lstStyle/>
              <a:p>
                <a:r>
                  <a:rPr lang="en-GB" dirty="0" smtClean="0">
                    <a:latin typeface="Bahnschrift Light Condensed" pitchFamily="34" charset="0"/>
                  </a:rPr>
                  <a:t>Initial Value - stationary</a:t>
                </a:r>
                <a:endParaRPr lang="en-GB" dirty="0">
                  <a:latin typeface="Bahnschrift Light Condensed" pitchFamily="34" charset="0"/>
                </a:endParaRPr>
              </a:p>
            </p:txBody>
          </p:sp>
          <p:sp>
            <p:nvSpPr>
              <p:cNvPr id="38" name="TextBox 37"/>
              <p:cNvSpPr txBox="1"/>
              <p:nvPr/>
            </p:nvSpPr>
            <p:spPr>
              <a:xfrm>
                <a:off x="3285882" y="5748884"/>
                <a:ext cx="2571768" cy="369332"/>
              </a:xfrm>
              <a:prstGeom prst="rect">
                <a:avLst/>
              </a:prstGeom>
              <a:noFill/>
            </p:spPr>
            <p:txBody>
              <a:bodyPr wrap="square" rtlCol="0">
                <a:spAutoFit/>
              </a:bodyPr>
              <a:lstStyle/>
              <a:p>
                <a:r>
                  <a:rPr lang="en-GB" dirty="0" smtClean="0">
                    <a:latin typeface="Bahnschrift Light Condensed" pitchFamily="34" charset="0"/>
                  </a:rPr>
                  <a:t>Initial Value – motile </a:t>
                </a:r>
                <a:endParaRPr lang="en-GB" dirty="0">
                  <a:latin typeface="Bahnschrift Light Condensed" pitchFamily="34" charset="0"/>
                </a:endParaRPr>
              </a:p>
            </p:txBody>
          </p:sp>
          <p:cxnSp>
            <p:nvCxnSpPr>
              <p:cNvPr id="39" name="Straight Connector 38"/>
              <p:cNvCxnSpPr/>
              <p:nvPr/>
            </p:nvCxnSpPr>
            <p:spPr>
              <a:xfrm rot="5400000">
                <a:off x="2036629" y="4036107"/>
                <a:ext cx="2499536" cy="1029"/>
              </a:xfrm>
              <a:prstGeom prst="line">
                <a:avLst/>
              </a:prstGeom>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2786844" y="3214686"/>
                <a:ext cx="500066" cy="369332"/>
              </a:xfrm>
              <a:prstGeom prst="rect">
                <a:avLst/>
              </a:prstGeom>
              <a:noFill/>
            </p:spPr>
            <p:txBody>
              <a:bodyPr wrap="square" rtlCol="0">
                <a:spAutoFit/>
              </a:bodyPr>
              <a:lstStyle/>
              <a:p>
                <a:pPr algn="r"/>
                <a:r>
                  <a:rPr lang="en-GB" dirty="0" smtClean="0">
                    <a:latin typeface="Bahnschrift Light Condensed" pitchFamily="34" charset="0"/>
                  </a:rPr>
                  <a:t>2</a:t>
                </a:r>
                <a:endParaRPr lang="en-GB" dirty="0">
                  <a:latin typeface="Bahnschrift Light Condensed" pitchFamily="34" charset="0"/>
                </a:endParaRPr>
              </a:p>
            </p:txBody>
          </p:sp>
          <p:sp>
            <p:nvSpPr>
              <p:cNvPr id="41" name="TextBox 40"/>
              <p:cNvSpPr txBox="1"/>
              <p:nvPr/>
            </p:nvSpPr>
            <p:spPr>
              <a:xfrm>
                <a:off x="2786844" y="3643314"/>
                <a:ext cx="500066" cy="369332"/>
              </a:xfrm>
              <a:prstGeom prst="rect">
                <a:avLst/>
              </a:prstGeom>
              <a:noFill/>
            </p:spPr>
            <p:txBody>
              <a:bodyPr wrap="square" rtlCol="0">
                <a:spAutoFit/>
              </a:bodyPr>
              <a:lstStyle/>
              <a:p>
                <a:pPr algn="r"/>
                <a:r>
                  <a:rPr lang="en-GB" dirty="0" smtClean="0">
                    <a:latin typeface="Bahnschrift Light Condensed" pitchFamily="34" charset="0"/>
                  </a:rPr>
                  <a:t>2</a:t>
                </a:r>
                <a:endParaRPr lang="en-GB" dirty="0">
                  <a:latin typeface="Bahnschrift Light Condensed" pitchFamily="34" charset="0"/>
                </a:endParaRPr>
              </a:p>
            </p:txBody>
          </p:sp>
          <p:sp>
            <p:nvSpPr>
              <p:cNvPr id="42" name="TextBox 41"/>
              <p:cNvSpPr txBox="1"/>
              <p:nvPr/>
            </p:nvSpPr>
            <p:spPr>
              <a:xfrm>
                <a:off x="2786844" y="4071942"/>
                <a:ext cx="500066" cy="369332"/>
              </a:xfrm>
              <a:prstGeom prst="rect">
                <a:avLst/>
              </a:prstGeom>
              <a:noFill/>
            </p:spPr>
            <p:txBody>
              <a:bodyPr wrap="square" rtlCol="0">
                <a:spAutoFit/>
              </a:bodyPr>
              <a:lstStyle/>
              <a:p>
                <a:pPr algn="r"/>
                <a:r>
                  <a:rPr lang="en-GB" dirty="0" smtClean="0">
                    <a:latin typeface="Bahnschrift Light Condensed" pitchFamily="34" charset="0"/>
                  </a:rPr>
                  <a:t>2</a:t>
                </a:r>
                <a:endParaRPr lang="en-GB" dirty="0">
                  <a:latin typeface="Bahnschrift Light Condensed" pitchFamily="34" charset="0"/>
                </a:endParaRPr>
              </a:p>
            </p:txBody>
          </p:sp>
          <p:sp>
            <p:nvSpPr>
              <p:cNvPr id="43" name="TextBox 42"/>
              <p:cNvSpPr txBox="1"/>
              <p:nvPr/>
            </p:nvSpPr>
            <p:spPr>
              <a:xfrm>
                <a:off x="2786050" y="4488428"/>
                <a:ext cx="500066" cy="369332"/>
              </a:xfrm>
              <a:prstGeom prst="rect">
                <a:avLst/>
              </a:prstGeom>
              <a:noFill/>
            </p:spPr>
            <p:txBody>
              <a:bodyPr wrap="square" rtlCol="0">
                <a:spAutoFit/>
              </a:bodyPr>
              <a:lstStyle/>
              <a:p>
                <a:pPr algn="r"/>
                <a:r>
                  <a:rPr lang="en-GB" b="1" dirty="0" smtClean="0">
                    <a:latin typeface="Bahnschrift Light Condensed" pitchFamily="34" charset="0"/>
                  </a:rPr>
                  <a:t>4</a:t>
                </a:r>
                <a:endParaRPr lang="en-GB" b="1" dirty="0">
                  <a:latin typeface="Bahnschrift Light Condensed" pitchFamily="34" charset="0"/>
                </a:endParaRPr>
              </a:p>
            </p:txBody>
          </p:sp>
          <p:cxnSp>
            <p:nvCxnSpPr>
              <p:cNvPr id="44" name="Straight Connector 43"/>
              <p:cNvCxnSpPr/>
              <p:nvPr/>
            </p:nvCxnSpPr>
            <p:spPr>
              <a:xfrm rot="5400000">
                <a:off x="2894398" y="3821512"/>
                <a:ext cx="2070908" cy="1588"/>
              </a:xfrm>
              <a:prstGeom prst="line">
                <a:avLst/>
              </a:prstGeom>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3430580" y="3204368"/>
                <a:ext cx="500066" cy="369332"/>
              </a:xfrm>
              <a:prstGeom prst="rect">
                <a:avLst/>
              </a:prstGeom>
              <a:noFill/>
            </p:spPr>
            <p:txBody>
              <a:bodyPr wrap="square" rtlCol="0">
                <a:spAutoFit/>
              </a:bodyPr>
              <a:lstStyle/>
              <a:p>
                <a:pPr algn="r"/>
                <a:r>
                  <a:rPr lang="en-GB" dirty="0" smtClean="0">
                    <a:latin typeface="Bahnschrift Light Condensed" pitchFamily="34" charset="0"/>
                  </a:rPr>
                  <a:t>1</a:t>
                </a:r>
                <a:endParaRPr lang="en-GB" dirty="0">
                  <a:latin typeface="Bahnschrift Light Condensed" pitchFamily="34" charset="0"/>
                </a:endParaRPr>
              </a:p>
            </p:txBody>
          </p:sp>
          <p:sp>
            <p:nvSpPr>
              <p:cNvPr id="46" name="TextBox 45"/>
              <p:cNvSpPr txBox="1"/>
              <p:nvPr/>
            </p:nvSpPr>
            <p:spPr>
              <a:xfrm>
                <a:off x="3430580" y="3632996"/>
                <a:ext cx="500066" cy="369332"/>
              </a:xfrm>
              <a:prstGeom prst="rect">
                <a:avLst/>
              </a:prstGeom>
              <a:noFill/>
            </p:spPr>
            <p:txBody>
              <a:bodyPr wrap="square" rtlCol="0">
                <a:spAutoFit/>
              </a:bodyPr>
              <a:lstStyle/>
              <a:p>
                <a:pPr algn="r"/>
                <a:r>
                  <a:rPr lang="en-GB" dirty="0" smtClean="0">
                    <a:latin typeface="Bahnschrift Light Condensed" pitchFamily="34" charset="0"/>
                  </a:rPr>
                  <a:t>2</a:t>
                </a:r>
                <a:endParaRPr lang="en-GB" dirty="0">
                  <a:latin typeface="Bahnschrift Light Condensed" pitchFamily="34" charset="0"/>
                </a:endParaRPr>
              </a:p>
            </p:txBody>
          </p:sp>
          <p:sp>
            <p:nvSpPr>
              <p:cNvPr id="47" name="TextBox 46"/>
              <p:cNvSpPr txBox="1"/>
              <p:nvPr/>
            </p:nvSpPr>
            <p:spPr>
              <a:xfrm>
                <a:off x="3430580" y="4061624"/>
                <a:ext cx="500066" cy="369332"/>
              </a:xfrm>
              <a:prstGeom prst="rect">
                <a:avLst/>
              </a:prstGeom>
              <a:noFill/>
            </p:spPr>
            <p:txBody>
              <a:bodyPr wrap="square" rtlCol="0">
                <a:spAutoFit/>
              </a:bodyPr>
              <a:lstStyle/>
              <a:p>
                <a:pPr algn="r"/>
                <a:r>
                  <a:rPr lang="en-GB" dirty="0" smtClean="0">
                    <a:latin typeface="Bahnschrift Light Condensed" pitchFamily="34" charset="0"/>
                  </a:rPr>
                  <a:t>2</a:t>
                </a:r>
                <a:endParaRPr lang="en-GB" dirty="0">
                  <a:latin typeface="Bahnschrift Light Condensed" pitchFamily="34" charset="0"/>
                </a:endParaRPr>
              </a:p>
            </p:txBody>
          </p:sp>
          <p:sp>
            <p:nvSpPr>
              <p:cNvPr id="48" name="TextBox 47"/>
              <p:cNvSpPr txBox="1"/>
              <p:nvPr/>
            </p:nvSpPr>
            <p:spPr>
              <a:xfrm>
                <a:off x="3429786" y="4478110"/>
                <a:ext cx="500066" cy="369332"/>
              </a:xfrm>
              <a:prstGeom prst="rect">
                <a:avLst/>
              </a:prstGeom>
              <a:noFill/>
            </p:spPr>
            <p:txBody>
              <a:bodyPr wrap="square" rtlCol="0">
                <a:spAutoFit/>
              </a:bodyPr>
              <a:lstStyle/>
              <a:p>
                <a:pPr algn="r"/>
                <a:r>
                  <a:rPr lang="en-GB" dirty="0" smtClean="0">
                    <a:latin typeface="Bahnschrift Light Condensed" pitchFamily="34" charset="0"/>
                  </a:rPr>
                  <a:t>3</a:t>
                </a:r>
                <a:endParaRPr lang="en-GB" dirty="0">
                  <a:latin typeface="Bahnschrift Light Condensed" pitchFamily="34" charset="0"/>
                </a:endParaRPr>
              </a:p>
            </p:txBody>
          </p:sp>
          <p:cxnSp>
            <p:nvCxnSpPr>
              <p:cNvPr id="49" name="Straight Connector 48"/>
              <p:cNvCxnSpPr/>
              <p:nvPr/>
            </p:nvCxnSpPr>
            <p:spPr>
              <a:xfrm rot="16200000" flipH="1">
                <a:off x="3464740" y="3821880"/>
                <a:ext cx="2070908" cy="852"/>
              </a:xfrm>
              <a:prstGeom prst="line">
                <a:avLst/>
              </a:prstGeom>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3999702" y="3204368"/>
                <a:ext cx="500066" cy="369332"/>
              </a:xfrm>
              <a:prstGeom prst="rect">
                <a:avLst/>
              </a:prstGeom>
              <a:noFill/>
            </p:spPr>
            <p:txBody>
              <a:bodyPr wrap="square" rtlCol="0">
                <a:spAutoFit/>
              </a:bodyPr>
              <a:lstStyle/>
              <a:p>
                <a:pPr algn="r"/>
                <a:r>
                  <a:rPr lang="en-GB" dirty="0" smtClean="0">
                    <a:latin typeface="Bahnschrift Light Condensed" pitchFamily="34" charset="0"/>
                  </a:rPr>
                  <a:t>0</a:t>
                </a:r>
                <a:endParaRPr lang="en-GB" dirty="0">
                  <a:latin typeface="Bahnschrift Light Condensed" pitchFamily="34" charset="0"/>
                </a:endParaRPr>
              </a:p>
            </p:txBody>
          </p:sp>
          <p:sp>
            <p:nvSpPr>
              <p:cNvPr id="51" name="TextBox 50"/>
              <p:cNvSpPr txBox="1"/>
              <p:nvPr/>
            </p:nvSpPr>
            <p:spPr>
              <a:xfrm>
                <a:off x="3999702" y="3632996"/>
                <a:ext cx="500066" cy="369332"/>
              </a:xfrm>
              <a:prstGeom prst="rect">
                <a:avLst/>
              </a:prstGeom>
              <a:noFill/>
            </p:spPr>
            <p:txBody>
              <a:bodyPr wrap="square" rtlCol="0">
                <a:spAutoFit/>
              </a:bodyPr>
              <a:lstStyle/>
              <a:p>
                <a:pPr algn="r"/>
                <a:r>
                  <a:rPr lang="en-GB" dirty="0" smtClean="0">
                    <a:latin typeface="Bahnschrift Light Condensed" pitchFamily="34" charset="0"/>
                  </a:rPr>
                  <a:t>1</a:t>
                </a:r>
                <a:endParaRPr lang="en-GB" dirty="0">
                  <a:latin typeface="Bahnschrift Light Condensed" pitchFamily="34" charset="0"/>
                </a:endParaRPr>
              </a:p>
            </p:txBody>
          </p:sp>
          <p:sp>
            <p:nvSpPr>
              <p:cNvPr id="52" name="TextBox 51"/>
              <p:cNvSpPr txBox="1"/>
              <p:nvPr/>
            </p:nvSpPr>
            <p:spPr>
              <a:xfrm>
                <a:off x="3999702" y="4061624"/>
                <a:ext cx="500066" cy="369332"/>
              </a:xfrm>
              <a:prstGeom prst="rect">
                <a:avLst/>
              </a:prstGeom>
              <a:noFill/>
            </p:spPr>
            <p:txBody>
              <a:bodyPr wrap="square" rtlCol="0">
                <a:spAutoFit/>
              </a:bodyPr>
              <a:lstStyle/>
              <a:p>
                <a:pPr algn="r"/>
                <a:r>
                  <a:rPr lang="en-GB" dirty="0" smtClean="0">
                    <a:latin typeface="Bahnschrift Light Condensed" pitchFamily="34" charset="0"/>
                  </a:rPr>
                  <a:t>2</a:t>
                </a:r>
                <a:endParaRPr lang="en-GB" dirty="0">
                  <a:latin typeface="Bahnschrift Light Condensed" pitchFamily="34" charset="0"/>
                </a:endParaRPr>
              </a:p>
            </p:txBody>
          </p:sp>
          <p:sp>
            <p:nvSpPr>
              <p:cNvPr id="53" name="TextBox 52"/>
              <p:cNvSpPr txBox="1"/>
              <p:nvPr/>
            </p:nvSpPr>
            <p:spPr>
              <a:xfrm>
                <a:off x="3998908" y="4478110"/>
                <a:ext cx="500066" cy="369332"/>
              </a:xfrm>
              <a:prstGeom prst="rect">
                <a:avLst/>
              </a:prstGeom>
              <a:noFill/>
            </p:spPr>
            <p:txBody>
              <a:bodyPr wrap="square" rtlCol="0">
                <a:spAutoFit/>
              </a:bodyPr>
              <a:lstStyle/>
              <a:p>
                <a:pPr algn="r"/>
                <a:r>
                  <a:rPr lang="en-GB" dirty="0" smtClean="0">
                    <a:latin typeface="Bahnschrift Light Condensed" pitchFamily="34" charset="0"/>
                  </a:rPr>
                  <a:t>3</a:t>
                </a:r>
                <a:endParaRPr lang="en-GB" dirty="0">
                  <a:latin typeface="Bahnschrift Light Condensed" pitchFamily="34" charset="0"/>
                </a:endParaRPr>
              </a:p>
            </p:txBody>
          </p:sp>
          <p:cxnSp>
            <p:nvCxnSpPr>
              <p:cNvPr id="54" name="Straight Connector 53"/>
              <p:cNvCxnSpPr/>
              <p:nvPr/>
            </p:nvCxnSpPr>
            <p:spPr>
              <a:xfrm rot="5400000">
                <a:off x="4107624" y="3821880"/>
                <a:ext cx="2070908" cy="852"/>
              </a:xfrm>
              <a:prstGeom prst="line">
                <a:avLst/>
              </a:prstGeom>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4643438" y="3194050"/>
                <a:ext cx="500066" cy="369332"/>
              </a:xfrm>
              <a:prstGeom prst="rect">
                <a:avLst/>
              </a:prstGeom>
              <a:noFill/>
            </p:spPr>
            <p:txBody>
              <a:bodyPr wrap="square" rtlCol="0">
                <a:spAutoFit/>
              </a:bodyPr>
              <a:lstStyle/>
              <a:p>
                <a:pPr algn="r"/>
                <a:r>
                  <a:rPr lang="en-GB" dirty="0" smtClean="0">
                    <a:latin typeface="Bahnschrift Light Condensed" pitchFamily="34" charset="0"/>
                  </a:rPr>
                  <a:t>0</a:t>
                </a:r>
                <a:endParaRPr lang="en-GB" dirty="0">
                  <a:latin typeface="Bahnschrift Light Condensed" pitchFamily="34" charset="0"/>
                </a:endParaRPr>
              </a:p>
            </p:txBody>
          </p:sp>
          <p:sp>
            <p:nvSpPr>
              <p:cNvPr id="56" name="TextBox 55"/>
              <p:cNvSpPr txBox="1"/>
              <p:nvPr/>
            </p:nvSpPr>
            <p:spPr>
              <a:xfrm>
                <a:off x="4643438" y="3622678"/>
                <a:ext cx="500066" cy="369332"/>
              </a:xfrm>
              <a:prstGeom prst="rect">
                <a:avLst/>
              </a:prstGeom>
              <a:noFill/>
            </p:spPr>
            <p:txBody>
              <a:bodyPr wrap="square" rtlCol="0">
                <a:spAutoFit/>
              </a:bodyPr>
              <a:lstStyle/>
              <a:p>
                <a:pPr algn="r"/>
                <a:r>
                  <a:rPr lang="en-GB" dirty="0" smtClean="0">
                    <a:latin typeface="Bahnschrift Light Condensed" pitchFamily="34" charset="0"/>
                  </a:rPr>
                  <a:t>2</a:t>
                </a:r>
                <a:endParaRPr lang="en-GB" dirty="0">
                  <a:latin typeface="Bahnschrift Light Condensed" pitchFamily="34" charset="0"/>
                </a:endParaRPr>
              </a:p>
            </p:txBody>
          </p:sp>
          <p:sp>
            <p:nvSpPr>
              <p:cNvPr id="57" name="TextBox 56"/>
              <p:cNvSpPr txBox="1"/>
              <p:nvPr/>
            </p:nvSpPr>
            <p:spPr>
              <a:xfrm>
                <a:off x="4643438" y="4051306"/>
                <a:ext cx="500066" cy="369332"/>
              </a:xfrm>
              <a:prstGeom prst="rect">
                <a:avLst/>
              </a:prstGeom>
              <a:noFill/>
            </p:spPr>
            <p:txBody>
              <a:bodyPr wrap="square" rtlCol="0">
                <a:spAutoFit/>
              </a:bodyPr>
              <a:lstStyle/>
              <a:p>
                <a:pPr algn="r"/>
                <a:r>
                  <a:rPr lang="en-GB" dirty="0" smtClean="0">
                    <a:latin typeface="Bahnschrift Light Condensed" pitchFamily="34" charset="0"/>
                  </a:rPr>
                  <a:t>2</a:t>
                </a:r>
                <a:endParaRPr lang="en-GB" dirty="0">
                  <a:latin typeface="Bahnschrift Light Condensed" pitchFamily="34" charset="0"/>
                </a:endParaRPr>
              </a:p>
            </p:txBody>
          </p:sp>
          <p:sp>
            <p:nvSpPr>
              <p:cNvPr id="58" name="TextBox 57"/>
              <p:cNvSpPr txBox="1"/>
              <p:nvPr/>
            </p:nvSpPr>
            <p:spPr>
              <a:xfrm>
                <a:off x="4642644" y="4467792"/>
                <a:ext cx="500066" cy="369332"/>
              </a:xfrm>
              <a:prstGeom prst="rect">
                <a:avLst/>
              </a:prstGeom>
              <a:noFill/>
            </p:spPr>
            <p:txBody>
              <a:bodyPr wrap="square" rtlCol="0">
                <a:spAutoFit/>
              </a:bodyPr>
              <a:lstStyle/>
              <a:p>
                <a:pPr algn="r"/>
                <a:r>
                  <a:rPr lang="en-GB" dirty="0" smtClean="0">
                    <a:latin typeface="Bahnschrift Light Condensed" pitchFamily="34" charset="0"/>
                  </a:rPr>
                  <a:t>3</a:t>
                </a:r>
                <a:endParaRPr lang="en-GB" dirty="0">
                  <a:latin typeface="Bahnschrift Light Condensed" pitchFamily="34" charset="0"/>
                </a:endParaRPr>
              </a:p>
            </p:txBody>
          </p:sp>
          <p:cxnSp>
            <p:nvCxnSpPr>
              <p:cNvPr id="105" name="Straight Arrow Connector 104"/>
              <p:cNvCxnSpPr/>
              <p:nvPr/>
            </p:nvCxnSpPr>
            <p:spPr>
              <a:xfrm flipV="1">
                <a:off x="2571736" y="4857760"/>
                <a:ext cx="714380" cy="428628"/>
              </a:xfrm>
              <a:prstGeom prst="straightConnector1">
                <a:avLst/>
              </a:prstGeom>
              <a:ln>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7" name="Straight Arrow Connector 106"/>
              <p:cNvCxnSpPr/>
              <p:nvPr/>
            </p:nvCxnSpPr>
            <p:spPr>
              <a:xfrm>
                <a:off x="2571736" y="4857760"/>
                <a:ext cx="714380" cy="428628"/>
              </a:xfrm>
              <a:prstGeom prst="straightConnector1">
                <a:avLst/>
              </a:prstGeom>
              <a:ln>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11" name="Straight Arrow Connector 110"/>
              <p:cNvCxnSpPr/>
              <p:nvPr/>
            </p:nvCxnSpPr>
            <p:spPr>
              <a:xfrm rot="5400000" flipH="1" flipV="1">
                <a:off x="2713818" y="5072074"/>
                <a:ext cx="429422" cy="794"/>
              </a:xfrm>
              <a:prstGeom prst="straightConnector1">
                <a:avLst/>
              </a:prstGeom>
              <a:ln>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13" name="TextBox 112"/>
              <p:cNvSpPr txBox="1"/>
              <p:nvPr/>
            </p:nvSpPr>
            <p:spPr>
              <a:xfrm>
                <a:off x="3929058" y="6143644"/>
                <a:ext cx="1857388" cy="369332"/>
              </a:xfrm>
              <a:prstGeom prst="rect">
                <a:avLst/>
              </a:prstGeom>
              <a:noFill/>
            </p:spPr>
            <p:txBody>
              <a:bodyPr wrap="square" rtlCol="0">
                <a:spAutoFit/>
              </a:bodyPr>
              <a:lstStyle/>
              <a:p>
                <a:r>
                  <a:rPr lang="en-GB" dirty="0" smtClean="0">
                    <a:latin typeface="Bahnschrift Light Condensed" pitchFamily="34" charset="0"/>
                  </a:rPr>
                  <a:t>Initial Value – image</a:t>
                </a:r>
                <a:endParaRPr lang="en-GB" dirty="0">
                  <a:latin typeface="Bahnschrift Light Condensed" pitchFamily="34" charset="0"/>
                </a:endParaRPr>
              </a:p>
            </p:txBody>
          </p:sp>
          <p:sp>
            <p:nvSpPr>
              <p:cNvPr id="114" name="TextBox 113"/>
              <p:cNvSpPr txBox="1"/>
              <p:nvPr/>
            </p:nvSpPr>
            <p:spPr>
              <a:xfrm>
                <a:off x="2500298" y="2357430"/>
                <a:ext cx="1143008" cy="369332"/>
              </a:xfrm>
              <a:prstGeom prst="rect">
                <a:avLst/>
              </a:prstGeom>
              <a:noFill/>
            </p:spPr>
            <p:txBody>
              <a:bodyPr wrap="square" rtlCol="0">
                <a:spAutoFit/>
              </a:bodyPr>
              <a:lstStyle/>
              <a:p>
                <a:r>
                  <a:rPr lang="en-GB" dirty="0" smtClean="0">
                    <a:latin typeface="Bahnschrift Light Condensed" pitchFamily="34" charset="0"/>
                  </a:rPr>
                  <a:t>n 5s = motile</a:t>
                </a:r>
                <a:endParaRPr lang="en-GB" dirty="0">
                  <a:latin typeface="Bahnschrift Light Condensed" pitchFamily="34" charset="0"/>
                </a:endParaRPr>
              </a:p>
            </p:txBody>
          </p:sp>
          <p:grpSp>
            <p:nvGrpSpPr>
              <p:cNvPr id="115" name="Group 114"/>
              <p:cNvGrpSpPr/>
              <p:nvPr/>
            </p:nvGrpSpPr>
            <p:grpSpPr>
              <a:xfrm>
                <a:off x="6886591" y="4572008"/>
                <a:ext cx="1828813" cy="871544"/>
                <a:chOff x="3143240" y="5715016"/>
                <a:chExt cx="1828813" cy="871544"/>
              </a:xfrm>
            </p:grpSpPr>
            <p:sp>
              <p:nvSpPr>
                <p:cNvPr id="116" name="Flowchart: Delay 115"/>
                <p:cNvSpPr/>
                <p:nvPr/>
              </p:nvSpPr>
              <p:spPr>
                <a:xfrm rot="5400000" flipV="1">
                  <a:off x="3621876" y="5922185"/>
                  <a:ext cx="300040" cy="1028710"/>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117" name="Group 137"/>
                <p:cNvGrpSpPr/>
                <p:nvPr/>
              </p:nvGrpSpPr>
              <p:grpSpPr>
                <a:xfrm flipV="1">
                  <a:off x="3143240" y="5857892"/>
                  <a:ext cx="1357322" cy="306388"/>
                  <a:chOff x="642910" y="5857892"/>
                  <a:chExt cx="1357322" cy="306388"/>
                </a:xfrm>
              </p:grpSpPr>
              <p:grpSp>
                <p:nvGrpSpPr>
                  <p:cNvPr id="119" name="Group 138"/>
                  <p:cNvGrpSpPr/>
                  <p:nvPr/>
                </p:nvGrpSpPr>
                <p:grpSpPr>
                  <a:xfrm>
                    <a:off x="642910" y="5857892"/>
                    <a:ext cx="1357322" cy="306388"/>
                    <a:chOff x="642910" y="5857892"/>
                    <a:chExt cx="1357322" cy="306388"/>
                  </a:xfrm>
                </p:grpSpPr>
                <p:cxnSp>
                  <p:nvCxnSpPr>
                    <p:cNvPr id="124" name="Straight Connector 123"/>
                    <p:cNvCxnSpPr/>
                    <p:nvPr/>
                  </p:nvCxnSpPr>
                  <p:spPr>
                    <a:xfrm>
                      <a:off x="642910" y="58578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a:off x="642910" y="60102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26" name="Straight Connector 125"/>
                    <p:cNvCxnSpPr/>
                    <p:nvPr/>
                  </p:nvCxnSpPr>
                  <p:spPr>
                    <a:xfrm>
                      <a:off x="642910" y="6162692"/>
                      <a:ext cx="1357322" cy="1588"/>
                    </a:xfrm>
                    <a:prstGeom prst="line">
                      <a:avLst/>
                    </a:prstGeom>
                  </p:spPr>
                  <p:style>
                    <a:lnRef idx="1">
                      <a:schemeClr val="accent1"/>
                    </a:lnRef>
                    <a:fillRef idx="0">
                      <a:schemeClr val="accent1"/>
                    </a:fillRef>
                    <a:effectRef idx="0">
                      <a:schemeClr val="accent1"/>
                    </a:effectRef>
                    <a:fontRef idx="minor">
                      <a:schemeClr val="tx1"/>
                    </a:fontRef>
                  </p:style>
                </p:cxnSp>
              </p:grpSp>
              <p:cxnSp>
                <p:nvCxnSpPr>
                  <p:cNvPr id="120" name="Straight Connector 119"/>
                  <p:cNvCxnSpPr/>
                  <p:nvPr/>
                </p:nvCxnSpPr>
                <p:spPr>
                  <a:xfrm rot="5400000" flipH="1" flipV="1">
                    <a:off x="857224" y="5857892"/>
                    <a:ext cx="142876" cy="142876"/>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1000100" y="5857892"/>
                    <a:ext cx="285752" cy="285752"/>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p:cNvCxnSpPr/>
                  <p:nvPr/>
                </p:nvCxnSpPr>
                <p:spPr>
                  <a:xfrm flipV="1">
                    <a:off x="1285852" y="5929330"/>
                    <a:ext cx="285752" cy="214314"/>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a:off x="1571604" y="5929330"/>
                    <a:ext cx="285752"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118" name="TextBox 117"/>
                <p:cNvSpPr txBox="1"/>
                <p:nvPr/>
              </p:nvSpPr>
              <p:spPr>
                <a:xfrm>
                  <a:off x="4572000" y="5715016"/>
                  <a:ext cx="400053" cy="523220"/>
                </a:xfrm>
                <a:prstGeom prst="rect">
                  <a:avLst/>
                </a:prstGeom>
                <a:noFill/>
              </p:spPr>
              <p:txBody>
                <a:bodyPr wrap="square" rtlCol="0">
                  <a:spAutoFit/>
                </a:bodyPr>
                <a:lstStyle/>
                <a:p>
                  <a:pPr algn="ctr"/>
                  <a:r>
                    <a:rPr lang="en-GB" sz="2800" b="1" dirty="0" smtClean="0">
                      <a:latin typeface="Agency FB" pitchFamily="34" charset="0"/>
                    </a:rPr>
                    <a:t>-</a:t>
                  </a:r>
                  <a:endParaRPr lang="en-GB" sz="2800" b="1" dirty="0">
                    <a:latin typeface="Agency FB" pitchFamily="34" charset="0"/>
                  </a:endParaRPr>
                </a:p>
              </p:txBody>
            </p:sp>
          </p:grpSp>
          <p:grpSp>
            <p:nvGrpSpPr>
              <p:cNvPr id="127" name="Group 126"/>
              <p:cNvGrpSpPr/>
              <p:nvPr/>
            </p:nvGrpSpPr>
            <p:grpSpPr>
              <a:xfrm>
                <a:off x="7067463" y="4071942"/>
                <a:ext cx="1736373" cy="785818"/>
                <a:chOff x="428596" y="4286256"/>
                <a:chExt cx="1736373" cy="785818"/>
              </a:xfrm>
            </p:grpSpPr>
            <p:cxnSp>
              <p:nvCxnSpPr>
                <p:cNvPr id="128" name="Straight Connector 127"/>
                <p:cNvCxnSpPr/>
                <p:nvPr/>
              </p:nvCxnSpPr>
              <p:spPr>
                <a:xfrm rot="5400000">
                  <a:off x="1250133" y="4821247"/>
                  <a:ext cx="500066" cy="1588"/>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29" name="Rectangle 128"/>
                <p:cNvSpPr/>
                <p:nvPr/>
              </p:nvSpPr>
              <p:spPr>
                <a:xfrm>
                  <a:off x="428596" y="4286256"/>
                  <a:ext cx="1736373" cy="307777"/>
                </a:xfrm>
                <a:prstGeom prst="rect">
                  <a:avLst/>
                </a:prstGeom>
              </p:spPr>
              <p:txBody>
                <a:bodyPr wrap="none">
                  <a:spAutoFit/>
                </a:bodyPr>
                <a:lstStyle/>
                <a:p>
                  <a:r>
                    <a:rPr lang="en-GB" sz="1400" dirty="0" smtClean="0">
                      <a:latin typeface="Agency FB" pitchFamily="34" charset="0"/>
                    </a:rPr>
                    <a:t>KSO Band Anti-Persistence </a:t>
                  </a:r>
                  <a:endParaRPr lang="en-GB" sz="1400" dirty="0"/>
                </a:p>
              </p:txBody>
            </p:sp>
          </p:grpSp>
          <p:sp>
            <p:nvSpPr>
              <p:cNvPr id="131" name="TextBox 130"/>
              <p:cNvSpPr txBox="1"/>
              <p:nvPr/>
            </p:nvSpPr>
            <p:spPr>
              <a:xfrm>
                <a:off x="1285852" y="3214686"/>
                <a:ext cx="1285884" cy="369332"/>
              </a:xfrm>
              <a:prstGeom prst="rect">
                <a:avLst/>
              </a:prstGeom>
              <a:noFill/>
            </p:spPr>
            <p:txBody>
              <a:bodyPr wrap="square" rtlCol="0">
                <a:spAutoFit/>
              </a:bodyPr>
              <a:lstStyle/>
              <a:p>
                <a:pPr algn="r"/>
                <a:r>
                  <a:rPr lang="en-GB" dirty="0" smtClean="0">
                    <a:latin typeface="Bahnschrift Light Condensed" pitchFamily="34" charset="0"/>
                  </a:rPr>
                  <a:t>ID3</a:t>
                </a:r>
                <a:endParaRPr lang="en-GB" dirty="0">
                  <a:latin typeface="Bahnschrift Light Condensed" pitchFamily="34" charset="0"/>
                </a:endParaRPr>
              </a:p>
            </p:txBody>
          </p:sp>
          <p:sp>
            <p:nvSpPr>
              <p:cNvPr id="132" name="TextBox 131"/>
              <p:cNvSpPr txBox="1"/>
              <p:nvPr/>
            </p:nvSpPr>
            <p:spPr>
              <a:xfrm>
                <a:off x="6572264" y="1785926"/>
                <a:ext cx="2357454" cy="1200329"/>
              </a:xfrm>
              <a:prstGeom prst="rect">
                <a:avLst/>
              </a:prstGeom>
              <a:noFill/>
            </p:spPr>
            <p:txBody>
              <a:bodyPr wrap="square" rtlCol="0">
                <a:spAutoFit/>
              </a:bodyPr>
              <a:lstStyle/>
              <a:p>
                <a:pPr algn="r"/>
                <a:r>
                  <a:rPr lang="en-GB" i="1" dirty="0" smtClean="0">
                    <a:solidFill>
                      <a:schemeClr val="accent2">
                        <a:lumMod val="50000"/>
                      </a:schemeClr>
                    </a:solidFill>
                    <a:latin typeface="Bahnschrift Light Condensed" pitchFamily="34" charset="0"/>
                  </a:rPr>
                  <a:t>Mandelbrot prescribes that markets have memory. We agree by alternative analysis.</a:t>
                </a:r>
                <a:endParaRPr lang="en-GB" i="1" dirty="0">
                  <a:solidFill>
                    <a:schemeClr val="accent2">
                      <a:lumMod val="50000"/>
                    </a:schemeClr>
                  </a:solidFill>
                  <a:latin typeface="Bahnschrift Light Condensed" pitchFamily="34" charset="0"/>
                </a:endParaRPr>
              </a:p>
            </p:txBody>
          </p:sp>
          <p:sp>
            <p:nvSpPr>
              <p:cNvPr id="133" name="TextBox 132"/>
              <p:cNvSpPr txBox="1"/>
              <p:nvPr/>
            </p:nvSpPr>
            <p:spPr>
              <a:xfrm>
                <a:off x="571472" y="2071678"/>
                <a:ext cx="928694" cy="369332"/>
              </a:xfrm>
              <a:prstGeom prst="rect">
                <a:avLst/>
              </a:prstGeom>
              <a:noFill/>
            </p:spPr>
            <p:txBody>
              <a:bodyPr wrap="square" rtlCol="0">
                <a:spAutoFit/>
              </a:bodyPr>
              <a:lstStyle/>
              <a:p>
                <a:r>
                  <a:rPr lang="en-GB" dirty="0" smtClean="0">
                    <a:latin typeface="Bahnschrift Light Condensed" pitchFamily="34" charset="0"/>
                  </a:rPr>
                  <a:t>Index Set </a:t>
                </a:r>
                <a:endParaRPr lang="en-GB" dirty="0">
                  <a:latin typeface="Bahnschrift Light Condensed" pitchFamily="34" charset="0"/>
                </a:endParaRPr>
              </a:p>
            </p:txBody>
          </p:sp>
          <p:sp>
            <p:nvSpPr>
              <p:cNvPr id="134" name="TextBox 133"/>
              <p:cNvSpPr txBox="1"/>
              <p:nvPr/>
            </p:nvSpPr>
            <p:spPr>
              <a:xfrm>
                <a:off x="4601103" y="2214554"/>
                <a:ext cx="1214446" cy="646331"/>
              </a:xfrm>
              <a:prstGeom prst="rect">
                <a:avLst/>
              </a:prstGeom>
              <a:noFill/>
            </p:spPr>
            <p:txBody>
              <a:bodyPr wrap="square" rtlCol="0">
                <a:spAutoFit/>
              </a:bodyPr>
              <a:lstStyle/>
              <a:p>
                <a:pPr algn="r"/>
                <a:r>
                  <a:rPr lang="en-GB" dirty="0" smtClean="0">
                    <a:latin typeface="Bahnschrift Light Condensed" pitchFamily="34" charset="0"/>
                  </a:rPr>
                  <a:t>Pivoting Index</a:t>
                </a:r>
                <a:endParaRPr lang="en-GB" dirty="0">
                  <a:latin typeface="Bahnschrift Light Condensed" pitchFamily="34" charset="0"/>
                </a:endParaRPr>
              </a:p>
            </p:txBody>
          </p:sp>
          <p:sp>
            <p:nvSpPr>
              <p:cNvPr id="135" name="TextBox 134"/>
              <p:cNvSpPr txBox="1"/>
              <p:nvPr/>
            </p:nvSpPr>
            <p:spPr>
              <a:xfrm>
                <a:off x="6438912" y="6286520"/>
                <a:ext cx="2357454" cy="369332"/>
              </a:xfrm>
              <a:prstGeom prst="rect">
                <a:avLst/>
              </a:prstGeom>
              <a:noFill/>
            </p:spPr>
            <p:txBody>
              <a:bodyPr wrap="square" rtlCol="0">
                <a:spAutoFit/>
              </a:bodyPr>
              <a:lstStyle/>
              <a:p>
                <a:pPr algn="r"/>
                <a:r>
                  <a:rPr lang="en-GB" i="1" dirty="0" smtClean="0">
                    <a:solidFill>
                      <a:schemeClr val="accent2">
                        <a:lumMod val="50000"/>
                      </a:schemeClr>
                    </a:solidFill>
                    <a:latin typeface="Bahnschrift Light Condensed" pitchFamily="34" charset="0"/>
                  </a:rPr>
                  <a:t>In the language Orbit reads </a:t>
                </a:r>
                <a:endParaRPr lang="en-GB" i="1" dirty="0">
                  <a:solidFill>
                    <a:schemeClr val="accent2">
                      <a:lumMod val="50000"/>
                    </a:schemeClr>
                  </a:solidFill>
                  <a:latin typeface="Bahnschrift Light Condensed" pitchFamily="34" charset="0"/>
                </a:endParaRPr>
              </a:p>
            </p:txBody>
          </p:sp>
          <p:sp>
            <p:nvSpPr>
              <p:cNvPr id="139" name="TextBox 138"/>
              <p:cNvSpPr txBox="1"/>
              <p:nvPr/>
            </p:nvSpPr>
            <p:spPr>
              <a:xfrm>
                <a:off x="642910" y="4863831"/>
                <a:ext cx="1857388" cy="369332"/>
              </a:xfrm>
              <a:prstGeom prst="rect">
                <a:avLst/>
              </a:prstGeom>
              <a:noFill/>
            </p:spPr>
            <p:txBody>
              <a:bodyPr wrap="square" rtlCol="0">
                <a:spAutoFit/>
              </a:bodyPr>
              <a:lstStyle/>
              <a:p>
                <a:r>
                  <a:rPr lang="en-GB" dirty="0" smtClean="0">
                    <a:latin typeface="Bahnschrift Light Condensed" pitchFamily="34" charset="0"/>
                  </a:rPr>
                  <a:t>Variable Topologies</a:t>
                </a:r>
                <a:endParaRPr lang="en-GB" dirty="0">
                  <a:latin typeface="Bahnschrift Light Condensed" pitchFamily="34" charset="0"/>
                </a:endParaRPr>
              </a:p>
            </p:txBody>
          </p:sp>
          <p:sp>
            <p:nvSpPr>
              <p:cNvPr id="140" name="TextBox 139"/>
              <p:cNvSpPr txBox="1"/>
              <p:nvPr/>
            </p:nvSpPr>
            <p:spPr>
              <a:xfrm>
                <a:off x="4429124" y="363237"/>
                <a:ext cx="2357454" cy="369332"/>
              </a:xfrm>
              <a:prstGeom prst="rect">
                <a:avLst/>
              </a:prstGeom>
              <a:noFill/>
            </p:spPr>
            <p:txBody>
              <a:bodyPr wrap="square" rtlCol="0">
                <a:spAutoFit/>
              </a:bodyPr>
              <a:lstStyle/>
              <a:p>
                <a:r>
                  <a:rPr lang="en-GB" i="1" dirty="0" smtClean="0">
                    <a:solidFill>
                      <a:schemeClr val="bg1">
                        <a:lumMod val="95000"/>
                      </a:schemeClr>
                    </a:solidFill>
                    <a:latin typeface="Bahnschrift Light Condensed" pitchFamily="34" charset="0"/>
                  </a:rPr>
                  <a:t>Multidimensionality</a:t>
                </a:r>
                <a:endParaRPr lang="en-GB" i="1" dirty="0">
                  <a:solidFill>
                    <a:schemeClr val="bg1">
                      <a:lumMod val="95000"/>
                    </a:schemeClr>
                  </a:solidFill>
                  <a:latin typeface="Bahnschrift Light Condensed" pitchFamily="34" charset="0"/>
                </a:endParaRPr>
              </a:p>
            </p:txBody>
          </p:sp>
          <p:sp>
            <p:nvSpPr>
              <p:cNvPr id="144" name="TextBox 143"/>
              <p:cNvSpPr txBox="1"/>
              <p:nvPr/>
            </p:nvSpPr>
            <p:spPr>
              <a:xfrm>
                <a:off x="5286380" y="4578079"/>
                <a:ext cx="285752" cy="369332"/>
              </a:xfrm>
              <a:prstGeom prst="rect">
                <a:avLst/>
              </a:prstGeom>
              <a:noFill/>
            </p:spPr>
            <p:txBody>
              <a:bodyPr wrap="square" rtlCol="0">
                <a:spAutoFit/>
              </a:bodyPr>
              <a:lstStyle/>
              <a:p>
                <a:r>
                  <a:rPr lang="en-GB" dirty="0" smtClean="0">
                    <a:latin typeface="Bahnschrift Light Condensed" pitchFamily="34" charset="0"/>
                  </a:rPr>
                  <a:t>X</a:t>
                </a:r>
                <a:endParaRPr lang="en-GB" dirty="0">
                  <a:latin typeface="Bahnschrift Light Condensed" pitchFamily="34" charset="0"/>
                </a:endParaRPr>
              </a:p>
            </p:txBody>
          </p:sp>
          <p:sp>
            <p:nvSpPr>
              <p:cNvPr id="145" name="TextBox 144"/>
              <p:cNvSpPr txBox="1"/>
              <p:nvPr/>
            </p:nvSpPr>
            <p:spPr>
              <a:xfrm>
                <a:off x="6572264" y="2506377"/>
                <a:ext cx="285752" cy="369332"/>
              </a:xfrm>
              <a:prstGeom prst="rect">
                <a:avLst/>
              </a:prstGeom>
              <a:noFill/>
            </p:spPr>
            <p:txBody>
              <a:bodyPr wrap="square" rtlCol="0">
                <a:spAutoFit/>
              </a:bodyPr>
              <a:lstStyle/>
              <a:p>
                <a:r>
                  <a:rPr lang="en-GB" dirty="0" smtClean="0">
                    <a:latin typeface="Bahnschrift Light Condensed" pitchFamily="34" charset="0"/>
                  </a:rPr>
                  <a:t>Y</a:t>
                </a:r>
                <a:endParaRPr lang="en-GB" dirty="0">
                  <a:latin typeface="Bahnschrift Light Condensed" pitchFamily="34" charset="0"/>
                </a:endParaRPr>
              </a:p>
            </p:txBody>
          </p:sp>
          <p:sp>
            <p:nvSpPr>
              <p:cNvPr id="147" name="TextBox 146"/>
              <p:cNvSpPr txBox="1"/>
              <p:nvPr/>
            </p:nvSpPr>
            <p:spPr>
              <a:xfrm>
                <a:off x="1500166" y="1357298"/>
                <a:ext cx="928694" cy="369332"/>
              </a:xfrm>
              <a:prstGeom prst="rect">
                <a:avLst/>
              </a:prstGeom>
              <a:noFill/>
            </p:spPr>
            <p:txBody>
              <a:bodyPr wrap="square" rtlCol="0">
                <a:spAutoFit/>
              </a:bodyPr>
              <a:lstStyle/>
              <a:p>
                <a:r>
                  <a:rPr lang="en-GB" dirty="0" smtClean="0">
                    <a:solidFill>
                      <a:schemeClr val="bg1"/>
                    </a:solidFill>
                    <a:latin typeface="Bahnschrift Light Condensed" pitchFamily="34" charset="0"/>
                  </a:rPr>
                  <a:t>Scalar</a:t>
                </a:r>
                <a:endParaRPr lang="en-GB" dirty="0">
                  <a:solidFill>
                    <a:schemeClr val="bg1"/>
                  </a:solidFill>
                  <a:latin typeface="Bahnschrift Light Condensed" pitchFamily="34" charset="0"/>
                </a:endParaRPr>
              </a:p>
            </p:txBody>
          </p:sp>
          <p:sp>
            <p:nvSpPr>
              <p:cNvPr id="89" name="TextBox 88"/>
              <p:cNvSpPr txBox="1"/>
              <p:nvPr/>
            </p:nvSpPr>
            <p:spPr>
              <a:xfrm>
                <a:off x="5464181" y="3197207"/>
                <a:ext cx="500066" cy="369332"/>
              </a:xfrm>
              <a:prstGeom prst="rect">
                <a:avLst/>
              </a:prstGeom>
              <a:noFill/>
            </p:spPr>
            <p:txBody>
              <a:bodyPr wrap="square" rtlCol="0">
                <a:spAutoFit/>
              </a:bodyPr>
              <a:lstStyle/>
              <a:p>
                <a:pPr algn="r"/>
                <a:r>
                  <a:rPr lang="en-GB" dirty="0" smtClean="0">
                    <a:latin typeface="Bahnschrift Light Condensed" pitchFamily="34" charset="0"/>
                  </a:rPr>
                  <a:t>0</a:t>
                </a:r>
                <a:endParaRPr lang="en-GB" dirty="0">
                  <a:latin typeface="Bahnschrift Light Condensed" pitchFamily="34" charset="0"/>
                </a:endParaRPr>
              </a:p>
            </p:txBody>
          </p:sp>
          <p:sp>
            <p:nvSpPr>
              <p:cNvPr id="90" name="TextBox 89"/>
              <p:cNvSpPr txBox="1"/>
              <p:nvPr/>
            </p:nvSpPr>
            <p:spPr>
              <a:xfrm>
                <a:off x="6152103" y="3186889"/>
                <a:ext cx="500066" cy="369332"/>
              </a:xfrm>
              <a:prstGeom prst="rect">
                <a:avLst/>
              </a:prstGeom>
              <a:noFill/>
            </p:spPr>
            <p:txBody>
              <a:bodyPr wrap="square" rtlCol="0">
                <a:spAutoFit/>
              </a:bodyPr>
              <a:lstStyle/>
              <a:p>
                <a:pPr algn="r"/>
                <a:r>
                  <a:rPr lang="en-GB" dirty="0" smtClean="0">
                    <a:latin typeface="Bahnschrift Light Condensed" pitchFamily="34" charset="0"/>
                  </a:rPr>
                  <a:t>0</a:t>
                </a:r>
                <a:endParaRPr lang="en-GB" dirty="0">
                  <a:latin typeface="Bahnschrift Light Condensed" pitchFamily="34" charset="0"/>
                </a:endParaRPr>
              </a:p>
            </p:txBody>
          </p:sp>
          <p:sp>
            <p:nvSpPr>
              <p:cNvPr id="91" name="TextBox 90"/>
              <p:cNvSpPr txBox="1"/>
              <p:nvPr/>
            </p:nvSpPr>
            <p:spPr>
              <a:xfrm>
                <a:off x="5464181" y="3637243"/>
                <a:ext cx="500066" cy="369332"/>
              </a:xfrm>
              <a:prstGeom prst="rect">
                <a:avLst/>
              </a:prstGeom>
              <a:noFill/>
            </p:spPr>
            <p:txBody>
              <a:bodyPr wrap="square" rtlCol="0">
                <a:spAutoFit/>
              </a:bodyPr>
              <a:lstStyle/>
              <a:p>
                <a:pPr algn="r"/>
                <a:r>
                  <a:rPr lang="en-GB" dirty="0" smtClean="0">
                    <a:latin typeface="Bahnschrift Light Condensed" pitchFamily="34" charset="0"/>
                  </a:rPr>
                  <a:t>0</a:t>
                </a:r>
                <a:endParaRPr lang="en-GB" dirty="0">
                  <a:latin typeface="Bahnschrift Light Condensed" pitchFamily="34" charset="0"/>
                </a:endParaRPr>
              </a:p>
            </p:txBody>
          </p:sp>
          <p:sp>
            <p:nvSpPr>
              <p:cNvPr id="92" name="TextBox 91"/>
              <p:cNvSpPr txBox="1"/>
              <p:nvPr/>
            </p:nvSpPr>
            <p:spPr>
              <a:xfrm>
                <a:off x="6152103" y="2763053"/>
                <a:ext cx="500066" cy="369332"/>
              </a:xfrm>
              <a:prstGeom prst="rect">
                <a:avLst/>
              </a:prstGeom>
              <a:noFill/>
            </p:spPr>
            <p:txBody>
              <a:bodyPr wrap="square" rtlCol="0">
                <a:spAutoFit/>
              </a:bodyPr>
              <a:lstStyle/>
              <a:p>
                <a:pPr algn="r"/>
                <a:r>
                  <a:rPr lang="en-GB" b="1" dirty="0" smtClean="0">
                    <a:solidFill>
                      <a:schemeClr val="bg2">
                        <a:lumMod val="50000"/>
                      </a:schemeClr>
                    </a:solidFill>
                    <a:latin typeface="Bahnschrift Light Condensed" pitchFamily="34" charset="0"/>
                  </a:rPr>
                  <a:t>0</a:t>
                </a:r>
                <a:endParaRPr lang="en-GB" b="1" dirty="0">
                  <a:solidFill>
                    <a:schemeClr val="bg2">
                      <a:lumMod val="50000"/>
                    </a:schemeClr>
                  </a:solidFill>
                  <a:latin typeface="Bahnschrift Light Condensed" pitchFamily="34" charset="0"/>
                </a:endParaRPr>
              </a:p>
            </p:txBody>
          </p:sp>
          <p:sp>
            <p:nvSpPr>
              <p:cNvPr id="93" name="TextBox 92"/>
              <p:cNvSpPr txBox="1"/>
              <p:nvPr/>
            </p:nvSpPr>
            <p:spPr>
              <a:xfrm>
                <a:off x="5464181" y="4077279"/>
                <a:ext cx="500066" cy="369332"/>
              </a:xfrm>
              <a:prstGeom prst="rect">
                <a:avLst/>
              </a:prstGeom>
              <a:noFill/>
            </p:spPr>
            <p:txBody>
              <a:bodyPr wrap="square" rtlCol="0">
                <a:spAutoFit/>
              </a:bodyPr>
              <a:lstStyle/>
              <a:p>
                <a:pPr algn="r"/>
                <a:r>
                  <a:rPr lang="en-GB" dirty="0" smtClean="0">
                    <a:latin typeface="Bahnschrift Light Condensed" pitchFamily="34" charset="0"/>
                  </a:rPr>
                  <a:t>1</a:t>
                </a:r>
                <a:r>
                  <a:rPr lang="en-GB" baseline="30000" dirty="0" smtClean="0">
                    <a:latin typeface="Bahnschrift Light Condensed" pitchFamily="34" charset="0"/>
                  </a:rPr>
                  <a:t>d</a:t>
                </a:r>
                <a:endParaRPr lang="en-GB" baseline="30000" dirty="0">
                  <a:latin typeface="Bahnschrift Light Condensed" pitchFamily="34" charset="0"/>
                </a:endParaRPr>
              </a:p>
            </p:txBody>
          </p:sp>
          <p:sp>
            <p:nvSpPr>
              <p:cNvPr id="94" name="TextBox 93"/>
              <p:cNvSpPr txBox="1"/>
              <p:nvPr/>
            </p:nvSpPr>
            <p:spPr>
              <a:xfrm>
                <a:off x="6143636" y="4066961"/>
                <a:ext cx="500066" cy="369332"/>
              </a:xfrm>
              <a:prstGeom prst="rect">
                <a:avLst/>
              </a:prstGeom>
              <a:noFill/>
            </p:spPr>
            <p:txBody>
              <a:bodyPr wrap="square" rtlCol="0">
                <a:spAutoFit/>
              </a:bodyPr>
              <a:lstStyle/>
              <a:p>
                <a:pPr algn="r"/>
                <a:r>
                  <a:rPr lang="en-GB" dirty="0" smtClean="0">
                    <a:latin typeface="Bahnschrift Light Condensed" pitchFamily="34" charset="0"/>
                  </a:rPr>
                  <a:t>1</a:t>
                </a:r>
                <a:endParaRPr lang="en-GB" dirty="0">
                  <a:latin typeface="Bahnschrift Light Condensed" pitchFamily="34" charset="0"/>
                </a:endParaRPr>
              </a:p>
            </p:txBody>
          </p:sp>
          <p:sp>
            <p:nvSpPr>
              <p:cNvPr id="95" name="TextBox 94"/>
              <p:cNvSpPr txBox="1"/>
              <p:nvPr/>
            </p:nvSpPr>
            <p:spPr>
              <a:xfrm>
                <a:off x="5464181" y="4515135"/>
                <a:ext cx="500066" cy="369332"/>
              </a:xfrm>
              <a:prstGeom prst="rect">
                <a:avLst/>
              </a:prstGeom>
              <a:noFill/>
            </p:spPr>
            <p:txBody>
              <a:bodyPr wrap="square" rtlCol="0">
                <a:spAutoFit/>
              </a:bodyPr>
              <a:lstStyle/>
              <a:p>
                <a:pPr algn="r"/>
                <a:r>
                  <a:rPr lang="en-GB" dirty="0" smtClean="0">
                    <a:latin typeface="Bahnschrift Light Condensed" pitchFamily="34" charset="0"/>
                  </a:rPr>
                  <a:t>1</a:t>
                </a:r>
                <a:r>
                  <a:rPr lang="en-GB" baseline="30000" dirty="0" smtClean="0">
                    <a:latin typeface="Bahnschrift Light Condensed" pitchFamily="34" charset="0"/>
                  </a:rPr>
                  <a:t>d</a:t>
                </a:r>
                <a:endParaRPr lang="en-GB" baseline="30000" dirty="0">
                  <a:latin typeface="Bahnschrift Light Condensed" pitchFamily="34" charset="0"/>
                </a:endParaRPr>
              </a:p>
            </p:txBody>
          </p:sp>
          <p:sp>
            <p:nvSpPr>
              <p:cNvPr id="96" name="TextBox 95"/>
              <p:cNvSpPr txBox="1"/>
              <p:nvPr/>
            </p:nvSpPr>
            <p:spPr>
              <a:xfrm>
                <a:off x="6143636" y="4504817"/>
                <a:ext cx="500066" cy="369332"/>
              </a:xfrm>
              <a:prstGeom prst="rect">
                <a:avLst/>
              </a:prstGeom>
              <a:noFill/>
            </p:spPr>
            <p:txBody>
              <a:bodyPr wrap="square" rtlCol="0">
                <a:spAutoFit/>
              </a:bodyPr>
              <a:lstStyle/>
              <a:p>
                <a:pPr algn="r"/>
                <a:r>
                  <a:rPr lang="en-GB" dirty="0" smtClean="0">
                    <a:latin typeface="Bahnschrift Light Condensed" pitchFamily="34" charset="0"/>
                  </a:rPr>
                  <a:t>2</a:t>
                </a:r>
                <a:endParaRPr lang="en-GB" dirty="0">
                  <a:latin typeface="Bahnschrift Light Condensed" pitchFamily="34" charset="0"/>
                </a:endParaRPr>
              </a:p>
            </p:txBody>
          </p:sp>
          <p:sp>
            <p:nvSpPr>
              <p:cNvPr id="97" name="TextBox 96"/>
              <p:cNvSpPr txBox="1"/>
              <p:nvPr/>
            </p:nvSpPr>
            <p:spPr>
              <a:xfrm>
                <a:off x="4643438" y="4863831"/>
                <a:ext cx="2000264" cy="369332"/>
              </a:xfrm>
              <a:prstGeom prst="rect">
                <a:avLst/>
              </a:prstGeom>
              <a:noFill/>
            </p:spPr>
            <p:txBody>
              <a:bodyPr wrap="square" rtlCol="0">
                <a:spAutoFit/>
              </a:bodyPr>
              <a:lstStyle/>
              <a:p>
                <a:pPr algn="ctr"/>
                <a:r>
                  <a:rPr lang="en-GB" b="1" dirty="0" smtClean="0">
                    <a:solidFill>
                      <a:schemeClr val="bg2">
                        <a:lumMod val="50000"/>
                      </a:schemeClr>
                    </a:solidFill>
                    <a:latin typeface="Bahnschrift Light Condensed" pitchFamily="34" charset="0"/>
                  </a:rPr>
                  <a:t>Iv =T -1, Doubles </a:t>
                </a:r>
                <a:r>
                  <a:rPr lang="en-GB" b="1" dirty="0" smtClean="0">
                    <a:effectLst>
                      <a:outerShdw blurRad="38100" dist="38100" dir="2700000" algn="tl">
                        <a:srgbClr val="000000">
                          <a:alpha val="43137"/>
                        </a:srgbClr>
                      </a:outerShdw>
                    </a:effectLst>
                    <a:latin typeface="Bahnschrift Light Condensed" pitchFamily="34" charset="0"/>
                  </a:rPr>
                  <a:t>K</a:t>
                </a:r>
                <a:r>
                  <a:rPr lang="en-GB" b="1" baseline="30000" dirty="0" smtClean="0">
                    <a:effectLst>
                      <a:outerShdw blurRad="38100" dist="38100" dir="2700000" algn="tl">
                        <a:srgbClr val="000000">
                          <a:alpha val="43137"/>
                        </a:srgbClr>
                      </a:outerShdw>
                    </a:effectLst>
                    <a:latin typeface="Bahnschrift Light Condensed" pitchFamily="34" charset="0"/>
                  </a:rPr>
                  <a:t>3 ---&gt;</a:t>
                </a:r>
                <a:endParaRPr lang="en-GB" b="1" baseline="30000" dirty="0">
                  <a:effectLst>
                    <a:outerShdw blurRad="38100" dist="38100" dir="2700000" algn="tl">
                      <a:srgbClr val="000000">
                        <a:alpha val="43137"/>
                      </a:srgbClr>
                    </a:outerShdw>
                  </a:effectLst>
                  <a:latin typeface="Bahnschrift Light Condensed" pitchFamily="34" charset="0"/>
                </a:endParaRPr>
              </a:p>
            </p:txBody>
          </p:sp>
          <p:sp>
            <p:nvSpPr>
              <p:cNvPr id="98" name="TextBox 97"/>
              <p:cNvSpPr txBox="1"/>
              <p:nvPr/>
            </p:nvSpPr>
            <p:spPr>
              <a:xfrm>
                <a:off x="5466826" y="2792129"/>
                <a:ext cx="500066" cy="369332"/>
              </a:xfrm>
              <a:prstGeom prst="rect">
                <a:avLst/>
              </a:prstGeom>
              <a:noFill/>
            </p:spPr>
            <p:txBody>
              <a:bodyPr wrap="square" rtlCol="0">
                <a:spAutoFit/>
              </a:bodyPr>
              <a:lstStyle/>
              <a:p>
                <a:pPr algn="r"/>
                <a:r>
                  <a:rPr lang="en-GB" b="1" dirty="0" smtClean="0">
                    <a:solidFill>
                      <a:schemeClr val="bg2">
                        <a:lumMod val="50000"/>
                      </a:schemeClr>
                    </a:solidFill>
                    <a:latin typeface="Bahnschrift Light Condensed" pitchFamily="34" charset="0"/>
                  </a:rPr>
                  <a:t>0</a:t>
                </a:r>
                <a:endParaRPr lang="en-GB" b="1" dirty="0">
                  <a:solidFill>
                    <a:schemeClr val="bg2">
                      <a:lumMod val="50000"/>
                    </a:schemeClr>
                  </a:solidFill>
                  <a:latin typeface="Bahnschrift Light Condensed" pitchFamily="34" charset="0"/>
                </a:endParaRPr>
              </a:p>
            </p:txBody>
          </p:sp>
          <p:sp>
            <p:nvSpPr>
              <p:cNvPr id="99" name="TextBox 98"/>
              <p:cNvSpPr txBox="1"/>
              <p:nvPr/>
            </p:nvSpPr>
            <p:spPr>
              <a:xfrm>
                <a:off x="6143636" y="3628749"/>
                <a:ext cx="500066" cy="369332"/>
              </a:xfrm>
              <a:prstGeom prst="rect">
                <a:avLst/>
              </a:prstGeom>
              <a:noFill/>
            </p:spPr>
            <p:txBody>
              <a:bodyPr wrap="square" rtlCol="0">
                <a:spAutoFit/>
              </a:bodyPr>
              <a:lstStyle/>
              <a:p>
                <a:pPr algn="r"/>
                <a:r>
                  <a:rPr lang="en-GB" dirty="0" smtClean="0">
                    <a:latin typeface="Bahnschrift Light Condensed" pitchFamily="34" charset="0"/>
                  </a:rPr>
                  <a:t>1</a:t>
                </a:r>
                <a:endParaRPr lang="en-GB" dirty="0">
                  <a:latin typeface="Bahnschrift Light Condensed" pitchFamily="34" charset="0"/>
                </a:endParaRPr>
              </a:p>
            </p:txBody>
          </p:sp>
          <p:sp>
            <p:nvSpPr>
              <p:cNvPr id="137" name="TextBox 136"/>
              <p:cNvSpPr txBox="1"/>
              <p:nvPr/>
            </p:nvSpPr>
            <p:spPr>
              <a:xfrm>
                <a:off x="4929190" y="1357298"/>
                <a:ext cx="1500198" cy="369332"/>
              </a:xfrm>
              <a:prstGeom prst="rect">
                <a:avLst/>
              </a:prstGeom>
              <a:noFill/>
            </p:spPr>
            <p:txBody>
              <a:bodyPr wrap="square" rtlCol="0">
                <a:spAutoFit/>
              </a:bodyPr>
              <a:lstStyle/>
              <a:p>
                <a:pPr algn="ctr"/>
                <a:r>
                  <a:rPr lang="en-GB" i="1" dirty="0" smtClean="0">
                    <a:solidFill>
                      <a:schemeClr val="bg1">
                        <a:lumMod val="95000"/>
                      </a:schemeClr>
                    </a:solidFill>
                    <a:latin typeface="Bahnschrift Light Condensed" pitchFamily="34" charset="0"/>
                  </a:rPr>
                  <a:t>Path dependent</a:t>
                </a:r>
                <a:endParaRPr lang="en-GB" i="1" dirty="0">
                  <a:solidFill>
                    <a:schemeClr val="bg1">
                      <a:lumMod val="95000"/>
                    </a:schemeClr>
                  </a:solidFill>
                  <a:latin typeface="Bahnschrift Light Condensed" pitchFamily="34" charset="0"/>
                </a:endParaRPr>
              </a:p>
            </p:txBody>
          </p:sp>
          <p:sp>
            <p:nvSpPr>
              <p:cNvPr id="148" name="TextBox 147"/>
              <p:cNvSpPr txBox="1"/>
              <p:nvPr/>
            </p:nvSpPr>
            <p:spPr>
              <a:xfrm>
                <a:off x="5500694" y="5558869"/>
                <a:ext cx="3214710" cy="584775"/>
              </a:xfrm>
              <a:prstGeom prst="rect">
                <a:avLst/>
              </a:prstGeom>
              <a:noFill/>
            </p:spPr>
            <p:txBody>
              <a:bodyPr wrap="square" rtlCol="0">
                <a:spAutoFit/>
              </a:bodyPr>
              <a:lstStyle/>
              <a:p>
                <a:pPr algn="ctr"/>
                <a:r>
                  <a:rPr lang="en-GB" sz="1600" i="1" dirty="0" smtClean="0">
                    <a:solidFill>
                      <a:schemeClr val="bg2">
                        <a:lumMod val="25000"/>
                      </a:schemeClr>
                    </a:solidFill>
                    <a:latin typeface="Bahnschrift Light Condensed" pitchFamily="34" charset="0"/>
                  </a:rPr>
                  <a:t>A chaotic system behaves like computer code exactly - clock work</a:t>
                </a:r>
                <a:endParaRPr lang="en-GB" sz="1600" i="1" dirty="0">
                  <a:solidFill>
                    <a:schemeClr val="bg2">
                      <a:lumMod val="25000"/>
                    </a:schemeClr>
                  </a:solidFill>
                  <a:latin typeface="Bahnschrift Light Condensed" pitchFamily="34" charset="0"/>
                </a:endParaRPr>
              </a:p>
            </p:txBody>
          </p:sp>
          <p:sp>
            <p:nvSpPr>
              <p:cNvPr id="112" name="TextBox 111"/>
              <p:cNvSpPr txBox="1"/>
              <p:nvPr/>
            </p:nvSpPr>
            <p:spPr>
              <a:xfrm flipH="1">
                <a:off x="2428860" y="1659721"/>
                <a:ext cx="2428892" cy="340519"/>
              </a:xfrm>
              <a:prstGeom prst="roundRect">
                <a:avLst/>
              </a:prstGeom>
              <a:ln/>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sz="1400" b="1" dirty="0" smtClean="0">
                    <a:solidFill>
                      <a:schemeClr val="bg2">
                        <a:lumMod val="25000"/>
                      </a:schemeClr>
                    </a:solidFill>
                    <a:latin typeface="Bahnschrift Light Condensed" pitchFamily="34" charset="0"/>
                  </a:rPr>
                  <a:t>Pi = n{[n [--&gt;X1)) ---&gt; (X2)}</a:t>
                </a:r>
                <a:endParaRPr lang="en-GB" sz="1400" b="1" dirty="0">
                  <a:solidFill>
                    <a:schemeClr val="bg2">
                      <a:lumMod val="25000"/>
                    </a:schemeClr>
                  </a:solidFill>
                  <a:latin typeface="Bahnschrift Light Condensed" pitchFamily="34" charset="0"/>
                </a:endParaRPr>
              </a:p>
            </p:txBody>
          </p:sp>
        </p:grpSp>
        <p:cxnSp>
          <p:nvCxnSpPr>
            <p:cNvPr id="138" name="Straight Arrow Connector 137"/>
            <p:cNvCxnSpPr/>
            <p:nvPr/>
          </p:nvCxnSpPr>
          <p:spPr>
            <a:xfrm>
              <a:off x="2428860" y="5072074"/>
              <a:ext cx="714380" cy="1588"/>
            </a:xfrm>
            <a:prstGeom prst="straightConnector1">
              <a:avLst/>
            </a:prstGeom>
            <a:ln>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42" name="Straight Arrow Connector 141"/>
            <p:cNvCxnSpPr/>
            <p:nvPr/>
          </p:nvCxnSpPr>
          <p:spPr>
            <a:xfrm rot="5400000" flipH="1" flipV="1">
              <a:off x="4822033" y="3036091"/>
              <a:ext cx="2000264" cy="1643074"/>
            </a:xfrm>
            <a:prstGeom prst="straightConnector1">
              <a:avLst/>
            </a:prstGeom>
            <a:ln>
              <a:solidFill>
                <a:srgbClr val="9E3DE7"/>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46" name="Rectangle 145"/>
            <p:cNvSpPr/>
            <p:nvPr/>
          </p:nvSpPr>
          <p:spPr>
            <a:xfrm>
              <a:off x="2551100" y="285728"/>
              <a:ext cx="1791150" cy="1107996"/>
            </a:xfrm>
            <a:prstGeom prst="rect">
              <a:avLst/>
            </a:prstGeom>
          </p:spPr>
          <p:txBody>
            <a:bodyPr wrap="square">
              <a:spAutoFit/>
            </a:bodyPr>
            <a:lstStyle/>
            <a:p>
              <a:r>
                <a:rPr lang="en-GB" sz="6600" dirty="0" smtClean="0">
                  <a:solidFill>
                    <a:schemeClr val="bg2">
                      <a:lumMod val="50000"/>
                    </a:schemeClr>
                  </a:solidFill>
                  <a:latin typeface="Bodoni MT Black" pitchFamily="18" charset="0"/>
                </a:rPr>
                <a:t>o</a:t>
              </a:r>
              <a:endParaRPr lang="en-GB" sz="6600" dirty="0">
                <a:solidFill>
                  <a:schemeClr val="bg2">
                    <a:lumMod val="50000"/>
                  </a:schemeClr>
                </a:solidFill>
                <a:latin typeface="Bodoni MT Black" pitchFamily="18" charset="0"/>
              </a:endParaRPr>
            </a:p>
          </p:txBody>
        </p:sp>
        <p:sp>
          <p:nvSpPr>
            <p:cNvPr id="100" name="Rectangle 99"/>
            <p:cNvSpPr/>
            <p:nvPr/>
          </p:nvSpPr>
          <p:spPr>
            <a:xfrm>
              <a:off x="2714612" y="2777305"/>
              <a:ext cx="248786" cy="369332"/>
            </a:xfrm>
            <a:prstGeom prst="rect">
              <a:avLst/>
            </a:prstGeom>
          </p:spPr>
          <p:txBody>
            <a:bodyPr wrap="none">
              <a:spAutoFit/>
            </a:bodyPr>
            <a:lstStyle/>
            <a:p>
              <a:r>
                <a:rPr lang="en-GB" b="1" baseline="-25000" dirty="0" smtClean="0">
                  <a:solidFill>
                    <a:schemeClr val="bg2">
                      <a:lumMod val="50000"/>
                    </a:schemeClr>
                  </a:solidFill>
                  <a:latin typeface="Bahnschrift Light Condensed" pitchFamily="34" charset="0"/>
                </a:rPr>
                <a:t>n</a:t>
              </a:r>
              <a:endParaRPr lang="en-GB" b="1" dirty="0">
                <a:solidFill>
                  <a:schemeClr val="bg2">
                    <a:lumMod val="50000"/>
                  </a:schemeClr>
                </a:solidFill>
              </a:endParaRPr>
            </a:p>
          </p:txBody>
        </p:sp>
        <p:sp>
          <p:nvSpPr>
            <p:cNvPr id="101" name="Rectangle 100"/>
            <p:cNvSpPr/>
            <p:nvPr/>
          </p:nvSpPr>
          <p:spPr>
            <a:xfrm>
              <a:off x="3500430" y="2777305"/>
              <a:ext cx="301686" cy="369332"/>
            </a:xfrm>
            <a:prstGeom prst="rect">
              <a:avLst/>
            </a:prstGeom>
          </p:spPr>
          <p:txBody>
            <a:bodyPr wrap="none">
              <a:spAutoFit/>
            </a:bodyPr>
            <a:lstStyle/>
            <a:p>
              <a:r>
                <a:rPr lang="en-GB" b="1" baseline="-25000" dirty="0" smtClean="0">
                  <a:solidFill>
                    <a:schemeClr val="bg2">
                      <a:lumMod val="50000"/>
                    </a:schemeClr>
                  </a:solidFill>
                  <a:latin typeface="Bahnschrift Light Condensed" pitchFamily="34" charset="0"/>
                </a:rPr>
                <a:t>3s</a:t>
              </a:r>
              <a:endParaRPr lang="en-GB" b="1" dirty="0">
                <a:solidFill>
                  <a:schemeClr val="bg2">
                    <a:lumMod val="50000"/>
                  </a:schemeClr>
                </a:solidFill>
              </a:endParaRPr>
            </a:p>
          </p:txBody>
        </p:sp>
        <p:sp>
          <p:nvSpPr>
            <p:cNvPr id="102" name="Rectangle 101"/>
            <p:cNvSpPr/>
            <p:nvPr/>
          </p:nvSpPr>
          <p:spPr>
            <a:xfrm>
              <a:off x="4071934" y="2777305"/>
              <a:ext cx="306494" cy="369332"/>
            </a:xfrm>
            <a:prstGeom prst="rect">
              <a:avLst/>
            </a:prstGeom>
          </p:spPr>
          <p:txBody>
            <a:bodyPr wrap="none">
              <a:spAutoFit/>
            </a:bodyPr>
            <a:lstStyle/>
            <a:p>
              <a:r>
                <a:rPr lang="en-GB" b="1" baseline="-25000" dirty="0" smtClean="0">
                  <a:solidFill>
                    <a:schemeClr val="bg2">
                      <a:lumMod val="50000"/>
                    </a:schemeClr>
                  </a:solidFill>
                  <a:latin typeface="Bahnschrift Light Condensed" pitchFamily="34" charset="0"/>
                </a:rPr>
                <a:t>4s</a:t>
              </a:r>
              <a:endParaRPr lang="en-GB" b="1" dirty="0">
                <a:solidFill>
                  <a:schemeClr val="bg2">
                    <a:lumMod val="50000"/>
                  </a:schemeClr>
                </a:solidFill>
              </a:endParaRPr>
            </a:p>
          </p:txBody>
        </p:sp>
        <p:sp>
          <p:nvSpPr>
            <p:cNvPr id="103" name="Rectangle 102"/>
            <p:cNvSpPr/>
            <p:nvPr/>
          </p:nvSpPr>
          <p:spPr>
            <a:xfrm>
              <a:off x="4634971" y="2857496"/>
              <a:ext cx="369012" cy="276999"/>
            </a:xfrm>
            <a:prstGeom prst="rect">
              <a:avLst/>
            </a:prstGeom>
          </p:spPr>
          <p:txBody>
            <a:bodyPr wrap="none">
              <a:spAutoFit/>
            </a:bodyPr>
            <a:lstStyle/>
            <a:p>
              <a:r>
                <a:rPr lang="en-GB" b="1" baseline="-25000" dirty="0" smtClean="0">
                  <a:solidFill>
                    <a:schemeClr val="bg2">
                      <a:lumMod val="50000"/>
                    </a:schemeClr>
                  </a:solidFill>
                  <a:latin typeface="Bahnschrift Light Condensed" pitchFamily="34" charset="0"/>
                </a:rPr>
                <a:t>D</a:t>
              </a:r>
              <a:r>
                <a:rPr lang="en-GB" b="1" baseline="30000" dirty="0" smtClean="0">
                  <a:solidFill>
                    <a:schemeClr val="bg2">
                      <a:lumMod val="50000"/>
                    </a:schemeClr>
                  </a:solidFill>
                  <a:latin typeface="Bahnschrift Light Condensed" pitchFamily="34" charset="0"/>
                </a:rPr>
                <a:t>5s</a:t>
              </a:r>
              <a:endParaRPr lang="en-GB" b="1" baseline="30000" dirty="0">
                <a:solidFill>
                  <a:schemeClr val="bg2">
                    <a:lumMod val="50000"/>
                  </a:schemeClr>
                </a:solidFill>
              </a:endParaRPr>
            </a:p>
          </p:txBody>
        </p:sp>
      </p:grpSp>
      <p:sp>
        <p:nvSpPr>
          <p:cNvPr id="106" name="Oval 105"/>
          <p:cNvSpPr/>
          <p:nvPr/>
        </p:nvSpPr>
        <p:spPr>
          <a:xfrm>
            <a:off x="5332417" y="3966636"/>
            <a:ext cx="1357322" cy="928694"/>
          </a:xfrm>
          <a:prstGeom prst="ellipse">
            <a:avLst/>
          </a:prstGeom>
          <a:solidFill>
            <a:srgbClr val="92D050">
              <a:alpha val="21000"/>
            </a:srgbClr>
          </a:soli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9" name="Straight Connector 108"/>
          <p:cNvCxnSpPr/>
          <p:nvPr/>
        </p:nvCxnSpPr>
        <p:spPr>
          <a:xfrm rot="16200000" flipH="1">
            <a:off x="4929190" y="3214685"/>
            <a:ext cx="857259" cy="714381"/>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143" name="Rectangle 142"/>
          <p:cNvSpPr/>
          <p:nvPr/>
        </p:nvSpPr>
        <p:spPr>
          <a:xfrm>
            <a:off x="7072330" y="3357562"/>
            <a:ext cx="1136850" cy="369332"/>
          </a:xfrm>
          <a:prstGeom prst="rect">
            <a:avLst/>
          </a:prstGeom>
        </p:spPr>
        <p:txBody>
          <a:bodyPr wrap="none">
            <a:spAutoFit/>
          </a:bodyPr>
          <a:lstStyle/>
          <a:p>
            <a:r>
              <a:rPr lang="en-GB" dirty="0" smtClean="0">
                <a:solidFill>
                  <a:schemeClr val="bg1"/>
                </a:solidFill>
                <a:latin typeface="Agency FB" pitchFamily="34" charset="0"/>
              </a:rPr>
              <a:t>+/- V Line ap</a:t>
            </a:r>
            <a:endParaRPr lang="en-GB" dirty="0">
              <a:solidFill>
                <a:schemeClr val="bg1"/>
              </a:solidFill>
            </a:endParaRPr>
          </a:p>
        </p:txBody>
      </p:sp>
      <p:sp>
        <p:nvSpPr>
          <p:cNvPr id="155" name="Oval 154"/>
          <p:cNvSpPr/>
          <p:nvPr/>
        </p:nvSpPr>
        <p:spPr>
          <a:xfrm>
            <a:off x="1712366" y="3143248"/>
            <a:ext cx="5359964" cy="2286016"/>
          </a:xfrm>
          <a:prstGeom prst="ellipse">
            <a:avLst/>
          </a:prstGeom>
          <a:solidFill>
            <a:srgbClr val="92D050">
              <a:alpha val="21000"/>
            </a:srgbClr>
          </a:solid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6357950" y="4286256"/>
            <a:ext cx="1214446" cy="307777"/>
          </a:xfrm>
          <a:prstGeom prst="rect">
            <a:avLst/>
          </a:prstGeom>
          <a:noFill/>
        </p:spPr>
        <p:txBody>
          <a:bodyPr wrap="square" rtlCol="0">
            <a:spAutoFit/>
          </a:bodyPr>
          <a:lstStyle/>
          <a:p>
            <a:r>
              <a:rPr lang="en-GB" sz="1400" dirty="0" smtClean="0">
                <a:latin typeface="Agency FB" pitchFamily="34" charset="0"/>
              </a:rPr>
              <a:t>+Growth = 0</a:t>
            </a:r>
            <a:endParaRPr lang="en-GB" sz="1400" dirty="0">
              <a:latin typeface="Agency FB" pitchFamily="34" charset="0"/>
            </a:endParaRPr>
          </a:p>
        </p:txBody>
      </p:sp>
      <p:sp>
        <p:nvSpPr>
          <p:cNvPr id="47" name="TextBox 46"/>
          <p:cNvSpPr txBox="1"/>
          <p:nvPr/>
        </p:nvSpPr>
        <p:spPr>
          <a:xfrm>
            <a:off x="2071670" y="5702874"/>
            <a:ext cx="2214578" cy="369332"/>
          </a:xfrm>
          <a:prstGeom prst="rect">
            <a:avLst/>
          </a:prstGeom>
          <a:noFill/>
        </p:spPr>
        <p:txBody>
          <a:bodyPr wrap="square" rtlCol="0">
            <a:spAutoFit/>
          </a:bodyPr>
          <a:lstStyle/>
          <a:p>
            <a:pPr algn="ctr"/>
            <a:r>
              <a:rPr lang="en-GB" i="1" dirty="0" smtClean="0">
                <a:latin typeface="Agency FB" pitchFamily="34" charset="0"/>
              </a:rPr>
              <a:t>The Asymmetric Case</a:t>
            </a:r>
            <a:endParaRPr lang="en-GB" i="1" dirty="0">
              <a:latin typeface="Agency FB" pitchFamily="34" charset="0"/>
            </a:endParaRPr>
          </a:p>
        </p:txBody>
      </p:sp>
      <p:grpSp>
        <p:nvGrpSpPr>
          <p:cNvPr id="110" name="Group 109"/>
          <p:cNvGrpSpPr/>
          <p:nvPr/>
        </p:nvGrpSpPr>
        <p:grpSpPr>
          <a:xfrm>
            <a:off x="2179181" y="357166"/>
            <a:ext cx="6286190" cy="5929354"/>
            <a:chOff x="2179181" y="357166"/>
            <a:chExt cx="6286190" cy="5929354"/>
          </a:xfrm>
        </p:grpSpPr>
        <p:grpSp>
          <p:nvGrpSpPr>
            <p:cNvPr id="105" name="Group 104"/>
            <p:cNvGrpSpPr/>
            <p:nvPr/>
          </p:nvGrpSpPr>
          <p:grpSpPr>
            <a:xfrm>
              <a:off x="2179181" y="357166"/>
              <a:ext cx="6214752" cy="5929354"/>
              <a:chOff x="2179181" y="357166"/>
              <a:chExt cx="6214752" cy="5929354"/>
            </a:xfrm>
          </p:grpSpPr>
          <p:grpSp>
            <p:nvGrpSpPr>
              <p:cNvPr id="87" name="Group 86"/>
              <p:cNvGrpSpPr/>
              <p:nvPr/>
            </p:nvGrpSpPr>
            <p:grpSpPr>
              <a:xfrm>
                <a:off x="2179181" y="357166"/>
                <a:ext cx="6214752" cy="5929354"/>
                <a:chOff x="680571" y="357166"/>
                <a:chExt cx="6214752" cy="5929354"/>
              </a:xfrm>
            </p:grpSpPr>
            <p:cxnSp>
              <p:nvCxnSpPr>
                <p:cNvPr id="83" name="Straight Connector 82"/>
                <p:cNvCxnSpPr/>
                <p:nvPr/>
              </p:nvCxnSpPr>
              <p:spPr>
                <a:xfrm>
                  <a:off x="813962" y="1254474"/>
                  <a:ext cx="5085670" cy="257770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a:off x="965175" y="2249479"/>
                  <a:ext cx="785818"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1358084" y="2608520"/>
                  <a:ext cx="1285884"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615668" y="2148402"/>
                  <a:ext cx="785818"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392347" y="2393149"/>
                  <a:ext cx="500860" cy="79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3709458" y="2155332"/>
                  <a:ext cx="785818"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rot="16200000" flipV="1">
                  <a:off x="965175" y="3534569"/>
                  <a:ext cx="785818"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V="1">
                  <a:off x="1358084" y="3175528"/>
                  <a:ext cx="1285884"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2556790" y="357166"/>
                  <a:ext cx="2206053" cy="369332"/>
                </a:xfrm>
                <a:prstGeom prst="rect">
                  <a:avLst/>
                </a:prstGeom>
              </p:spPr>
              <p:txBody>
                <a:bodyPr wrap="none">
                  <a:spAutoFit/>
                </a:bodyPr>
                <a:lstStyle/>
                <a:p>
                  <a:pPr algn="ctr"/>
                  <a:r>
                    <a:rPr lang="en-GB" b="1" dirty="0" smtClean="0">
                      <a:latin typeface="Agency FB" pitchFamily="34" charset="0"/>
                    </a:rPr>
                    <a:t>FLE</a:t>
                  </a:r>
                  <a:r>
                    <a:rPr lang="en-GB" dirty="0" smtClean="0">
                      <a:latin typeface="Agency FB" pitchFamily="34" charset="0"/>
                    </a:rPr>
                    <a:t> Translations in id range</a:t>
                  </a:r>
                  <a:endParaRPr lang="en-GB" dirty="0">
                    <a:latin typeface="Agency FB" pitchFamily="34" charset="0"/>
                  </a:endParaRPr>
                </a:p>
              </p:txBody>
            </p:sp>
            <p:cxnSp>
              <p:nvCxnSpPr>
                <p:cNvPr id="16" name="Straight Connector 15"/>
                <p:cNvCxnSpPr/>
                <p:nvPr/>
              </p:nvCxnSpPr>
              <p:spPr>
                <a:xfrm flipH="1" flipV="1">
                  <a:off x="2643174" y="3641726"/>
                  <a:ext cx="785818"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5400000" flipH="1" flipV="1">
                  <a:off x="2409281" y="3392487"/>
                  <a:ext cx="500860" cy="79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5400000" flipH="1" flipV="1">
                  <a:off x="3286513" y="2256445"/>
                  <a:ext cx="285752" cy="79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H="1" flipV="1">
                  <a:off x="3412483" y="2380310"/>
                  <a:ext cx="285752" cy="79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flipH="1" flipV="1">
                  <a:off x="3572265" y="2269737"/>
                  <a:ext cx="285752" cy="79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8" name="Group 27"/>
                <p:cNvGrpSpPr/>
                <p:nvPr/>
              </p:nvGrpSpPr>
              <p:grpSpPr>
                <a:xfrm flipV="1">
                  <a:off x="3428992" y="3373420"/>
                  <a:ext cx="1082793" cy="299044"/>
                  <a:chOff x="3564883" y="2915642"/>
                  <a:chExt cx="1082793" cy="299044"/>
                </a:xfrm>
              </p:grpSpPr>
              <p:cxnSp>
                <p:nvCxnSpPr>
                  <p:cNvPr id="24" name="Straight Connector 23"/>
                  <p:cNvCxnSpPr/>
                  <p:nvPr/>
                </p:nvCxnSpPr>
                <p:spPr>
                  <a:xfrm>
                    <a:off x="3861858" y="2957008"/>
                    <a:ext cx="785818"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5400000" flipH="1" flipV="1">
                    <a:off x="3438913" y="3058121"/>
                    <a:ext cx="285752" cy="79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flipV="1">
                    <a:off x="3564883" y="3181986"/>
                    <a:ext cx="285752" cy="79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5400000" flipH="1" flipV="1">
                    <a:off x="3724665" y="3071413"/>
                    <a:ext cx="285752" cy="79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29" name="Straight Connector 28"/>
                <p:cNvCxnSpPr/>
                <p:nvPr/>
              </p:nvCxnSpPr>
              <p:spPr>
                <a:xfrm>
                  <a:off x="4489990" y="2001372"/>
                  <a:ext cx="1285884"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V="1">
                  <a:off x="4500562" y="3379838"/>
                  <a:ext cx="1285884"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flipH="1" flipV="1">
                  <a:off x="4393802" y="2083136"/>
                  <a:ext cx="214314" cy="79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5400000" flipH="1" flipV="1">
                  <a:off x="4358083" y="3500041"/>
                  <a:ext cx="285752" cy="79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flipH="1" flipV="1">
                  <a:off x="5679686" y="3464322"/>
                  <a:ext cx="214314" cy="79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10800000">
                  <a:off x="5768814" y="3559206"/>
                  <a:ext cx="285752" cy="79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5400000" flipH="1" flipV="1">
                  <a:off x="-1106527" y="3106735"/>
                  <a:ext cx="3786214" cy="1588"/>
                </a:xfrm>
                <a:prstGeom prst="line">
                  <a:avLst/>
                </a:prstGeom>
                <a:ln>
                  <a:solidFill>
                    <a:srgbClr val="9E3DE7"/>
                  </a:solidFill>
                </a:ln>
              </p:spPr>
              <p:style>
                <a:lnRef idx="1">
                  <a:schemeClr val="accent1"/>
                </a:lnRef>
                <a:fillRef idx="0">
                  <a:schemeClr val="accent1"/>
                </a:fillRef>
                <a:effectRef idx="0">
                  <a:schemeClr val="accent1"/>
                </a:effectRef>
                <a:fontRef idx="minor">
                  <a:schemeClr val="tx1"/>
                </a:fontRef>
              </p:style>
            </p:cxnSp>
            <p:sp>
              <p:nvSpPr>
                <p:cNvPr id="40" name="Flowchart: Or 39"/>
                <p:cNvSpPr>
                  <a:spLocks noChangeAspect="1"/>
                </p:cNvSpPr>
                <p:nvPr/>
              </p:nvSpPr>
              <p:spPr>
                <a:xfrm>
                  <a:off x="680571" y="4929198"/>
                  <a:ext cx="214314" cy="214314"/>
                </a:xfrm>
                <a:prstGeom prst="flowChartOr">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1" name="Flowchart: Or 40"/>
                <p:cNvSpPr>
                  <a:spLocks noChangeAspect="1"/>
                </p:cNvSpPr>
                <p:nvPr/>
              </p:nvSpPr>
              <p:spPr>
                <a:xfrm>
                  <a:off x="680571" y="1142984"/>
                  <a:ext cx="214314" cy="214314"/>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grpSp>
              <p:nvGrpSpPr>
                <p:cNvPr id="42" name="Group 41"/>
                <p:cNvGrpSpPr/>
                <p:nvPr/>
              </p:nvGrpSpPr>
              <p:grpSpPr>
                <a:xfrm flipV="1">
                  <a:off x="3416934" y="3999710"/>
                  <a:ext cx="2512388" cy="2286810"/>
                  <a:chOff x="7071536" y="1215216"/>
                  <a:chExt cx="2512388" cy="2286810"/>
                </a:xfrm>
              </p:grpSpPr>
              <p:cxnSp>
                <p:nvCxnSpPr>
                  <p:cNvPr id="43" name="Straight Connector 42"/>
                  <p:cNvCxnSpPr/>
                  <p:nvPr/>
                </p:nvCxnSpPr>
                <p:spPr>
                  <a:xfrm rot="5400000">
                    <a:off x="6214677" y="2072075"/>
                    <a:ext cx="1715306" cy="1588"/>
                  </a:xfrm>
                  <a:prstGeom prst="line">
                    <a:avLst/>
                  </a:prstGeom>
                  <a:ln w="28575">
                    <a:solidFill>
                      <a:srgbClr val="00B050"/>
                    </a:solidFill>
                    <a:prstDash val="dash"/>
                  </a:ln>
                  <a:effectLst>
                    <a:outerShdw dist="317500" dir="2880000" sx="99000" sy="99000" rotWithShape="0">
                      <a:prstClr val="black">
                        <a:alpha val="27000"/>
                      </a:prstClr>
                    </a:outerShdw>
                  </a:effectLst>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flipV="1">
                    <a:off x="7072330" y="2928934"/>
                    <a:ext cx="499272" cy="1588"/>
                  </a:xfrm>
                  <a:prstGeom prst="line">
                    <a:avLst/>
                  </a:prstGeom>
                  <a:ln w="28575">
                    <a:solidFill>
                      <a:srgbClr val="00B050"/>
                    </a:solidFill>
                    <a:prstDash val="dash"/>
                  </a:ln>
                  <a:effectLst>
                    <a:outerShdw dist="317500" dir="2880000" sx="99000" sy="99000" rotWithShape="0">
                      <a:prstClr val="black">
                        <a:alpha val="27000"/>
                      </a:prstClr>
                    </a:outerShdw>
                  </a:effectLst>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flipV="1">
                    <a:off x="7572396" y="3216274"/>
                    <a:ext cx="713586" cy="1588"/>
                  </a:xfrm>
                  <a:prstGeom prst="line">
                    <a:avLst/>
                  </a:prstGeom>
                  <a:ln w="28575">
                    <a:solidFill>
                      <a:srgbClr val="00B050"/>
                    </a:solidFill>
                    <a:prstDash val="dash"/>
                  </a:ln>
                  <a:effectLst>
                    <a:outerShdw dist="317500" dir="2880000" sx="99000" sy="99000" rotWithShape="0">
                      <a:prstClr val="black">
                        <a:alpha val="27000"/>
                      </a:prstClr>
                    </a:outerShdw>
                  </a:effectLst>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flipV="1">
                    <a:off x="8298834" y="3478274"/>
                    <a:ext cx="1285090" cy="3176"/>
                  </a:xfrm>
                  <a:prstGeom prst="line">
                    <a:avLst/>
                  </a:prstGeom>
                  <a:ln w="28575">
                    <a:solidFill>
                      <a:srgbClr val="00B050"/>
                    </a:solidFill>
                    <a:prstDash val="dash"/>
                  </a:ln>
                  <a:effectLst>
                    <a:outerShdw dist="317500" dir="2880000" sx="99000" sy="99000" rotWithShape="0">
                      <a:prstClr val="black">
                        <a:alpha val="27000"/>
                      </a:prstClr>
                    </a:outerShdw>
                  </a:effectLst>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V="1">
                    <a:off x="7429123" y="3072207"/>
                    <a:ext cx="284958" cy="1588"/>
                  </a:xfrm>
                  <a:prstGeom prst="line">
                    <a:avLst/>
                  </a:prstGeom>
                  <a:ln w="28575">
                    <a:solidFill>
                      <a:srgbClr val="00B050"/>
                    </a:solidFill>
                    <a:prstDash val="dash"/>
                  </a:ln>
                  <a:effectLst>
                    <a:outerShdw dist="317500" dir="2880000" sx="99000" sy="99000" rotWithShape="0">
                      <a:prstClr val="black">
                        <a:alpha val="27000"/>
                      </a:prstClr>
                    </a:outerShdw>
                  </a:effectLst>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16200000" flipV="1">
                    <a:off x="8142709" y="3358753"/>
                    <a:ext cx="284958" cy="1588"/>
                  </a:xfrm>
                  <a:prstGeom prst="line">
                    <a:avLst/>
                  </a:prstGeom>
                  <a:ln w="28575">
                    <a:solidFill>
                      <a:srgbClr val="00B050"/>
                    </a:solidFill>
                    <a:prstDash val="dash"/>
                  </a:ln>
                  <a:effectLst>
                    <a:outerShdw dist="317500" dir="2880000" sx="99000" sy="99000" rotWithShape="0">
                      <a:prstClr val="black">
                        <a:alpha val="27000"/>
                      </a:prstClr>
                    </a:outerShdw>
                  </a:effectLst>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sp>
              <p:nvSpPr>
                <p:cNvPr id="45" name="TextBox 44"/>
                <p:cNvSpPr txBox="1"/>
                <p:nvPr/>
              </p:nvSpPr>
              <p:spPr>
                <a:xfrm>
                  <a:off x="3787770" y="5478677"/>
                  <a:ext cx="1785950" cy="307777"/>
                </a:xfrm>
                <a:prstGeom prst="rect">
                  <a:avLst/>
                </a:prstGeom>
                <a:noFill/>
              </p:spPr>
              <p:txBody>
                <a:bodyPr wrap="square" rtlCol="0">
                  <a:spAutoFit/>
                </a:bodyPr>
                <a:lstStyle/>
                <a:p>
                  <a:r>
                    <a:rPr lang="en-GB" sz="1400" dirty="0" smtClean="0">
                      <a:latin typeface="Agency FB" pitchFamily="34" charset="0"/>
                    </a:rPr>
                    <a:t>+V Line, ap &gt; T= 0</a:t>
                  </a:r>
                  <a:endParaRPr lang="en-GB" sz="1400" dirty="0">
                    <a:latin typeface="Agency FB" pitchFamily="34" charset="0"/>
                  </a:endParaRPr>
                </a:p>
              </p:txBody>
            </p:sp>
            <p:sp>
              <p:nvSpPr>
                <p:cNvPr id="58" name="TextBox 57"/>
                <p:cNvSpPr txBox="1"/>
                <p:nvPr/>
              </p:nvSpPr>
              <p:spPr>
                <a:xfrm>
                  <a:off x="1928794" y="1571612"/>
                  <a:ext cx="428628" cy="369332"/>
                </a:xfrm>
                <a:prstGeom prst="rect">
                  <a:avLst/>
                </a:prstGeom>
                <a:noFill/>
              </p:spPr>
              <p:txBody>
                <a:bodyPr wrap="square" rtlCol="0">
                  <a:spAutoFit/>
                </a:bodyPr>
                <a:lstStyle/>
                <a:p>
                  <a:pPr algn="ctr"/>
                  <a:r>
                    <a:rPr lang="en-GB" dirty="0" smtClean="0">
                      <a:latin typeface="Agency FB" pitchFamily="34" charset="0"/>
                    </a:rPr>
                    <a:t>1s </a:t>
                  </a:r>
                  <a:endParaRPr lang="en-GB" dirty="0">
                    <a:latin typeface="Agency FB" pitchFamily="34" charset="0"/>
                  </a:endParaRPr>
                </a:p>
              </p:txBody>
            </p:sp>
            <p:sp>
              <p:nvSpPr>
                <p:cNvPr id="59" name="TextBox 58"/>
                <p:cNvSpPr txBox="1"/>
                <p:nvPr/>
              </p:nvSpPr>
              <p:spPr>
                <a:xfrm>
                  <a:off x="1000100" y="1071546"/>
                  <a:ext cx="571504" cy="369332"/>
                </a:xfrm>
                <a:prstGeom prst="rect">
                  <a:avLst/>
                </a:prstGeom>
                <a:noFill/>
              </p:spPr>
              <p:txBody>
                <a:bodyPr wrap="square" rtlCol="0">
                  <a:spAutoFit/>
                </a:bodyPr>
                <a:lstStyle/>
                <a:p>
                  <a:pPr algn="ctr"/>
                  <a:r>
                    <a:rPr lang="en-GB" dirty="0" smtClean="0">
                      <a:latin typeface="Agency FB" pitchFamily="34" charset="0"/>
                    </a:rPr>
                    <a:t>5s </a:t>
                  </a:r>
                  <a:endParaRPr lang="en-GB" dirty="0">
                    <a:latin typeface="Agency FB" pitchFamily="34" charset="0"/>
                  </a:endParaRPr>
                </a:p>
              </p:txBody>
            </p:sp>
            <p:cxnSp>
              <p:nvCxnSpPr>
                <p:cNvPr id="62" name="Straight Arrow Connector 61"/>
                <p:cNvCxnSpPr/>
                <p:nvPr/>
              </p:nvCxnSpPr>
              <p:spPr>
                <a:xfrm rot="5400000">
                  <a:off x="500034" y="2570950"/>
                  <a:ext cx="1000132" cy="15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63" name="Straight Arrow Connector 62"/>
                <p:cNvCxnSpPr/>
                <p:nvPr/>
              </p:nvCxnSpPr>
              <p:spPr>
                <a:xfrm rot="16200000" flipV="1">
                  <a:off x="643704" y="3356769"/>
                  <a:ext cx="1000132"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64" name="Flowchart: Or 63"/>
                <p:cNvSpPr>
                  <a:spLocks noChangeAspect="1"/>
                </p:cNvSpPr>
                <p:nvPr/>
              </p:nvSpPr>
              <p:spPr>
                <a:xfrm>
                  <a:off x="1643042" y="3429000"/>
                  <a:ext cx="214314" cy="214314"/>
                </a:xfrm>
                <a:prstGeom prst="flowChartOr">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5" name="Flowchart: Or 64"/>
                <p:cNvSpPr>
                  <a:spLocks noChangeAspect="1"/>
                </p:cNvSpPr>
                <p:nvPr/>
              </p:nvSpPr>
              <p:spPr>
                <a:xfrm>
                  <a:off x="1928794" y="2000240"/>
                  <a:ext cx="214314" cy="214314"/>
                </a:xfrm>
                <a:prstGeom prst="flowChartOr">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66" name="Flowchart: Or 65"/>
                <p:cNvSpPr>
                  <a:spLocks noChangeAspect="1"/>
                </p:cNvSpPr>
                <p:nvPr/>
              </p:nvSpPr>
              <p:spPr>
                <a:xfrm>
                  <a:off x="2214546" y="3286124"/>
                  <a:ext cx="214314" cy="214314"/>
                </a:xfrm>
                <a:prstGeom prst="flowChartOr">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7" name="Flowchart: Or 66"/>
                <p:cNvSpPr>
                  <a:spLocks noChangeAspect="1"/>
                </p:cNvSpPr>
                <p:nvPr/>
              </p:nvSpPr>
              <p:spPr>
                <a:xfrm>
                  <a:off x="2500298" y="1857364"/>
                  <a:ext cx="214314" cy="214314"/>
                </a:xfrm>
                <a:prstGeom prst="flowChartOr">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68" name="Flowchart: Or 67"/>
                <p:cNvSpPr>
                  <a:spLocks noChangeAspect="1"/>
                </p:cNvSpPr>
                <p:nvPr/>
              </p:nvSpPr>
              <p:spPr>
                <a:xfrm>
                  <a:off x="3071802" y="3286124"/>
                  <a:ext cx="214314" cy="21431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9" name="Flowchart: Or 68"/>
                <p:cNvSpPr>
                  <a:spLocks noChangeAspect="1"/>
                </p:cNvSpPr>
                <p:nvPr/>
              </p:nvSpPr>
              <p:spPr>
                <a:xfrm>
                  <a:off x="3357554" y="1714488"/>
                  <a:ext cx="214314" cy="21431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70" name="Flowchart: Or 69"/>
                <p:cNvSpPr>
                  <a:spLocks noChangeAspect="1"/>
                </p:cNvSpPr>
                <p:nvPr/>
              </p:nvSpPr>
              <p:spPr>
                <a:xfrm>
                  <a:off x="3929058" y="3000372"/>
                  <a:ext cx="214314" cy="214314"/>
                </a:xfrm>
                <a:prstGeom prst="flowChartOr">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1" name="Flowchart: Or 70"/>
                <p:cNvSpPr>
                  <a:spLocks noChangeAspect="1"/>
                </p:cNvSpPr>
                <p:nvPr/>
              </p:nvSpPr>
              <p:spPr>
                <a:xfrm>
                  <a:off x="4214810" y="1571612"/>
                  <a:ext cx="214314" cy="214314"/>
                </a:xfrm>
                <a:prstGeom prst="flowChartOr">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72" name="Flowchart: Or 71"/>
                <p:cNvSpPr>
                  <a:spLocks noChangeAspect="1"/>
                </p:cNvSpPr>
                <p:nvPr/>
              </p:nvSpPr>
              <p:spPr>
                <a:xfrm>
                  <a:off x="4786314" y="2857496"/>
                  <a:ext cx="214314" cy="21431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3" name="Flowchart: Or 72"/>
                <p:cNvSpPr>
                  <a:spLocks noChangeAspect="1"/>
                </p:cNvSpPr>
                <p:nvPr/>
              </p:nvSpPr>
              <p:spPr>
                <a:xfrm>
                  <a:off x="5072066" y="1428736"/>
                  <a:ext cx="214314" cy="21431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74" name="Flowchart: Or 73"/>
                <p:cNvSpPr>
                  <a:spLocks noChangeAspect="1"/>
                </p:cNvSpPr>
                <p:nvPr/>
              </p:nvSpPr>
              <p:spPr>
                <a:xfrm>
                  <a:off x="5774388" y="3708632"/>
                  <a:ext cx="214314" cy="214314"/>
                </a:xfrm>
                <a:prstGeom prst="flowChartOr">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77" name="TextBox 76"/>
                <p:cNvSpPr txBox="1"/>
                <p:nvPr/>
              </p:nvSpPr>
              <p:spPr>
                <a:xfrm>
                  <a:off x="3214678" y="1357298"/>
                  <a:ext cx="428628" cy="369332"/>
                </a:xfrm>
                <a:prstGeom prst="rect">
                  <a:avLst/>
                </a:prstGeom>
                <a:noFill/>
              </p:spPr>
              <p:txBody>
                <a:bodyPr wrap="square" rtlCol="0">
                  <a:spAutoFit/>
                </a:bodyPr>
                <a:lstStyle/>
                <a:p>
                  <a:pPr algn="ctr"/>
                  <a:r>
                    <a:rPr lang="en-GB" dirty="0" smtClean="0">
                      <a:latin typeface="Agency FB" pitchFamily="34" charset="0"/>
                    </a:rPr>
                    <a:t>2s </a:t>
                  </a:r>
                  <a:endParaRPr lang="en-GB" dirty="0">
                    <a:latin typeface="Agency FB" pitchFamily="34" charset="0"/>
                  </a:endParaRPr>
                </a:p>
              </p:txBody>
            </p:sp>
            <p:cxnSp>
              <p:nvCxnSpPr>
                <p:cNvPr id="79" name="Straight Arrow Connector 78"/>
                <p:cNvCxnSpPr/>
                <p:nvPr/>
              </p:nvCxnSpPr>
              <p:spPr>
                <a:xfrm rot="16200000" flipV="1">
                  <a:off x="5625316" y="2766216"/>
                  <a:ext cx="1000132"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80" name="Straight Arrow Connector 79"/>
                <p:cNvCxnSpPr/>
                <p:nvPr/>
              </p:nvCxnSpPr>
              <p:spPr>
                <a:xfrm rot="16200000" flipV="1">
                  <a:off x="5787240" y="2070884"/>
                  <a:ext cx="1000132"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81" name="Straight Arrow Connector 80"/>
                <p:cNvCxnSpPr/>
                <p:nvPr/>
              </p:nvCxnSpPr>
              <p:spPr>
                <a:xfrm rot="16200000" flipV="1">
                  <a:off x="6001554" y="1570818"/>
                  <a:ext cx="1000132"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90" name="TextBox 89"/>
                <p:cNvSpPr txBox="1"/>
                <p:nvPr/>
              </p:nvSpPr>
              <p:spPr>
                <a:xfrm>
                  <a:off x="6323819" y="3857628"/>
                  <a:ext cx="571504" cy="369332"/>
                </a:xfrm>
                <a:prstGeom prst="rect">
                  <a:avLst/>
                </a:prstGeom>
                <a:noFill/>
              </p:spPr>
              <p:txBody>
                <a:bodyPr wrap="square" rtlCol="0">
                  <a:spAutoFit/>
                </a:bodyPr>
                <a:lstStyle/>
                <a:p>
                  <a:pPr algn="ctr"/>
                  <a:r>
                    <a:rPr lang="en-GB" dirty="0" smtClean="0">
                      <a:latin typeface="Agency FB" pitchFamily="34" charset="0"/>
                    </a:rPr>
                    <a:t>3s </a:t>
                  </a:r>
                  <a:endParaRPr lang="en-GB" dirty="0">
                    <a:latin typeface="Agency FB" pitchFamily="34" charset="0"/>
                  </a:endParaRPr>
                </a:p>
              </p:txBody>
            </p:sp>
            <p:sp>
              <p:nvSpPr>
                <p:cNvPr id="82" name="Rectangle 81"/>
                <p:cNvSpPr/>
                <p:nvPr/>
              </p:nvSpPr>
              <p:spPr>
                <a:xfrm>
                  <a:off x="1304374" y="3803124"/>
                  <a:ext cx="3306483" cy="461665"/>
                </a:xfrm>
                <a:prstGeom prst="rect">
                  <a:avLst/>
                </a:prstGeom>
              </p:spPr>
              <p:txBody>
                <a:bodyPr wrap="none">
                  <a:spAutoFit/>
                </a:bodyPr>
                <a:lstStyle/>
                <a:p>
                  <a:pPr algn="ctr"/>
                  <a:r>
                    <a:rPr lang="en-GB" sz="2400" dirty="0" smtClean="0">
                      <a:solidFill>
                        <a:srgbClr val="7030A0"/>
                      </a:solidFill>
                    </a:rPr>
                    <a:t>Equinumerosity of Points</a:t>
                  </a:r>
                </a:p>
              </p:txBody>
            </p:sp>
            <p:sp>
              <p:nvSpPr>
                <p:cNvPr id="101" name="TextBox 100"/>
                <p:cNvSpPr txBox="1"/>
                <p:nvPr/>
              </p:nvSpPr>
              <p:spPr>
                <a:xfrm>
                  <a:off x="6323819" y="4214818"/>
                  <a:ext cx="571504" cy="369332"/>
                </a:xfrm>
                <a:prstGeom prst="rect">
                  <a:avLst/>
                </a:prstGeom>
                <a:noFill/>
              </p:spPr>
              <p:txBody>
                <a:bodyPr wrap="square" rtlCol="0">
                  <a:spAutoFit/>
                </a:bodyPr>
                <a:lstStyle/>
                <a:p>
                  <a:pPr algn="ctr"/>
                  <a:r>
                    <a:rPr lang="en-GB" b="1" dirty="0" smtClean="0">
                      <a:latin typeface="Agency FB" pitchFamily="34" charset="0"/>
                    </a:rPr>
                    <a:t>4n</a:t>
                  </a:r>
                  <a:r>
                    <a:rPr lang="en-GB" b="1" baseline="30000" dirty="0" smtClean="0">
                      <a:latin typeface="Agency FB" pitchFamily="34" charset="0"/>
                    </a:rPr>
                    <a:t>D</a:t>
                  </a:r>
                  <a:r>
                    <a:rPr lang="en-GB" dirty="0" smtClean="0">
                      <a:latin typeface="Agency FB" pitchFamily="34" charset="0"/>
                    </a:rPr>
                    <a:t> </a:t>
                  </a:r>
                  <a:endParaRPr lang="en-GB" dirty="0">
                    <a:latin typeface="Agency FB" pitchFamily="34" charset="0"/>
                  </a:endParaRPr>
                </a:p>
              </p:txBody>
            </p:sp>
            <p:sp>
              <p:nvSpPr>
                <p:cNvPr id="103" name="Flowchart: Or 102"/>
                <p:cNvSpPr>
                  <a:spLocks noChangeAspect="1"/>
                </p:cNvSpPr>
                <p:nvPr/>
              </p:nvSpPr>
              <p:spPr>
                <a:xfrm>
                  <a:off x="5859472" y="4337058"/>
                  <a:ext cx="160736" cy="160736"/>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84" name="Rectangle 83"/>
                <p:cNvSpPr/>
                <p:nvPr/>
              </p:nvSpPr>
              <p:spPr>
                <a:xfrm>
                  <a:off x="2588850" y="714356"/>
                  <a:ext cx="2141933" cy="369332"/>
                </a:xfrm>
                <a:prstGeom prst="rect">
                  <a:avLst/>
                </a:prstGeom>
              </p:spPr>
              <p:txBody>
                <a:bodyPr wrap="none">
                  <a:spAutoFit/>
                </a:bodyPr>
                <a:lstStyle/>
                <a:p>
                  <a:pPr algn="ctr"/>
                  <a:r>
                    <a:rPr lang="en-GB" dirty="0" smtClean="0">
                      <a:latin typeface="Agency FB" pitchFamily="34" charset="0"/>
                    </a:rPr>
                    <a:t>From the now to the future</a:t>
                  </a:r>
                  <a:endParaRPr lang="en-GB" dirty="0">
                    <a:latin typeface="Agency FB" pitchFamily="34" charset="0"/>
                  </a:endParaRPr>
                </a:p>
              </p:txBody>
            </p:sp>
            <p:sp>
              <p:nvSpPr>
                <p:cNvPr id="106" name="TextBox 105"/>
                <p:cNvSpPr txBox="1"/>
                <p:nvPr/>
              </p:nvSpPr>
              <p:spPr>
                <a:xfrm>
                  <a:off x="5072066" y="3559734"/>
                  <a:ext cx="571504" cy="369332"/>
                </a:xfrm>
                <a:prstGeom prst="rect">
                  <a:avLst/>
                </a:prstGeom>
                <a:noFill/>
              </p:spPr>
              <p:txBody>
                <a:bodyPr wrap="square" rtlCol="0">
                  <a:spAutoFit/>
                </a:bodyPr>
                <a:lstStyle/>
                <a:p>
                  <a:pPr algn="ctr"/>
                  <a:r>
                    <a:rPr lang="en-GB" dirty="0" smtClean="0">
                      <a:latin typeface="Agency FB" pitchFamily="34" charset="0"/>
                    </a:rPr>
                    <a:t>3s </a:t>
                  </a:r>
                  <a:endParaRPr lang="en-GB" dirty="0">
                    <a:latin typeface="Agency FB" pitchFamily="34" charset="0"/>
                  </a:endParaRPr>
                </a:p>
              </p:txBody>
            </p:sp>
          </p:grpSp>
          <p:sp>
            <p:nvSpPr>
              <p:cNvPr id="107" name="TextBox 106"/>
              <p:cNvSpPr txBox="1"/>
              <p:nvPr/>
            </p:nvSpPr>
            <p:spPr>
              <a:xfrm>
                <a:off x="6870185" y="3458103"/>
                <a:ext cx="428628" cy="338554"/>
              </a:xfrm>
              <a:prstGeom prst="rect">
                <a:avLst/>
              </a:prstGeom>
              <a:noFill/>
            </p:spPr>
            <p:txBody>
              <a:bodyPr wrap="square" rtlCol="0">
                <a:spAutoFit/>
              </a:bodyPr>
              <a:lstStyle/>
              <a:p>
                <a:pPr algn="ctr"/>
                <a:r>
                  <a:rPr lang="en-GB" sz="2400" b="1" baseline="30000" dirty="0" smtClean="0">
                    <a:latin typeface="Agency FB" pitchFamily="34" charset="0"/>
                  </a:rPr>
                  <a:t>4c</a:t>
                </a:r>
                <a:endParaRPr lang="en-GB" sz="2400" b="1" baseline="30000" dirty="0">
                  <a:latin typeface="Agency FB" pitchFamily="34" charset="0"/>
                </a:endParaRPr>
              </a:p>
            </p:txBody>
          </p:sp>
        </p:grpSp>
        <p:sp>
          <p:nvSpPr>
            <p:cNvPr id="88" name="TextBox 87"/>
            <p:cNvSpPr txBox="1"/>
            <p:nvPr/>
          </p:nvSpPr>
          <p:spPr>
            <a:xfrm>
              <a:off x="7750991" y="3643314"/>
              <a:ext cx="714380" cy="338554"/>
            </a:xfrm>
            <a:prstGeom prst="rect">
              <a:avLst/>
            </a:prstGeom>
            <a:noFill/>
          </p:spPr>
          <p:txBody>
            <a:bodyPr wrap="square" rtlCol="0">
              <a:spAutoFit/>
            </a:bodyPr>
            <a:lstStyle/>
            <a:p>
              <a:pPr algn="ctr"/>
              <a:r>
                <a:rPr lang="en-GB" sz="2400" b="1" baseline="30000" dirty="0" smtClean="0">
                  <a:latin typeface="Agency FB" pitchFamily="34" charset="0"/>
                </a:rPr>
                <a:t>x/3 - n</a:t>
              </a:r>
              <a:endParaRPr lang="en-GB" sz="2400" b="1" baseline="30000" dirty="0">
                <a:latin typeface="Agency FB" pitchFamily="34" charset="0"/>
              </a:endParaRPr>
            </a:p>
          </p:txBody>
        </p:sp>
      </p:grpSp>
      <p:sp>
        <p:nvSpPr>
          <p:cNvPr id="89" name="TextBox 88"/>
          <p:cNvSpPr txBox="1"/>
          <p:nvPr/>
        </p:nvSpPr>
        <p:spPr>
          <a:xfrm>
            <a:off x="6357950" y="2661818"/>
            <a:ext cx="500066" cy="338554"/>
          </a:xfrm>
          <a:prstGeom prst="rect">
            <a:avLst/>
          </a:prstGeom>
          <a:noFill/>
        </p:spPr>
        <p:txBody>
          <a:bodyPr wrap="square" rtlCol="0">
            <a:spAutoFit/>
          </a:bodyPr>
          <a:lstStyle/>
          <a:p>
            <a:pPr algn="ctr"/>
            <a:r>
              <a:rPr lang="en-GB" sz="2400" b="1" baseline="30000" dirty="0" smtClean="0">
                <a:latin typeface="Agency FB" pitchFamily="34" charset="0"/>
              </a:rPr>
              <a:t>TF-1</a:t>
            </a:r>
            <a:endParaRPr lang="en-GB" sz="2400" b="1" baseline="30000" dirty="0">
              <a:latin typeface="Agency FB" pitchFamily="34" charset="0"/>
            </a:endParaRPr>
          </a:p>
        </p:txBody>
      </p:sp>
      <p:grpSp>
        <p:nvGrpSpPr>
          <p:cNvPr id="91" name="Group 90"/>
          <p:cNvGrpSpPr/>
          <p:nvPr/>
        </p:nvGrpSpPr>
        <p:grpSpPr>
          <a:xfrm>
            <a:off x="6534694" y="4643446"/>
            <a:ext cx="2037834" cy="1121282"/>
            <a:chOff x="1248282" y="1748356"/>
            <a:chExt cx="2037834" cy="1121282"/>
          </a:xfrm>
        </p:grpSpPr>
        <p:sp>
          <p:nvSpPr>
            <p:cNvPr id="92" name="TextBox 91"/>
            <p:cNvSpPr txBox="1"/>
            <p:nvPr/>
          </p:nvSpPr>
          <p:spPr>
            <a:xfrm>
              <a:off x="2071670" y="1748356"/>
              <a:ext cx="428628" cy="369332"/>
            </a:xfrm>
            <a:prstGeom prst="rect">
              <a:avLst/>
            </a:prstGeom>
            <a:noFill/>
          </p:spPr>
          <p:txBody>
            <a:bodyPr wrap="square" rtlCol="0">
              <a:spAutoFit/>
            </a:bodyPr>
            <a:lstStyle/>
            <a:p>
              <a:pPr algn="ctr"/>
              <a:r>
                <a:rPr lang="en-GB" dirty="0" smtClean="0">
                  <a:latin typeface="Agency FB" pitchFamily="34" charset="0"/>
                </a:rPr>
                <a:t>n </a:t>
              </a:r>
              <a:endParaRPr lang="en-GB" dirty="0">
                <a:latin typeface="Agency FB" pitchFamily="34" charset="0"/>
              </a:endParaRPr>
            </a:p>
          </p:txBody>
        </p:sp>
        <p:sp>
          <p:nvSpPr>
            <p:cNvPr id="93" name="TextBox 92"/>
            <p:cNvSpPr txBox="1"/>
            <p:nvPr/>
          </p:nvSpPr>
          <p:spPr>
            <a:xfrm>
              <a:off x="1857356" y="2143116"/>
              <a:ext cx="857256" cy="369332"/>
            </a:xfrm>
            <a:prstGeom prst="rect">
              <a:avLst/>
            </a:prstGeom>
            <a:noFill/>
          </p:spPr>
          <p:txBody>
            <a:bodyPr wrap="square" rtlCol="0">
              <a:spAutoFit/>
            </a:bodyPr>
            <a:lstStyle/>
            <a:p>
              <a:pPr algn="ctr"/>
              <a:r>
                <a:rPr lang="en-GB" dirty="0" smtClean="0">
                  <a:latin typeface="Agency FB" pitchFamily="34" charset="0"/>
                </a:rPr>
                <a:t>n</a:t>
              </a:r>
              <a:r>
                <a:rPr lang="en-GB" baseline="30000" dirty="0" smtClean="0">
                  <a:latin typeface="Agency FB" pitchFamily="34" charset="0"/>
                </a:rPr>
                <a:t>3</a:t>
              </a:r>
              <a:r>
                <a:rPr lang="en-GB" dirty="0" smtClean="0">
                  <a:latin typeface="Agency FB" pitchFamily="34" charset="0"/>
                </a:rPr>
                <a:t> - 2 </a:t>
              </a:r>
              <a:endParaRPr lang="en-GB" dirty="0">
                <a:latin typeface="Agency FB" pitchFamily="34" charset="0"/>
              </a:endParaRPr>
            </a:p>
          </p:txBody>
        </p:sp>
        <p:sp>
          <p:nvSpPr>
            <p:cNvPr id="94" name="TextBox 93"/>
            <p:cNvSpPr txBox="1"/>
            <p:nvPr/>
          </p:nvSpPr>
          <p:spPr>
            <a:xfrm>
              <a:off x="2071670" y="2500306"/>
              <a:ext cx="428628" cy="369332"/>
            </a:xfrm>
            <a:prstGeom prst="rect">
              <a:avLst/>
            </a:prstGeom>
            <a:noFill/>
          </p:spPr>
          <p:txBody>
            <a:bodyPr wrap="square" rtlCol="0">
              <a:spAutoFit/>
            </a:bodyPr>
            <a:lstStyle/>
            <a:p>
              <a:pPr algn="ctr"/>
              <a:r>
                <a:rPr lang="en-GB" dirty="0" smtClean="0">
                  <a:latin typeface="Agency FB" pitchFamily="34" charset="0"/>
                </a:rPr>
                <a:t>2s </a:t>
              </a:r>
              <a:endParaRPr lang="en-GB" dirty="0">
                <a:latin typeface="Agency FB" pitchFamily="34" charset="0"/>
              </a:endParaRPr>
            </a:p>
          </p:txBody>
        </p:sp>
        <p:sp>
          <p:nvSpPr>
            <p:cNvPr id="95" name="Double Brace 94"/>
            <p:cNvSpPr/>
            <p:nvPr/>
          </p:nvSpPr>
          <p:spPr>
            <a:xfrm>
              <a:off x="1785918" y="1785926"/>
              <a:ext cx="928694" cy="1071570"/>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latin typeface="Agency FB" pitchFamily="34" charset="0"/>
              </a:endParaRPr>
            </a:p>
          </p:txBody>
        </p:sp>
        <p:sp>
          <p:nvSpPr>
            <p:cNvPr id="96" name="TextBox 95"/>
            <p:cNvSpPr txBox="1"/>
            <p:nvPr/>
          </p:nvSpPr>
          <p:spPr>
            <a:xfrm>
              <a:off x="2643174" y="2143116"/>
              <a:ext cx="642942" cy="369332"/>
            </a:xfrm>
            <a:prstGeom prst="rect">
              <a:avLst/>
            </a:prstGeom>
            <a:noFill/>
          </p:spPr>
          <p:txBody>
            <a:bodyPr wrap="square" rtlCol="0">
              <a:spAutoFit/>
            </a:bodyPr>
            <a:lstStyle/>
            <a:p>
              <a:pPr algn="ctr"/>
              <a:r>
                <a:rPr lang="en-GB" dirty="0" smtClean="0">
                  <a:latin typeface="Agency FB" pitchFamily="34" charset="0"/>
                </a:rPr>
                <a:t>&lt; 15</a:t>
              </a:r>
            </a:p>
          </p:txBody>
        </p:sp>
        <p:cxnSp>
          <p:nvCxnSpPr>
            <p:cNvPr id="97" name="Straight Connector 96"/>
            <p:cNvCxnSpPr/>
            <p:nvPr/>
          </p:nvCxnSpPr>
          <p:spPr>
            <a:xfrm>
              <a:off x="1983298" y="2143116"/>
              <a:ext cx="57150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98" name="Straight Connector 97"/>
            <p:cNvCxnSpPr/>
            <p:nvPr/>
          </p:nvCxnSpPr>
          <p:spPr>
            <a:xfrm>
              <a:off x="1983298" y="2500306"/>
              <a:ext cx="571504" cy="1588"/>
            </a:xfrm>
            <a:prstGeom prst="line">
              <a:avLst/>
            </a:prstGeom>
          </p:spPr>
          <p:style>
            <a:lnRef idx="1">
              <a:schemeClr val="accent1"/>
            </a:lnRef>
            <a:fillRef idx="0">
              <a:schemeClr val="accent1"/>
            </a:fillRef>
            <a:effectRef idx="0">
              <a:schemeClr val="accent1"/>
            </a:effectRef>
            <a:fontRef idx="minor">
              <a:schemeClr val="tx1"/>
            </a:fontRef>
          </p:style>
        </p:cxnSp>
        <p:sp>
          <p:nvSpPr>
            <p:cNvPr id="99" name="TextBox 98"/>
            <p:cNvSpPr txBox="1"/>
            <p:nvPr/>
          </p:nvSpPr>
          <p:spPr>
            <a:xfrm>
              <a:off x="1248282" y="2143116"/>
              <a:ext cx="500066" cy="369332"/>
            </a:xfrm>
            <a:prstGeom prst="rect">
              <a:avLst/>
            </a:prstGeom>
            <a:noFill/>
          </p:spPr>
          <p:txBody>
            <a:bodyPr wrap="square" rtlCol="0">
              <a:spAutoFit/>
            </a:bodyPr>
            <a:lstStyle/>
            <a:p>
              <a:pPr algn="ctr"/>
              <a:r>
                <a:rPr lang="en-GB" dirty="0" smtClean="0">
                  <a:latin typeface="Agency FB" pitchFamily="34" charset="0"/>
                </a:rPr>
                <a:t>id</a:t>
              </a:r>
              <a:r>
                <a:rPr lang="en-GB" baseline="-25000" dirty="0" smtClean="0">
                  <a:latin typeface="Agency FB" pitchFamily="34" charset="0"/>
                </a:rPr>
                <a:t>L</a:t>
              </a:r>
            </a:p>
          </p:txBody>
        </p:sp>
        <p:sp>
          <p:nvSpPr>
            <p:cNvPr id="100" name="TextBox 99"/>
            <p:cNvSpPr txBox="1"/>
            <p:nvPr/>
          </p:nvSpPr>
          <p:spPr>
            <a:xfrm>
              <a:off x="1571604" y="2143116"/>
              <a:ext cx="214314" cy="369332"/>
            </a:xfrm>
            <a:prstGeom prst="rect">
              <a:avLst/>
            </a:prstGeom>
            <a:noFill/>
          </p:spPr>
          <p:txBody>
            <a:bodyPr wrap="square" rtlCol="0">
              <a:spAutoFit/>
            </a:bodyPr>
            <a:lstStyle/>
            <a:p>
              <a:pPr algn="ctr"/>
              <a:r>
                <a:rPr lang="en-GB" dirty="0" smtClean="0">
                  <a:latin typeface="Agency FB" pitchFamily="34" charset="0"/>
                </a:rPr>
                <a:t>=</a:t>
              </a:r>
            </a:p>
          </p:txBody>
        </p:sp>
      </p:grpSp>
      <p:sp>
        <p:nvSpPr>
          <p:cNvPr id="75" name="TextBox 74"/>
          <p:cNvSpPr txBox="1"/>
          <p:nvPr/>
        </p:nvSpPr>
        <p:spPr>
          <a:xfrm>
            <a:off x="428596" y="1500174"/>
            <a:ext cx="1357322" cy="2554545"/>
          </a:xfrm>
          <a:prstGeom prst="rect">
            <a:avLst/>
          </a:prstGeom>
          <a:noFill/>
        </p:spPr>
        <p:txBody>
          <a:bodyPr wrap="square" rtlCol="0">
            <a:spAutoFit/>
          </a:bodyPr>
          <a:lstStyle/>
          <a:p>
            <a:pPr algn="ctr"/>
            <a:r>
              <a:rPr lang="en-GB" sz="1600" b="1" i="1" dirty="0" smtClean="0">
                <a:solidFill>
                  <a:schemeClr val="accent5">
                    <a:lumMod val="75000"/>
                  </a:schemeClr>
                </a:solidFill>
                <a:latin typeface="Agency FB" pitchFamily="34" charset="0"/>
              </a:rPr>
              <a:t>Observing the depiction here  in any live market, it is incontrovertible that you have a bijective process with an inverse on. The rest is easy.</a:t>
            </a:r>
            <a:endParaRPr lang="en-GB" sz="1600" b="1" i="1" dirty="0">
              <a:solidFill>
                <a:schemeClr val="accent5">
                  <a:lumMod val="75000"/>
                </a:schemeClr>
              </a:solidFill>
              <a:latin typeface="Agency FB" pitchFamily="34" charset="0"/>
            </a:endParaRPr>
          </a:p>
        </p:txBody>
      </p:sp>
      <p:sp>
        <p:nvSpPr>
          <p:cNvPr id="76" name="TextBox 75"/>
          <p:cNvSpPr txBox="1"/>
          <p:nvPr/>
        </p:nvSpPr>
        <p:spPr>
          <a:xfrm>
            <a:off x="1571604" y="6143644"/>
            <a:ext cx="3000396" cy="307777"/>
          </a:xfrm>
          <a:prstGeom prst="rect">
            <a:avLst/>
          </a:prstGeom>
          <a:noFill/>
        </p:spPr>
        <p:txBody>
          <a:bodyPr wrap="square" rtlCol="0">
            <a:spAutoFit/>
          </a:bodyPr>
          <a:lstStyle/>
          <a:p>
            <a:r>
              <a:rPr lang="en-GB" sz="1400" i="1" dirty="0" smtClean="0">
                <a:latin typeface="Agency FB" pitchFamily="34" charset="0"/>
              </a:rPr>
              <a:t>Note: The  symmetric case is only slightly variant.  </a:t>
            </a:r>
            <a:endParaRPr lang="en-GB" sz="1400" i="1" dirty="0">
              <a:latin typeface="Agency FB" pitchFamily="34" charset="0"/>
            </a:endParaRPr>
          </a:p>
        </p:txBody>
      </p:sp>
      <p:sp>
        <p:nvSpPr>
          <p:cNvPr id="78" name="TextBox 77"/>
          <p:cNvSpPr txBox="1"/>
          <p:nvPr/>
        </p:nvSpPr>
        <p:spPr>
          <a:xfrm>
            <a:off x="428596" y="642918"/>
            <a:ext cx="1785950" cy="369332"/>
          </a:xfrm>
          <a:prstGeom prst="rect">
            <a:avLst/>
          </a:prstGeom>
          <a:noFill/>
        </p:spPr>
        <p:txBody>
          <a:bodyPr wrap="square" rtlCol="0">
            <a:spAutoFit/>
          </a:bodyPr>
          <a:lstStyle/>
          <a:p>
            <a:pPr algn="ctr"/>
            <a:r>
              <a:rPr lang="en-GB" i="1" dirty="0" smtClean="0">
                <a:latin typeface="Agency FB" pitchFamily="34" charset="0"/>
              </a:rPr>
              <a:t>Cover: TFs -1, -2, &amp; -3</a:t>
            </a:r>
            <a:endParaRPr lang="en-GB" i="1" dirty="0">
              <a:latin typeface="Agency FB" pitchFamily="34" charset="0"/>
            </a:endParaRPr>
          </a:p>
        </p:txBody>
      </p:sp>
      <p:sp>
        <p:nvSpPr>
          <p:cNvPr id="85" name="Double Brace 84"/>
          <p:cNvSpPr/>
          <p:nvPr/>
        </p:nvSpPr>
        <p:spPr>
          <a:xfrm>
            <a:off x="7715272" y="3500438"/>
            <a:ext cx="857256" cy="1071570"/>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latin typeface="Agency FB" pitchFamily="34" charset="0"/>
            </a:endParaRPr>
          </a:p>
        </p:txBody>
      </p:sp>
      <p:sp>
        <p:nvSpPr>
          <p:cNvPr id="102" name="TextBox 101"/>
          <p:cNvSpPr txBox="1"/>
          <p:nvPr/>
        </p:nvSpPr>
        <p:spPr>
          <a:xfrm>
            <a:off x="500034" y="4089165"/>
            <a:ext cx="1357322" cy="2062103"/>
          </a:xfrm>
          <a:prstGeom prst="rect">
            <a:avLst/>
          </a:prstGeom>
          <a:noFill/>
        </p:spPr>
        <p:txBody>
          <a:bodyPr wrap="square" rtlCol="0">
            <a:spAutoFit/>
          </a:bodyPr>
          <a:lstStyle/>
          <a:p>
            <a:pPr algn="ctr"/>
            <a:r>
              <a:rPr lang="en-GB" sz="1600" b="1" i="1" dirty="0" smtClean="0">
                <a:solidFill>
                  <a:srgbClr val="002060"/>
                </a:solidFill>
                <a:latin typeface="Agency FB" pitchFamily="34" charset="0"/>
              </a:rPr>
              <a:t>An  equinumerous set of values , sequencing  all fluctuations in bijective streams  - a pattern.</a:t>
            </a:r>
            <a:endParaRPr lang="en-GB" sz="1600" b="1" i="1" dirty="0">
              <a:solidFill>
                <a:srgbClr val="002060"/>
              </a:solidFill>
              <a:latin typeface="Agency FB" pitchFamily="34" charset="0"/>
            </a:endParaRPr>
          </a:p>
        </p:txBody>
      </p:sp>
      <p:sp>
        <p:nvSpPr>
          <p:cNvPr id="104" name="Rectangle 103"/>
          <p:cNvSpPr/>
          <p:nvPr/>
        </p:nvSpPr>
        <p:spPr>
          <a:xfrm>
            <a:off x="5357818" y="5929330"/>
            <a:ext cx="3214710" cy="646331"/>
          </a:xfrm>
          <a:prstGeom prst="rect">
            <a:avLst/>
          </a:prstGeom>
        </p:spPr>
        <p:txBody>
          <a:bodyPr wrap="square">
            <a:spAutoFit/>
          </a:bodyPr>
          <a:lstStyle/>
          <a:p>
            <a:r>
              <a:rPr lang="en-GB" b="1" i="1" dirty="0" smtClean="0">
                <a:solidFill>
                  <a:srgbClr val="002060"/>
                </a:solidFill>
                <a:latin typeface="Agency FB" pitchFamily="34" charset="0"/>
              </a:rPr>
              <a:t>Orbit the Tool reads the market  in this way exactly and in real-time.</a:t>
            </a:r>
            <a:endParaRPr lang="en-GB" dirty="0"/>
          </a:p>
        </p:txBody>
      </p:sp>
      <p:sp>
        <p:nvSpPr>
          <p:cNvPr id="109" name="Rectangle 108"/>
          <p:cNvSpPr/>
          <p:nvPr/>
        </p:nvSpPr>
        <p:spPr>
          <a:xfrm>
            <a:off x="7858148" y="3000372"/>
            <a:ext cx="1000132" cy="307777"/>
          </a:xfrm>
          <a:prstGeom prst="rect">
            <a:avLst/>
          </a:prstGeom>
        </p:spPr>
        <p:txBody>
          <a:bodyPr wrap="square">
            <a:spAutoFit/>
          </a:bodyPr>
          <a:lstStyle/>
          <a:p>
            <a:pPr algn="ctr"/>
            <a:r>
              <a:rPr lang="en-GB" sz="1400" dirty="0" smtClean="0">
                <a:solidFill>
                  <a:srgbClr val="00B0F0"/>
                </a:solidFill>
                <a:effectLst>
                  <a:outerShdw blurRad="38100" dist="38100" dir="2700000" algn="tl">
                    <a:srgbClr val="000000">
                      <a:alpha val="43137"/>
                    </a:srgbClr>
                  </a:outerShdw>
                </a:effectLst>
                <a:latin typeface="Agency FB" pitchFamily="34" charset="0"/>
              </a:rPr>
              <a:t>Inverse ON</a:t>
            </a:r>
            <a:endParaRPr lang="en-GB" sz="1400" dirty="0">
              <a:solidFill>
                <a:srgbClr val="00B0F0"/>
              </a:solidFill>
              <a:effectLst>
                <a:outerShdw blurRad="38100" dist="38100" dir="2700000" algn="tl">
                  <a:srgbClr val="000000">
                    <a:alpha val="43137"/>
                  </a:srgbClr>
                </a:outerShdw>
              </a:effectLst>
              <a:latin typeface="Agency FB"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7"/>
          <p:cNvGrpSpPr/>
          <p:nvPr/>
        </p:nvGrpSpPr>
        <p:grpSpPr>
          <a:xfrm flipV="1">
            <a:off x="1106701" y="3534125"/>
            <a:ext cx="5101785" cy="1650774"/>
            <a:chOff x="1142182" y="715150"/>
            <a:chExt cx="7288264" cy="2358248"/>
          </a:xfrm>
        </p:grpSpPr>
        <p:grpSp>
          <p:nvGrpSpPr>
            <p:cNvPr id="75" name="Group 11"/>
            <p:cNvGrpSpPr/>
            <p:nvPr/>
          </p:nvGrpSpPr>
          <p:grpSpPr>
            <a:xfrm>
              <a:off x="1142182" y="715150"/>
              <a:ext cx="3644132" cy="929488"/>
              <a:chOff x="1142182" y="715150"/>
              <a:chExt cx="3644132" cy="929488"/>
            </a:xfrm>
          </p:grpSpPr>
          <p:cxnSp>
            <p:nvCxnSpPr>
              <p:cNvPr id="81" name="Straight Connector 4"/>
              <p:cNvCxnSpPr/>
              <p:nvPr/>
            </p:nvCxnSpPr>
            <p:spPr>
              <a:xfrm rot="5400000">
                <a:off x="892943" y="964389"/>
                <a:ext cx="500066"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1142976" y="1214422"/>
                <a:ext cx="1714512"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2643174" y="1428736"/>
                <a:ext cx="428628"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2857488" y="1643050"/>
                <a:ext cx="1928826"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grpSp>
        <p:grpSp>
          <p:nvGrpSpPr>
            <p:cNvPr id="76" name="Group 12"/>
            <p:cNvGrpSpPr/>
            <p:nvPr/>
          </p:nvGrpSpPr>
          <p:grpSpPr>
            <a:xfrm>
              <a:off x="4786314" y="1643050"/>
              <a:ext cx="3644132" cy="1430348"/>
              <a:chOff x="1142182" y="715150"/>
              <a:chExt cx="3644132" cy="1430348"/>
            </a:xfrm>
          </p:grpSpPr>
          <p:cxnSp>
            <p:nvCxnSpPr>
              <p:cNvPr id="77" name="Straight Connector 76"/>
              <p:cNvCxnSpPr/>
              <p:nvPr/>
            </p:nvCxnSpPr>
            <p:spPr>
              <a:xfrm rot="5400000">
                <a:off x="892943" y="964389"/>
                <a:ext cx="500066"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1142976" y="1214422"/>
                <a:ext cx="1714512"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2643174" y="1428736"/>
                <a:ext cx="428628"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a:off x="2857488" y="2143910"/>
                <a:ext cx="1928826"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grpSp>
      </p:grpSp>
      <p:sp>
        <p:nvSpPr>
          <p:cNvPr id="18" name="TextBox 17"/>
          <p:cNvSpPr txBox="1"/>
          <p:nvPr/>
        </p:nvSpPr>
        <p:spPr>
          <a:xfrm>
            <a:off x="1207270" y="4982535"/>
            <a:ext cx="1078714" cy="307777"/>
          </a:xfrm>
          <a:prstGeom prst="rect">
            <a:avLst/>
          </a:prstGeom>
          <a:noFill/>
        </p:spPr>
        <p:txBody>
          <a:bodyPr wrap="square" rtlCol="0">
            <a:spAutoFit/>
          </a:bodyPr>
          <a:lstStyle/>
          <a:p>
            <a:pPr algn="ctr"/>
            <a:r>
              <a:rPr lang="en-GB" sz="1400" dirty="0" smtClean="0">
                <a:latin typeface="Agency FB" pitchFamily="34" charset="0"/>
              </a:rPr>
              <a:t>Uptrend </a:t>
            </a:r>
            <a:endParaRPr lang="en-GB" sz="1400" dirty="0">
              <a:latin typeface="Agency FB" pitchFamily="34" charset="0"/>
            </a:endParaRPr>
          </a:p>
        </p:txBody>
      </p:sp>
      <p:grpSp>
        <p:nvGrpSpPr>
          <p:cNvPr id="19" name="Group 21"/>
          <p:cNvGrpSpPr/>
          <p:nvPr/>
        </p:nvGrpSpPr>
        <p:grpSpPr>
          <a:xfrm flipV="1">
            <a:off x="1107257" y="3970912"/>
            <a:ext cx="411907" cy="500066"/>
            <a:chOff x="1142976" y="1857364"/>
            <a:chExt cx="588438" cy="714380"/>
          </a:xfrm>
        </p:grpSpPr>
        <p:sp>
          <p:nvSpPr>
            <p:cNvPr id="73" name="Down Arrow 19"/>
            <p:cNvSpPr/>
            <p:nvPr/>
          </p:nvSpPr>
          <p:spPr>
            <a:xfrm>
              <a:off x="1374224" y="2071678"/>
              <a:ext cx="357190" cy="500066"/>
            </a:xfrm>
            <a:prstGeom prst="down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74" name="Down Arrow 73"/>
            <p:cNvSpPr/>
            <p:nvPr/>
          </p:nvSpPr>
          <p:spPr>
            <a:xfrm flipV="1">
              <a:off x="1142976" y="1857364"/>
              <a:ext cx="357190" cy="500066"/>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sp>
        <p:nvSpPr>
          <p:cNvPr id="20" name="Flowchart: Or 19"/>
          <p:cNvSpPr>
            <a:spLocks noChangeAspect="1"/>
          </p:cNvSpPr>
          <p:nvPr/>
        </p:nvSpPr>
        <p:spPr>
          <a:xfrm flipV="1">
            <a:off x="2138753" y="3597933"/>
            <a:ext cx="128017" cy="160021"/>
          </a:xfrm>
          <a:prstGeom prst="flowChartOr">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cxnSp>
        <p:nvCxnSpPr>
          <p:cNvPr id="21" name="Straight Connector 20"/>
          <p:cNvCxnSpPr/>
          <p:nvPr/>
        </p:nvCxnSpPr>
        <p:spPr>
          <a:xfrm rot="16200000" flipH="1">
            <a:off x="2201639" y="3707947"/>
            <a:ext cx="450059" cy="450057"/>
          </a:xfrm>
          <a:prstGeom prst="line">
            <a:avLst/>
          </a:prstGeom>
        </p:spPr>
        <p:style>
          <a:lnRef idx="1">
            <a:schemeClr val="accent1"/>
          </a:lnRef>
          <a:fillRef idx="0">
            <a:schemeClr val="accent1"/>
          </a:fillRef>
          <a:effectRef idx="0">
            <a:schemeClr val="accent1"/>
          </a:effectRef>
          <a:fontRef idx="minor">
            <a:schemeClr val="tx1"/>
          </a:fontRef>
        </p:style>
      </p:cxnSp>
      <p:sp>
        <p:nvSpPr>
          <p:cNvPr id="22" name="Flowchart: Or 21"/>
          <p:cNvSpPr>
            <a:spLocks noChangeAspect="1"/>
          </p:cNvSpPr>
          <p:nvPr/>
        </p:nvSpPr>
        <p:spPr>
          <a:xfrm flipV="1">
            <a:off x="2573687" y="4047993"/>
            <a:ext cx="128017" cy="160021"/>
          </a:xfrm>
          <a:prstGeom prst="flowChartOr">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23" name="TextBox 22"/>
          <p:cNvSpPr txBox="1"/>
          <p:nvPr/>
        </p:nvSpPr>
        <p:spPr>
          <a:xfrm>
            <a:off x="2023043" y="3349318"/>
            <a:ext cx="200026" cy="307777"/>
          </a:xfrm>
          <a:prstGeom prst="rect">
            <a:avLst/>
          </a:prstGeom>
          <a:noFill/>
        </p:spPr>
        <p:txBody>
          <a:bodyPr wrap="square" rtlCol="0">
            <a:spAutoFit/>
          </a:bodyPr>
          <a:lstStyle/>
          <a:p>
            <a:pPr algn="ctr"/>
            <a:r>
              <a:rPr lang="en-GB" sz="1400" dirty="0" smtClean="0">
                <a:latin typeface="Agency FB" pitchFamily="34" charset="0"/>
              </a:rPr>
              <a:t>2</a:t>
            </a:r>
            <a:endParaRPr lang="en-GB" sz="1400" dirty="0">
              <a:latin typeface="Agency FB" pitchFamily="34" charset="0"/>
            </a:endParaRPr>
          </a:p>
        </p:txBody>
      </p:sp>
      <p:cxnSp>
        <p:nvCxnSpPr>
          <p:cNvPr id="24" name="Straight Connector 23"/>
          <p:cNvCxnSpPr/>
          <p:nvPr/>
        </p:nvCxnSpPr>
        <p:spPr>
          <a:xfrm flipH="1">
            <a:off x="2651697" y="3277891"/>
            <a:ext cx="628083" cy="830110"/>
          </a:xfrm>
          <a:prstGeom prst="line">
            <a:avLst/>
          </a:prstGeom>
        </p:spPr>
        <p:style>
          <a:lnRef idx="1">
            <a:schemeClr val="accent1"/>
          </a:lnRef>
          <a:fillRef idx="0">
            <a:schemeClr val="accent1"/>
          </a:fillRef>
          <a:effectRef idx="0">
            <a:schemeClr val="accent1"/>
          </a:effectRef>
          <a:fontRef idx="minor">
            <a:schemeClr val="tx1"/>
          </a:fontRef>
        </p:style>
      </p:cxnSp>
      <p:sp>
        <p:nvSpPr>
          <p:cNvPr id="25" name="Flowchart: Or 24"/>
          <p:cNvSpPr>
            <a:spLocks noChangeAspect="1"/>
          </p:cNvSpPr>
          <p:nvPr/>
        </p:nvSpPr>
        <p:spPr>
          <a:xfrm flipV="1">
            <a:off x="3241553" y="3159728"/>
            <a:ext cx="128017" cy="160021"/>
          </a:xfrm>
          <a:prstGeom prst="flowChartOr">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26" name="TextBox 25"/>
          <p:cNvSpPr txBox="1"/>
          <p:nvPr/>
        </p:nvSpPr>
        <p:spPr>
          <a:xfrm>
            <a:off x="3223208" y="3349316"/>
            <a:ext cx="200026" cy="307777"/>
          </a:xfrm>
          <a:prstGeom prst="rect">
            <a:avLst/>
          </a:prstGeom>
          <a:noFill/>
        </p:spPr>
        <p:txBody>
          <a:bodyPr wrap="square" rtlCol="0">
            <a:spAutoFit/>
          </a:bodyPr>
          <a:lstStyle/>
          <a:p>
            <a:pPr algn="ctr"/>
            <a:r>
              <a:rPr lang="en-GB" sz="1400" dirty="0" smtClean="0">
                <a:latin typeface="Agency FB" pitchFamily="34" charset="0"/>
              </a:rPr>
              <a:t>2</a:t>
            </a:r>
            <a:endParaRPr lang="en-GB" sz="1400" dirty="0">
              <a:latin typeface="Agency FB" pitchFamily="34" charset="0"/>
            </a:endParaRPr>
          </a:p>
        </p:txBody>
      </p:sp>
      <p:sp>
        <p:nvSpPr>
          <p:cNvPr id="27" name="TextBox 26"/>
          <p:cNvSpPr txBox="1"/>
          <p:nvPr/>
        </p:nvSpPr>
        <p:spPr>
          <a:xfrm>
            <a:off x="2601691" y="4169499"/>
            <a:ext cx="200026" cy="307777"/>
          </a:xfrm>
          <a:prstGeom prst="rect">
            <a:avLst/>
          </a:prstGeom>
          <a:noFill/>
        </p:spPr>
        <p:txBody>
          <a:bodyPr wrap="square" rtlCol="0">
            <a:spAutoFit/>
          </a:bodyPr>
          <a:lstStyle/>
          <a:p>
            <a:pPr algn="ctr"/>
            <a:r>
              <a:rPr lang="en-GB" sz="1400" dirty="0" smtClean="0">
                <a:latin typeface="Agency FB" pitchFamily="34" charset="0"/>
              </a:rPr>
              <a:t>2</a:t>
            </a:r>
            <a:endParaRPr lang="en-GB" sz="1400" dirty="0">
              <a:latin typeface="Agency FB" pitchFamily="34" charset="0"/>
            </a:endParaRPr>
          </a:p>
        </p:txBody>
      </p:sp>
      <p:sp>
        <p:nvSpPr>
          <p:cNvPr id="28" name="Flowchart: Delay 27"/>
          <p:cNvSpPr/>
          <p:nvPr/>
        </p:nvSpPr>
        <p:spPr>
          <a:xfrm rot="5400000" flipV="1">
            <a:off x="2621743" y="5307820"/>
            <a:ext cx="300040" cy="400053"/>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cxnSp>
        <p:nvCxnSpPr>
          <p:cNvPr id="29" name="Straight Arrow Connector 28"/>
          <p:cNvCxnSpPr/>
          <p:nvPr/>
        </p:nvCxnSpPr>
        <p:spPr>
          <a:xfrm rot="16200000" flipH="1">
            <a:off x="3241725" y="3306367"/>
            <a:ext cx="461640" cy="34152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0" name="Flowchart: Delay 29"/>
          <p:cNvSpPr/>
          <p:nvPr/>
        </p:nvSpPr>
        <p:spPr>
          <a:xfrm rot="16200000">
            <a:off x="1221557" y="5496732"/>
            <a:ext cx="300040" cy="400053"/>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31" name="Flowchart: Delay 30"/>
          <p:cNvSpPr/>
          <p:nvPr/>
        </p:nvSpPr>
        <p:spPr>
          <a:xfrm rot="5400000" flipV="1">
            <a:off x="3764751" y="5022068"/>
            <a:ext cx="300040" cy="400053"/>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32" name="Group 60"/>
          <p:cNvGrpSpPr>
            <a:grpSpLocks noChangeAspect="1"/>
          </p:cNvGrpSpPr>
          <p:nvPr/>
        </p:nvGrpSpPr>
        <p:grpSpPr>
          <a:xfrm flipV="1">
            <a:off x="5643570" y="4357694"/>
            <a:ext cx="209910" cy="262384"/>
            <a:chOff x="5760724" y="3859414"/>
            <a:chExt cx="454350" cy="567930"/>
          </a:xfrm>
          <a:solidFill>
            <a:srgbClr val="00B050"/>
          </a:solidFill>
        </p:grpSpPr>
        <p:sp>
          <p:nvSpPr>
            <p:cNvPr id="71" name="Flowchart: Or 70"/>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72" name="Quad Arrow 71"/>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grpSp>
        <p:nvGrpSpPr>
          <p:cNvPr id="33" name="Group 61"/>
          <p:cNvGrpSpPr>
            <a:grpSpLocks noChangeAspect="1"/>
          </p:cNvGrpSpPr>
          <p:nvPr/>
        </p:nvGrpSpPr>
        <p:grpSpPr>
          <a:xfrm flipV="1">
            <a:off x="4071934" y="2857496"/>
            <a:ext cx="209910" cy="262384"/>
            <a:chOff x="5760724" y="3859414"/>
            <a:chExt cx="454350" cy="567930"/>
          </a:xfrm>
          <a:solidFill>
            <a:srgbClr val="FF0000"/>
          </a:solidFill>
        </p:grpSpPr>
        <p:sp>
          <p:nvSpPr>
            <p:cNvPr id="69" name="Flowchart: Or 68"/>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70" name="Quad Arrow 69"/>
            <p:cNvSpPr/>
            <p:nvPr/>
          </p:nvSpPr>
          <p:spPr>
            <a:xfrm>
              <a:off x="5773588" y="3929069"/>
              <a:ext cx="428627"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cxnSp>
        <p:nvCxnSpPr>
          <p:cNvPr id="34" name="Straight Connector 33"/>
          <p:cNvCxnSpPr/>
          <p:nvPr/>
        </p:nvCxnSpPr>
        <p:spPr>
          <a:xfrm rot="16200000" flipH="1">
            <a:off x="4264116" y="2982165"/>
            <a:ext cx="1432364" cy="1545263"/>
          </a:xfrm>
          <a:prstGeom prst="line">
            <a:avLst/>
          </a:prstGeom>
        </p:spPr>
        <p:style>
          <a:lnRef idx="1">
            <a:schemeClr val="accent1"/>
          </a:lnRef>
          <a:fillRef idx="0">
            <a:schemeClr val="accent1"/>
          </a:fillRef>
          <a:effectRef idx="0">
            <a:schemeClr val="accent1"/>
          </a:effectRef>
          <a:fontRef idx="minor">
            <a:schemeClr val="tx1"/>
          </a:fontRef>
        </p:style>
      </p:cxnSp>
      <p:sp>
        <p:nvSpPr>
          <p:cNvPr id="36" name="TextBox 35"/>
          <p:cNvSpPr txBox="1"/>
          <p:nvPr/>
        </p:nvSpPr>
        <p:spPr>
          <a:xfrm>
            <a:off x="5257804" y="3582351"/>
            <a:ext cx="1243021" cy="307777"/>
          </a:xfrm>
          <a:prstGeom prst="rect">
            <a:avLst/>
          </a:prstGeom>
          <a:noFill/>
        </p:spPr>
        <p:txBody>
          <a:bodyPr wrap="square" rtlCol="0">
            <a:spAutoFit/>
          </a:bodyPr>
          <a:lstStyle/>
          <a:p>
            <a:pPr algn="ctr"/>
            <a:r>
              <a:rPr lang="en-GB" sz="1400" dirty="0" smtClean="0">
                <a:latin typeface="Agency FB" pitchFamily="34" charset="0"/>
              </a:rPr>
              <a:t>Break Lower</a:t>
            </a:r>
            <a:endParaRPr lang="en-GB" sz="1400" dirty="0">
              <a:latin typeface="Agency FB" pitchFamily="34" charset="0"/>
            </a:endParaRPr>
          </a:p>
        </p:txBody>
      </p:sp>
      <p:sp>
        <p:nvSpPr>
          <p:cNvPr id="39" name="TextBox 38"/>
          <p:cNvSpPr txBox="1"/>
          <p:nvPr/>
        </p:nvSpPr>
        <p:spPr>
          <a:xfrm>
            <a:off x="2714612" y="2714620"/>
            <a:ext cx="1000132" cy="307777"/>
          </a:xfrm>
          <a:prstGeom prst="rect">
            <a:avLst/>
          </a:prstGeom>
          <a:noFill/>
        </p:spPr>
        <p:txBody>
          <a:bodyPr wrap="square" rtlCol="0">
            <a:spAutoFit/>
          </a:bodyPr>
          <a:lstStyle/>
          <a:p>
            <a:pPr algn="ctr"/>
            <a:r>
              <a:rPr lang="en-GB" sz="1400" dirty="0" smtClean="0">
                <a:latin typeface="Agency FB" pitchFamily="34" charset="0"/>
              </a:rPr>
              <a:t>Rotations</a:t>
            </a:r>
            <a:endParaRPr lang="en-GB" sz="1400" dirty="0">
              <a:latin typeface="Agency FB" pitchFamily="34" charset="0"/>
            </a:endParaRPr>
          </a:p>
        </p:txBody>
      </p:sp>
      <p:grpSp>
        <p:nvGrpSpPr>
          <p:cNvPr id="40" name="Group 82"/>
          <p:cNvGrpSpPr>
            <a:grpSpLocks noChangeAspect="1"/>
          </p:cNvGrpSpPr>
          <p:nvPr/>
        </p:nvGrpSpPr>
        <p:grpSpPr>
          <a:xfrm flipV="1">
            <a:off x="2928926" y="1285860"/>
            <a:ext cx="209910" cy="262384"/>
            <a:chOff x="5760724" y="3859414"/>
            <a:chExt cx="454350" cy="567930"/>
          </a:xfrm>
          <a:solidFill>
            <a:srgbClr val="FF0000"/>
          </a:solidFill>
        </p:grpSpPr>
        <p:sp>
          <p:nvSpPr>
            <p:cNvPr id="62" name="Flowchart: Or 61"/>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63" name="Quad Arrow 62"/>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cxnSp>
        <p:nvCxnSpPr>
          <p:cNvPr id="41" name="Straight Connector 40"/>
          <p:cNvCxnSpPr/>
          <p:nvPr/>
        </p:nvCxnSpPr>
        <p:spPr>
          <a:xfrm flipV="1">
            <a:off x="3207534" y="1969537"/>
            <a:ext cx="1200158" cy="1112"/>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3057514" y="1420576"/>
            <a:ext cx="650086" cy="3500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V="1">
            <a:off x="3707600" y="1357298"/>
            <a:ext cx="1150152" cy="413325"/>
          </a:xfrm>
          <a:prstGeom prst="line">
            <a:avLst/>
          </a:prstGeom>
          <a:ln>
            <a:tailEnd type="triangle" w="lg" len="lg"/>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2928926" y="1000108"/>
            <a:ext cx="2286016" cy="307777"/>
          </a:xfrm>
          <a:prstGeom prst="rect">
            <a:avLst/>
          </a:prstGeom>
          <a:noFill/>
        </p:spPr>
        <p:txBody>
          <a:bodyPr wrap="square" rtlCol="0">
            <a:spAutoFit/>
          </a:bodyPr>
          <a:lstStyle/>
          <a:p>
            <a:pPr algn="ctr"/>
            <a:r>
              <a:rPr lang="en-GB" sz="1400" dirty="0" smtClean="0">
                <a:latin typeface="Agency FB" pitchFamily="34" charset="0"/>
              </a:rPr>
              <a:t>Line Return &amp; Continuous Cascades</a:t>
            </a:r>
            <a:endParaRPr lang="en-GB" sz="1400" dirty="0">
              <a:latin typeface="Agency FB" pitchFamily="34" charset="0"/>
            </a:endParaRPr>
          </a:p>
        </p:txBody>
      </p:sp>
      <p:grpSp>
        <p:nvGrpSpPr>
          <p:cNvPr id="45" name="Group 92"/>
          <p:cNvGrpSpPr>
            <a:grpSpLocks noChangeAspect="1"/>
          </p:cNvGrpSpPr>
          <p:nvPr/>
        </p:nvGrpSpPr>
        <p:grpSpPr>
          <a:xfrm flipV="1">
            <a:off x="3643306" y="1643050"/>
            <a:ext cx="209910" cy="262384"/>
            <a:chOff x="5760724" y="3859414"/>
            <a:chExt cx="454350" cy="567930"/>
          </a:xfrm>
          <a:solidFill>
            <a:srgbClr val="00B050"/>
          </a:solidFill>
        </p:grpSpPr>
        <p:sp>
          <p:nvSpPr>
            <p:cNvPr id="60" name="Flowchart: Or 59"/>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61" name="Quad Arrow 60"/>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sp>
        <p:nvSpPr>
          <p:cNvPr id="46" name="TextBox 45"/>
          <p:cNvSpPr txBox="1"/>
          <p:nvPr/>
        </p:nvSpPr>
        <p:spPr>
          <a:xfrm>
            <a:off x="2507442" y="1232040"/>
            <a:ext cx="400053" cy="307777"/>
          </a:xfrm>
          <a:prstGeom prst="rect">
            <a:avLst/>
          </a:prstGeom>
          <a:noFill/>
        </p:spPr>
        <p:txBody>
          <a:bodyPr wrap="square" rtlCol="0">
            <a:spAutoFit/>
          </a:bodyPr>
          <a:lstStyle/>
          <a:p>
            <a:pPr algn="ctr"/>
            <a:r>
              <a:rPr lang="en-GB" sz="1400" dirty="0" smtClean="0">
                <a:latin typeface="Agency FB" pitchFamily="34" charset="0"/>
              </a:rPr>
              <a:t>≥ 3</a:t>
            </a:r>
            <a:endParaRPr lang="en-GB" sz="1400" dirty="0">
              <a:latin typeface="Agency FB" pitchFamily="34" charset="0"/>
            </a:endParaRPr>
          </a:p>
        </p:txBody>
      </p:sp>
      <p:grpSp>
        <p:nvGrpSpPr>
          <p:cNvPr id="47" name="Group 103"/>
          <p:cNvGrpSpPr/>
          <p:nvPr/>
        </p:nvGrpSpPr>
        <p:grpSpPr>
          <a:xfrm flipV="1">
            <a:off x="3157528" y="5786454"/>
            <a:ext cx="1010016" cy="338553"/>
            <a:chOff x="4572000" y="-987741"/>
            <a:chExt cx="1442880" cy="483647"/>
          </a:xfrm>
        </p:grpSpPr>
        <p:grpSp>
          <p:nvGrpSpPr>
            <p:cNvPr id="53" name="Group 96"/>
            <p:cNvGrpSpPr>
              <a:grpSpLocks noChangeAspect="1"/>
            </p:cNvGrpSpPr>
            <p:nvPr/>
          </p:nvGrpSpPr>
          <p:grpSpPr>
            <a:xfrm>
              <a:off x="4572000" y="-978078"/>
              <a:ext cx="299872" cy="374834"/>
              <a:chOff x="5760724" y="1701026"/>
              <a:chExt cx="454350" cy="567931"/>
            </a:xfrm>
            <a:solidFill>
              <a:srgbClr val="FF0000"/>
            </a:solidFill>
          </p:grpSpPr>
          <p:sp>
            <p:nvSpPr>
              <p:cNvPr id="58" name="Flowchart: Or 57"/>
              <p:cNvSpPr>
                <a:spLocks noChangeAspect="1"/>
              </p:cNvSpPr>
              <p:nvPr/>
            </p:nvSpPr>
            <p:spPr>
              <a:xfrm>
                <a:off x="5760724" y="1701026"/>
                <a:ext cx="454350" cy="567931"/>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59" name="Quad Arrow 58"/>
              <p:cNvSpPr/>
              <p:nvPr/>
            </p:nvSpPr>
            <p:spPr>
              <a:xfrm>
                <a:off x="5773585" y="1751870"/>
                <a:ext cx="428627"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sp>
          <p:nvSpPr>
            <p:cNvPr id="54" name="TextBox 53"/>
            <p:cNvSpPr txBox="1"/>
            <p:nvPr/>
          </p:nvSpPr>
          <p:spPr>
            <a:xfrm flipV="1">
              <a:off x="5000629" y="-987741"/>
              <a:ext cx="571504" cy="483647"/>
            </a:xfrm>
            <a:prstGeom prst="rect">
              <a:avLst/>
            </a:prstGeom>
            <a:noFill/>
          </p:spPr>
          <p:txBody>
            <a:bodyPr wrap="square" rtlCol="0">
              <a:spAutoFit/>
            </a:bodyPr>
            <a:lstStyle/>
            <a:p>
              <a:pPr algn="ctr"/>
              <a:r>
                <a:rPr lang="en-GB" sz="1600" dirty="0" smtClean="0">
                  <a:latin typeface="Agency FB" pitchFamily="34" charset="0"/>
                </a:rPr>
                <a:t>≥ 3</a:t>
              </a:r>
              <a:endParaRPr lang="en-GB" sz="1600" dirty="0">
                <a:latin typeface="Agency FB" pitchFamily="34" charset="0"/>
              </a:endParaRPr>
            </a:p>
          </p:txBody>
        </p:sp>
        <p:grpSp>
          <p:nvGrpSpPr>
            <p:cNvPr id="55" name="Group 100"/>
            <p:cNvGrpSpPr>
              <a:grpSpLocks noChangeAspect="1"/>
            </p:cNvGrpSpPr>
            <p:nvPr/>
          </p:nvGrpSpPr>
          <p:grpSpPr>
            <a:xfrm>
              <a:off x="5715008" y="-978077"/>
              <a:ext cx="299872" cy="374834"/>
              <a:chOff x="5760724" y="1701020"/>
              <a:chExt cx="454350" cy="567930"/>
            </a:xfrm>
            <a:solidFill>
              <a:srgbClr val="00B050"/>
            </a:solidFill>
          </p:grpSpPr>
          <p:sp>
            <p:nvSpPr>
              <p:cNvPr id="56" name="Flowchart: Or 55"/>
              <p:cNvSpPr>
                <a:spLocks noChangeAspect="1"/>
              </p:cNvSpPr>
              <p:nvPr/>
            </p:nvSpPr>
            <p:spPr>
              <a:xfrm>
                <a:off x="5760724" y="1701020"/>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57" name="Quad Arrow 56"/>
              <p:cNvSpPr/>
              <p:nvPr/>
            </p:nvSpPr>
            <p:spPr>
              <a:xfrm>
                <a:off x="5773592" y="1751857"/>
                <a:ext cx="428625" cy="428627"/>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grpSp>
      <p:sp>
        <p:nvSpPr>
          <p:cNvPr id="48" name="TextBox 47"/>
          <p:cNvSpPr txBox="1"/>
          <p:nvPr/>
        </p:nvSpPr>
        <p:spPr>
          <a:xfrm>
            <a:off x="3007508" y="6189787"/>
            <a:ext cx="1400185" cy="307777"/>
          </a:xfrm>
          <a:prstGeom prst="rect">
            <a:avLst/>
          </a:prstGeom>
          <a:noFill/>
        </p:spPr>
        <p:txBody>
          <a:bodyPr wrap="square" rtlCol="0">
            <a:spAutoFit/>
          </a:bodyPr>
          <a:lstStyle/>
          <a:p>
            <a:pPr algn="ctr"/>
            <a:r>
              <a:rPr lang="en-GB" sz="1400" dirty="0" smtClean="0">
                <a:latin typeface="Agency FB" pitchFamily="34" charset="0"/>
              </a:rPr>
              <a:t>Query Breakout</a:t>
            </a:r>
            <a:endParaRPr lang="en-GB" sz="1400" dirty="0">
              <a:latin typeface="Agency FB" pitchFamily="34" charset="0"/>
            </a:endParaRPr>
          </a:p>
        </p:txBody>
      </p:sp>
      <p:cxnSp>
        <p:nvCxnSpPr>
          <p:cNvPr id="90" name="Straight Connector 89"/>
          <p:cNvCxnSpPr>
            <a:endCxn id="20" idx="1"/>
          </p:cNvCxnSpPr>
          <p:nvPr/>
        </p:nvCxnSpPr>
        <p:spPr>
          <a:xfrm rot="5400000" flipH="1" flipV="1">
            <a:off x="1246486" y="3832446"/>
            <a:ext cx="1008941" cy="813089"/>
          </a:xfrm>
          <a:prstGeom prst="line">
            <a:avLst/>
          </a:prstGeom>
        </p:spPr>
        <p:style>
          <a:lnRef idx="1">
            <a:schemeClr val="accent1"/>
          </a:lnRef>
          <a:fillRef idx="0">
            <a:schemeClr val="accent1"/>
          </a:fillRef>
          <a:effectRef idx="0">
            <a:schemeClr val="accent1"/>
          </a:effectRef>
          <a:fontRef idx="minor">
            <a:schemeClr val="tx1"/>
          </a:fontRef>
        </p:style>
      </p:cxnSp>
      <p:sp>
        <p:nvSpPr>
          <p:cNvPr id="92" name="TextBox 91"/>
          <p:cNvSpPr txBox="1"/>
          <p:nvPr/>
        </p:nvSpPr>
        <p:spPr>
          <a:xfrm>
            <a:off x="4357686" y="285728"/>
            <a:ext cx="3114697" cy="338554"/>
          </a:xfrm>
          <a:prstGeom prst="rect">
            <a:avLst/>
          </a:prstGeom>
          <a:noFill/>
        </p:spPr>
        <p:txBody>
          <a:bodyPr wrap="square" rtlCol="0">
            <a:spAutoFit/>
          </a:bodyPr>
          <a:lstStyle/>
          <a:p>
            <a:pPr algn="ctr"/>
            <a:r>
              <a:rPr lang="en-GB" sz="1600" b="1" dirty="0" smtClean="0">
                <a:latin typeface="Agency FB" pitchFamily="34" charset="0"/>
              </a:rPr>
              <a:t>Orbit Dynamics Up Flow </a:t>
            </a:r>
            <a:endParaRPr lang="en-GB" sz="1600" b="1" dirty="0">
              <a:latin typeface="Agency FB" pitchFamily="34" charset="0"/>
            </a:endParaRPr>
          </a:p>
        </p:txBody>
      </p:sp>
      <p:grpSp>
        <p:nvGrpSpPr>
          <p:cNvPr id="93" name="Group 92"/>
          <p:cNvGrpSpPr/>
          <p:nvPr/>
        </p:nvGrpSpPr>
        <p:grpSpPr>
          <a:xfrm>
            <a:off x="6643702" y="1214422"/>
            <a:ext cx="1828813" cy="871544"/>
            <a:chOff x="642910" y="5715016"/>
            <a:chExt cx="1828813" cy="871544"/>
          </a:xfrm>
        </p:grpSpPr>
        <p:sp>
          <p:nvSpPr>
            <p:cNvPr id="94" name="Flowchart: Delay 93"/>
            <p:cNvSpPr/>
            <p:nvPr/>
          </p:nvSpPr>
          <p:spPr>
            <a:xfrm rot="16200000">
              <a:off x="1121546" y="5922185"/>
              <a:ext cx="300040" cy="1028710"/>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95" name="Group 135"/>
            <p:cNvGrpSpPr/>
            <p:nvPr/>
          </p:nvGrpSpPr>
          <p:grpSpPr>
            <a:xfrm>
              <a:off x="642910" y="5857892"/>
              <a:ext cx="1357322" cy="306388"/>
              <a:chOff x="642910" y="5857892"/>
              <a:chExt cx="1357322" cy="306388"/>
            </a:xfrm>
          </p:grpSpPr>
          <p:grpSp>
            <p:nvGrpSpPr>
              <p:cNvPr id="97" name="Group 126"/>
              <p:cNvGrpSpPr/>
              <p:nvPr/>
            </p:nvGrpSpPr>
            <p:grpSpPr>
              <a:xfrm>
                <a:off x="642910" y="5857892"/>
                <a:ext cx="1357322" cy="306388"/>
                <a:chOff x="642910" y="5857892"/>
                <a:chExt cx="1357322" cy="306388"/>
              </a:xfrm>
            </p:grpSpPr>
            <p:cxnSp>
              <p:nvCxnSpPr>
                <p:cNvPr id="102" name="Straight Connector 101"/>
                <p:cNvCxnSpPr/>
                <p:nvPr/>
              </p:nvCxnSpPr>
              <p:spPr>
                <a:xfrm>
                  <a:off x="642910" y="58578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a:off x="642910" y="60102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a:off x="642910" y="6162692"/>
                  <a:ext cx="1357322" cy="1588"/>
                </a:xfrm>
                <a:prstGeom prst="line">
                  <a:avLst/>
                </a:prstGeom>
              </p:spPr>
              <p:style>
                <a:lnRef idx="1">
                  <a:schemeClr val="accent1"/>
                </a:lnRef>
                <a:fillRef idx="0">
                  <a:schemeClr val="accent1"/>
                </a:fillRef>
                <a:effectRef idx="0">
                  <a:schemeClr val="accent1"/>
                </a:effectRef>
                <a:fontRef idx="minor">
                  <a:schemeClr val="tx1"/>
                </a:fontRef>
              </p:style>
            </p:cxnSp>
          </p:grpSp>
          <p:cxnSp>
            <p:nvCxnSpPr>
              <p:cNvPr id="98" name="Straight Connector 97"/>
              <p:cNvCxnSpPr/>
              <p:nvPr/>
            </p:nvCxnSpPr>
            <p:spPr>
              <a:xfrm rot="5400000" flipH="1" flipV="1">
                <a:off x="857224" y="5857892"/>
                <a:ext cx="142876" cy="142876"/>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p:nvPr/>
            </p:nvCxnSpPr>
            <p:spPr>
              <a:xfrm rot="16200000" flipH="1">
                <a:off x="1000100" y="5857892"/>
                <a:ext cx="285752" cy="285752"/>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flipV="1">
                <a:off x="1285852" y="5929330"/>
                <a:ext cx="285752" cy="214314"/>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p:nvPr/>
            </p:nvCxnSpPr>
            <p:spPr>
              <a:xfrm>
                <a:off x="1571604" y="5929330"/>
                <a:ext cx="285752"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grpSp>
        <p:sp>
          <p:nvSpPr>
            <p:cNvPr id="96" name="TextBox 95"/>
            <p:cNvSpPr txBox="1"/>
            <p:nvPr/>
          </p:nvSpPr>
          <p:spPr>
            <a:xfrm>
              <a:off x="2071670" y="5715016"/>
              <a:ext cx="400053" cy="523220"/>
            </a:xfrm>
            <a:prstGeom prst="rect">
              <a:avLst/>
            </a:prstGeom>
            <a:noFill/>
          </p:spPr>
          <p:txBody>
            <a:bodyPr wrap="square" rtlCol="0">
              <a:spAutoFit/>
            </a:bodyPr>
            <a:lstStyle/>
            <a:p>
              <a:pPr algn="ctr"/>
              <a:r>
                <a:rPr lang="en-GB" sz="2800" b="1" dirty="0" smtClean="0">
                  <a:latin typeface="Agency FB" pitchFamily="34" charset="0"/>
                </a:rPr>
                <a:t>+</a:t>
              </a:r>
              <a:endParaRPr lang="en-GB" sz="2800" b="1" dirty="0">
                <a:latin typeface="Agency FB" pitchFamily="34" charset="0"/>
              </a:endParaRPr>
            </a:p>
          </p:txBody>
        </p:sp>
      </p:grpSp>
      <p:grpSp>
        <p:nvGrpSpPr>
          <p:cNvPr id="105" name="Group 104"/>
          <p:cNvGrpSpPr/>
          <p:nvPr/>
        </p:nvGrpSpPr>
        <p:grpSpPr>
          <a:xfrm>
            <a:off x="6572264" y="4572008"/>
            <a:ext cx="1828813" cy="871544"/>
            <a:chOff x="3143240" y="5715016"/>
            <a:chExt cx="1828813" cy="871544"/>
          </a:xfrm>
        </p:grpSpPr>
        <p:sp>
          <p:nvSpPr>
            <p:cNvPr id="106" name="Flowchart: Delay 105"/>
            <p:cNvSpPr/>
            <p:nvPr/>
          </p:nvSpPr>
          <p:spPr>
            <a:xfrm rot="5400000" flipV="1">
              <a:off x="3621876" y="5922185"/>
              <a:ext cx="300040" cy="1028710"/>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107" name="Group 137"/>
            <p:cNvGrpSpPr/>
            <p:nvPr/>
          </p:nvGrpSpPr>
          <p:grpSpPr>
            <a:xfrm flipV="1">
              <a:off x="3143240" y="5857892"/>
              <a:ext cx="1357322" cy="306388"/>
              <a:chOff x="642910" y="5857892"/>
              <a:chExt cx="1357322" cy="306388"/>
            </a:xfrm>
          </p:grpSpPr>
          <p:grpSp>
            <p:nvGrpSpPr>
              <p:cNvPr id="109" name="Group 138"/>
              <p:cNvGrpSpPr/>
              <p:nvPr/>
            </p:nvGrpSpPr>
            <p:grpSpPr>
              <a:xfrm>
                <a:off x="642910" y="5857892"/>
                <a:ext cx="1357322" cy="306388"/>
                <a:chOff x="642910" y="5857892"/>
                <a:chExt cx="1357322" cy="306388"/>
              </a:xfrm>
            </p:grpSpPr>
            <p:cxnSp>
              <p:nvCxnSpPr>
                <p:cNvPr id="114" name="Straight Connector 113"/>
                <p:cNvCxnSpPr/>
                <p:nvPr/>
              </p:nvCxnSpPr>
              <p:spPr>
                <a:xfrm>
                  <a:off x="642910" y="58578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15" name="Straight Connector 114"/>
                <p:cNvCxnSpPr/>
                <p:nvPr/>
              </p:nvCxnSpPr>
              <p:spPr>
                <a:xfrm>
                  <a:off x="642910" y="60102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16" name="Straight Connector 115"/>
                <p:cNvCxnSpPr/>
                <p:nvPr/>
              </p:nvCxnSpPr>
              <p:spPr>
                <a:xfrm>
                  <a:off x="642910" y="6162692"/>
                  <a:ext cx="1357322" cy="1588"/>
                </a:xfrm>
                <a:prstGeom prst="line">
                  <a:avLst/>
                </a:prstGeom>
              </p:spPr>
              <p:style>
                <a:lnRef idx="1">
                  <a:schemeClr val="accent1"/>
                </a:lnRef>
                <a:fillRef idx="0">
                  <a:schemeClr val="accent1"/>
                </a:fillRef>
                <a:effectRef idx="0">
                  <a:schemeClr val="accent1"/>
                </a:effectRef>
                <a:fontRef idx="minor">
                  <a:schemeClr val="tx1"/>
                </a:fontRef>
              </p:style>
            </p:cxnSp>
          </p:grpSp>
          <p:cxnSp>
            <p:nvCxnSpPr>
              <p:cNvPr id="110" name="Straight Connector 109"/>
              <p:cNvCxnSpPr/>
              <p:nvPr/>
            </p:nvCxnSpPr>
            <p:spPr>
              <a:xfrm rot="5400000" flipH="1" flipV="1">
                <a:off x="857224" y="5857892"/>
                <a:ext cx="142876" cy="142876"/>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p:nvPr/>
            </p:nvCxnSpPr>
            <p:spPr>
              <a:xfrm rot="16200000" flipH="1">
                <a:off x="1000100" y="5857892"/>
                <a:ext cx="285752" cy="285752"/>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p:cNvCxnSpPr/>
              <p:nvPr/>
            </p:nvCxnSpPr>
            <p:spPr>
              <a:xfrm flipV="1">
                <a:off x="1285852" y="5929330"/>
                <a:ext cx="285752" cy="214314"/>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p:nvPr/>
            </p:nvCxnSpPr>
            <p:spPr>
              <a:xfrm>
                <a:off x="1571604" y="5929330"/>
                <a:ext cx="285752"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108" name="TextBox 107"/>
            <p:cNvSpPr txBox="1"/>
            <p:nvPr/>
          </p:nvSpPr>
          <p:spPr>
            <a:xfrm>
              <a:off x="4572000" y="5715016"/>
              <a:ext cx="400053" cy="523220"/>
            </a:xfrm>
            <a:prstGeom prst="rect">
              <a:avLst/>
            </a:prstGeom>
            <a:noFill/>
          </p:spPr>
          <p:txBody>
            <a:bodyPr wrap="square" rtlCol="0">
              <a:spAutoFit/>
            </a:bodyPr>
            <a:lstStyle/>
            <a:p>
              <a:pPr algn="ctr"/>
              <a:r>
                <a:rPr lang="en-GB" sz="2800" b="1" dirty="0" smtClean="0">
                  <a:latin typeface="Agency FB" pitchFamily="34" charset="0"/>
                </a:rPr>
                <a:t>-</a:t>
              </a:r>
              <a:endParaRPr lang="en-GB" sz="2800" b="1" dirty="0">
                <a:latin typeface="Agency FB" pitchFamily="34" charset="0"/>
              </a:endParaRPr>
            </a:p>
          </p:txBody>
        </p:sp>
      </p:grpSp>
      <p:sp>
        <p:nvSpPr>
          <p:cNvPr id="117" name="TextBox 116"/>
          <p:cNvSpPr txBox="1"/>
          <p:nvPr/>
        </p:nvSpPr>
        <p:spPr>
          <a:xfrm>
            <a:off x="642910" y="214290"/>
            <a:ext cx="1457336" cy="830997"/>
          </a:xfrm>
          <a:prstGeom prst="rect">
            <a:avLst/>
          </a:prstGeom>
          <a:noFill/>
        </p:spPr>
        <p:txBody>
          <a:bodyPr wrap="square" rtlCol="0">
            <a:spAutoFit/>
          </a:bodyPr>
          <a:lstStyle/>
          <a:p>
            <a:pPr algn="ctr"/>
            <a:r>
              <a:rPr lang="en-GB" sz="2400" b="1" dirty="0" smtClean="0">
                <a:latin typeface="Agency FB" pitchFamily="34" charset="0"/>
              </a:rPr>
              <a:t>Trading Orbit 001</a:t>
            </a:r>
            <a:endParaRPr lang="en-GB" sz="2400" b="1" dirty="0">
              <a:latin typeface="Agency FB" pitchFamily="34" charset="0"/>
            </a:endParaRPr>
          </a:p>
        </p:txBody>
      </p:sp>
      <p:grpSp>
        <p:nvGrpSpPr>
          <p:cNvPr id="118" name="Group 117"/>
          <p:cNvGrpSpPr/>
          <p:nvPr/>
        </p:nvGrpSpPr>
        <p:grpSpPr>
          <a:xfrm>
            <a:off x="6715140" y="4071942"/>
            <a:ext cx="1467068" cy="785818"/>
            <a:chOff x="428596" y="4286256"/>
            <a:chExt cx="1467068" cy="785818"/>
          </a:xfrm>
        </p:grpSpPr>
        <p:cxnSp>
          <p:nvCxnSpPr>
            <p:cNvPr id="119" name="Straight Connector 118"/>
            <p:cNvCxnSpPr/>
            <p:nvPr/>
          </p:nvCxnSpPr>
          <p:spPr>
            <a:xfrm rot="5400000">
              <a:off x="1250133" y="4821247"/>
              <a:ext cx="500066" cy="1588"/>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20" name="Rectangle 119"/>
            <p:cNvSpPr/>
            <p:nvPr/>
          </p:nvSpPr>
          <p:spPr>
            <a:xfrm>
              <a:off x="428596" y="4286256"/>
              <a:ext cx="1467068" cy="307777"/>
            </a:xfrm>
            <a:prstGeom prst="rect">
              <a:avLst/>
            </a:prstGeom>
          </p:spPr>
          <p:txBody>
            <a:bodyPr wrap="none">
              <a:spAutoFit/>
            </a:bodyPr>
            <a:lstStyle/>
            <a:p>
              <a:r>
                <a:rPr lang="en-GB" sz="1400" dirty="0" smtClean="0">
                  <a:latin typeface="Agency FB" pitchFamily="34" charset="0"/>
                </a:rPr>
                <a:t>KSO Band Persistence </a:t>
              </a:r>
              <a:endParaRPr lang="en-GB" sz="1400" dirty="0"/>
            </a:p>
          </p:txBody>
        </p:sp>
      </p:grpSp>
      <p:grpSp>
        <p:nvGrpSpPr>
          <p:cNvPr id="121" name="Group 120"/>
          <p:cNvGrpSpPr/>
          <p:nvPr/>
        </p:nvGrpSpPr>
        <p:grpSpPr>
          <a:xfrm>
            <a:off x="6715140" y="785794"/>
            <a:ext cx="1467068" cy="572298"/>
            <a:chOff x="6858016" y="214290"/>
            <a:chExt cx="1467068" cy="572298"/>
          </a:xfrm>
        </p:grpSpPr>
        <p:cxnSp>
          <p:nvCxnSpPr>
            <p:cNvPr id="122" name="Straight Connector 121"/>
            <p:cNvCxnSpPr/>
            <p:nvPr/>
          </p:nvCxnSpPr>
          <p:spPr>
            <a:xfrm rot="5400000">
              <a:off x="7785916" y="642918"/>
              <a:ext cx="285752" cy="1588"/>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23" name="Rectangle 122"/>
            <p:cNvSpPr/>
            <p:nvPr/>
          </p:nvSpPr>
          <p:spPr>
            <a:xfrm>
              <a:off x="6858016" y="214290"/>
              <a:ext cx="1467068" cy="307777"/>
            </a:xfrm>
            <a:prstGeom prst="rect">
              <a:avLst/>
            </a:prstGeom>
          </p:spPr>
          <p:txBody>
            <a:bodyPr wrap="none">
              <a:spAutoFit/>
            </a:bodyPr>
            <a:lstStyle/>
            <a:p>
              <a:r>
                <a:rPr lang="en-GB" sz="1400" dirty="0" smtClean="0">
                  <a:latin typeface="Agency FB" pitchFamily="34" charset="0"/>
                </a:rPr>
                <a:t>KSO Band Persistence </a:t>
              </a:r>
              <a:endParaRPr lang="en-GB" sz="1400" dirty="0"/>
            </a:p>
          </p:txBody>
        </p:sp>
      </p:grpSp>
      <p:sp>
        <p:nvSpPr>
          <p:cNvPr id="124" name="TextBox 123"/>
          <p:cNvSpPr txBox="1"/>
          <p:nvPr/>
        </p:nvSpPr>
        <p:spPr>
          <a:xfrm>
            <a:off x="3714744" y="2835471"/>
            <a:ext cx="400053" cy="307777"/>
          </a:xfrm>
          <a:prstGeom prst="rect">
            <a:avLst/>
          </a:prstGeom>
          <a:noFill/>
        </p:spPr>
        <p:txBody>
          <a:bodyPr wrap="square" rtlCol="0">
            <a:spAutoFit/>
          </a:bodyPr>
          <a:lstStyle/>
          <a:p>
            <a:pPr algn="ctr"/>
            <a:r>
              <a:rPr lang="en-GB" sz="1400" dirty="0" smtClean="0">
                <a:latin typeface="Agency FB" pitchFamily="34" charset="0"/>
              </a:rPr>
              <a:t>≥ 3</a:t>
            </a:r>
            <a:endParaRPr lang="en-GB" sz="1400" dirty="0">
              <a:latin typeface="Agency FB" pitchFamily="34" charset="0"/>
            </a:endParaRPr>
          </a:p>
        </p:txBody>
      </p:sp>
      <p:sp>
        <p:nvSpPr>
          <p:cNvPr id="126" name="Flowchart: Or 125"/>
          <p:cNvSpPr>
            <a:spLocks noChangeAspect="1"/>
          </p:cNvSpPr>
          <p:nvPr/>
        </p:nvSpPr>
        <p:spPr>
          <a:xfrm flipV="1">
            <a:off x="1307569" y="4643446"/>
            <a:ext cx="128017" cy="160021"/>
          </a:xfrm>
          <a:prstGeom prst="flowChartOr">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127" name="Rectangle 126"/>
          <p:cNvSpPr/>
          <p:nvPr/>
        </p:nvSpPr>
        <p:spPr>
          <a:xfrm>
            <a:off x="2786050" y="4572008"/>
            <a:ext cx="1361270" cy="276999"/>
          </a:xfrm>
          <a:prstGeom prst="rect">
            <a:avLst/>
          </a:prstGeom>
        </p:spPr>
        <p:txBody>
          <a:bodyPr wrap="none">
            <a:spAutoFit/>
          </a:bodyPr>
          <a:lstStyle/>
          <a:p>
            <a:r>
              <a:rPr lang="en-GB" sz="1200" dirty="0" smtClean="0">
                <a:latin typeface="Agency FB" pitchFamily="34" charset="0"/>
              </a:rPr>
              <a:t>+VE Continuous Cascade</a:t>
            </a:r>
            <a:endParaRPr lang="en-GB" sz="1200" dirty="0"/>
          </a:p>
        </p:txBody>
      </p:sp>
      <p:grpSp>
        <p:nvGrpSpPr>
          <p:cNvPr id="132" name="Group 131"/>
          <p:cNvGrpSpPr/>
          <p:nvPr/>
        </p:nvGrpSpPr>
        <p:grpSpPr>
          <a:xfrm>
            <a:off x="4286248" y="2792110"/>
            <a:ext cx="1857388" cy="391707"/>
            <a:chOff x="4714876" y="2071678"/>
            <a:chExt cx="1857388" cy="391707"/>
          </a:xfrm>
        </p:grpSpPr>
        <p:sp>
          <p:nvSpPr>
            <p:cNvPr id="133" name="TextBox 132"/>
            <p:cNvSpPr txBox="1"/>
            <p:nvPr/>
          </p:nvSpPr>
          <p:spPr>
            <a:xfrm>
              <a:off x="4714876" y="2071678"/>
              <a:ext cx="1857388" cy="369332"/>
            </a:xfrm>
            <a:prstGeom prst="rect">
              <a:avLst/>
            </a:prstGeom>
            <a:noFill/>
          </p:spPr>
          <p:txBody>
            <a:bodyPr wrap="square" rtlCol="0">
              <a:spAutoFit/>
            </a:bodyPr>
            <a:lstStyle/>
            <a:p>
              <a:r>
                <a:rPr lang="en-GB" dirty="0" smtClean="0">
                  <a:latin typeface="Agency FB" pitchFamily="34" charset="0"/>
                </a:rPr>
                <a:t>n</a:t>
              </a:r>
              <a:r>
                <a:rPr lang="en-GB" baseline="30000" dirty="0" smtClean="0">
                  <a:latin typeface="Agency FB" pitchFamily="34" charset="0"/>
                </a:rPr>
                <a:t>D</a:t>
              </a:r>
              <a:r>
                <a:rPr lang="en-GB" dirty="0" smtClean="0">
                  <a:latin typeface="Agency FB" pitchFamily="34" charset="0"/>
                </a:rPr>
                <a:t> = {X</a:t>
              </a:r>
              <a:r>
                <a:rPr lang="en-GB" baseline="-25000" dirty="0" smtClean="0">
                  <a:latin typeface="Agency FB" pitchFamily="34" charset="0"/>
                </a:rPr>
                <a:t>x</a:t>
              </a:r>
              <a:r>
                <a:rPr lang="en-GB" dirty="0" smtClean="0">
                  <a:latin typeface="Agency FB" pitchFamily="34" charset="0"/>
                </a:rPr>
                <a:t>      X</a:t>
              </a:r>
              <a:r>
                <a:rPr lang="en-GB" baseline="-25000" dirty="0" smtClean="0">
                  <a:latin typeface="Agency FB" pitchFamily="34" charset="0"/>
                </a:rPr>
                <a:t>y</a:t>
              </a:r>
              <a:r>
                <a:rPr lang="en-GB" dirty="0" smtClean="0">
                  <a:latin typeface="Agency FB" pitchFamily="34" charset="0"/>
                </a:rPr>
                <a:t>}</a:t>
              </a:r>
              <a:endParaRPr lang="en-GB" dirty="0">
                <a:latin typeface="Agency FB" pitchFamily="34" charset="0"/>
              </a:endParaRPr>
            </a:p>
          </p:txBody>
        </p:sp>
        <p:sp>
          <p:nvSpPr>
            <p:cNvPr id="134" name="Rectangle 133"/>
            <p:cNvSpPr/>
            <p:nvPr/>
          </p:nvSpPr>
          <p:spPr>
            <a:xfrm rot="2729466">
              <a:off x="5261884" y="2099183"/>
              <a:ext cx="389850" cy="338554"/>
            </a:xfrm>
            <a:prstGeom prst="rect">
              <a:avLst/>
            </a:prstGeom>
          </p:spPr>
          <p:txBody>
            <a:bodyPr wrap="none">
              <a:spAutoFit/>
            </a:bodyPr>
            <a:lstStyle/>
            <a:p>
              <a:r>
                <a:rPr lang="en-GB" sz="1600" dirty="0" smtClean="0">
                  <a:solidFill>
                    <a:srgbClr val="FF0000"/>
                  </a:solidFill>
                  <a:latin typeface="Bookshelf Symbol 7" pitchFamily="2" charset="2"/>
                </a:rPr>
                <a:t>o</a:t>
              </a:r>
              <a:endParaRPr lang="en-GB" sz="1600" dirty="0">
                <a:solidFill>
                  <a:srgbClr val="FF0000"/>
                </a:solidFill>
              </a:endParaRPr>
            </a:p>
          </p:txBody>
        </p:sp>
      </p:grpSp>
      <p:sp>
        <p:nvSpPr>
          <p:cNvPr id="135" name="TextBox 134"/>
          <p:cNvSpPr txBox="1"/>
          <p:nvPr/>
        </p:nvSpPr>
        <p:spPr>
          <a:xfrm>
            <a:off x="5214942" y="5572140"/>
            <a:ext cx="2257440" cy="338554"/>
          </a:xfrm>
          <a:prstGeom prst="rect">
            <a:avLst/>
          </a:prstGeom>
          <a:noFill/>
        </p:spPr>
        <p:txBody>
          <a:bodyPr wrap="square" rtlCol="0">
            <a:spAutoFit/>
          </a:bodyPr>
          <a:lstStyle/>
          <a:p>
            <a:pPr algn="ctr"/>
            <a:r>
              <a:rPr lang="en-GB" sz="1600" b="1" dirty="0" smtClean="0">
                <a:latin typeface="Agency FB" pitchFamily="34" charset="0"/>
              </a:rPr>
              <a:t>Behaviour Sequencing</a:t>
            </a:r>
            <a:endParaRPr lang="en-GB" sz="1600" b="1" dirty="0">
              <a:latin typeface="Agency FB" pitchFamily="34" charset="0"/>
            </a:endParaRPr>
          </a:p>
        </p:txBody>
      </p:sp>
      <p:sp>
        <p:nvSpPr>
          <p:cNvPr id="136" name="TextBox 135"/>
          <p:cNvSpPr txBox="1"/>
          <p:nvPr/>
        </p:nvSpPr>
        <p:spPr>
          <a:xfrm>
            <a:off x="357158" y="1224021"/>
            <a:ext cx="2214578" cy="2062103"/>
          </a:xfrm>
          <a:prstGeom prst="rect">
            <a:avLst/>
          </a:prstGeom>
          <a:noFill/>
        </p:spPr>
        <p:txBody>
          <a:bodyPr wrap="square" rtlCol="0">
            <a:spAutoFit/>
          </a:bodyPr>
          <a:lstStyle/>
          <a:p>
            <a:pPr algn="ctr"/>
            <a:r>
              <a:rPr lang="en-GB" sz="1600" dirty="0" smtClean="0">
                <a:solidFill>
                  <a:schemeClr val="accent2">
                    <a:lumMod val="75000"/>
                  </a:schemeClr>
                </a:solidFill>
                <a:latin typeface="Agency FB" pitchFamily="34" charset="0"/>
              </a:rPr>
              <a:t>Fractals topologically notify symmetries and asymmetries that are the same across all scales. Thus providing a rich source of trading information in real time. This is what behaviour sequencing is all about.</a:t>
            </a:r>
            <a:endParaRPr lang="en-GB" sz="1600" dirty="0">
              <a:solidFill>
                <a:schemeClr val="accent2">
                  <a:lumMod val="75000"/>
                </a:schemeClr>
              </a:solidFill>
              <a:latin typeface="Agency FB" pitchFamily="34" charset="0"/>
            </a:endParaRPr>
          </a:p>
        </p:txBody>
      </p:sp>
      <p:sp>
        <p:nvSpPr>
          <p:cNvPr id="137" name="TextBox 136"/>
          <p:cNvSpPr txBox="1"/>
          <p:nvPr/>
        </p:nvSpPr>
        <p:spPr>
          <a:xfrm>
            <a:off x="214282" y="5929330"/>
            <a:ext cx="2214578" cy="830997"/>
          </a:xfrm>
          <a:prstGeom prst="rect">
            <a:avLst/>
          </a:prstGeom>
          <a:noFill/>
        </p:spPr>
        <p:txBody>
          <a:bodyPr wrap="square" rtlCol="0">
            <a:spAutoFit/>
          </a:bodyPr>
          <a:lstStyle/>
          <a:p>
            <a:pPr algn="ctr"/>
            <a:r>
              <a:rPr lang="en-GB" sz="1600" dirty="0" smtClean="0">
                <a:solidFill>
                  <a:schemeClr val="accent2">
                    <a:lumMod val="75000"/>
                  </a:schemeClr>
                </a:solidFill>
                <a:latin typeface="Agency FB" pitchFamily="34" charset="0"/>
              </a:rPr>
              <a:t>Price is a fractal, a pattern that is exactly the same across all market time scales. </a:t>
            </a:r>
            <a:endParaRPr lang="en-GB" sz="1600" dirty="0">
              <a:solidFill>
                <a:schemeClr val="accent2">
                  <a:lumMod val="75000"/>
                </a:schemeClr>
              </a:solidFill>
              <a:latin typeface="Agency FB" pitchFamily="34" charset="0"/>
            </a:endParaRPr>
          </a:p>
        </p:txBody>
      </p:sp>
      <p:sp>
        <p:nvSpPr>
          <p:cNvPr id="138" name="TextBox 137"/>
          <p:cNvSpPr txBox="1"/>
          <p:nvPr/>
        </p:nvSpPr>
        <p:spPr>
          <a:xfrm>
            <a:off x="6215074" y="2592380"/>
            <a:ext cx="2214578" cy="1077218"/>
          </a:xfrm>
          <a:prstGeom prst="rect">
            <a:avLst/>
          </a:prstGeom>
          <a:noFill/>
        </p:spPr>
        <p:txBody>
          <a:bodyPr wrap="square" rtlCol="0">
            <a:spAutoFit/>
          </a:bodyPr>
          <a:lstStyle/>
          <a:p>
            <a:pPr algn="ctr"/>
            <a:r>
              <a:rPr lang="en-GB" sz="1600" b="1" i="1" dirty="0" smtClean="0">
                <a:solidFill>
                  <a:schemeClr val="accent5">
                    <a:lumMod val="75000"/>
                  </a:schemeClr>
                </a:solidFill>
                <a:latin typeface="Agency FB" pitchFamily="34" charset="0"/>
              </a:rPr>
              <a:t>It is not in the shape, it is in the numbers that make the shape everywhere the same over and over again.</a:t>
            </a:r>
            <a:endParaRPr lang="en-GB" sz="1600" b="1" i="1" dirty="0">
              <a:solidFill>
                <a:schemeClr val="accent5">
                  <a:lumMod val="75000"/>
                </a:schemeClr>
              </a:solidFill>
              <a:latin typeface="Agency FB"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Group 108"/>
          <p:cNvGrpSpPr/>
          <p:nvPr/>
        </p:nvGrpSpPr>
        <p:grpSpPr>
          <a:xfrm>
            <a:off x="428596" y="406834"/>
            <a:ext cx="6072229" cy="5370021"/>
            <a:chOff x="428596" y="406834"/>
            <a:chExt cx="6072229" cy="5370021"/>
          </a:xfrm>
        </p:grpSpPr>
        <p:grpSp>
          <p:nvGrpSpPr>
            <p:cNvPr id="18" name="Group 17"/>
            <p:cNvGrpSpPr/>
            <p:nvPr/>
          </p:nvGrpSpPr>
          <p:grpSpPr>
            <a:xfrm>
              <a:off x="1106701" y="1308864"/>
              <a:ext cx="5101785" cy="1650774"/>
              <a:chOff x="1142182" y="715150"/>
              <a:chExt cx="7288264" cy="2358248"/>
            </a:xfrm>
          </p:grpSpPr>
          <p:grpSp>
            <p:nvGrpSpPr>
              <p:cNvPr id="12" name="Group 11"/>
              <p:cNvGrpSpPr/>
              <p:nvPr/>
            </p:nvGrpSpPr>
            <p:grpSpPr>
              <a:xfrm>
                <a:off x="1142182" y="715150"/>
                <a:ext cx="3644132" cy="929488"/>
                <a:chOff x="1142182" y="715150"/>
                <a:chExt cx="3644132" cy="929488"/>
              </a:xfrm>
            </p:grpSpPr>
            <p:cxnSp>
              <p:nvCxnSpPr>
                <p:cNvPr id="5" name="Straight Connector 4"/>
                <p:cNvCxnSpPr/>
                <p:nvPr/>
              </p:nvCxnSpPr>
              <p:spPr>
                <a:xfrm rot="5400000">
                  <a:off x="892943" y="964389"/>
                  <a:ext cx="500066"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142976" y="1214422"/>
                  <a:ext cx="1714512"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5400000">
                  <a:off x="2643174" y="1428736"/>
                  <a:ext cx="428628"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2857488" y="1643050"/>
                  <a:ext cx="1928826"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4786314" y="1643050"/>
                <a:ext cx="3644132" cy="1430348"/>
                <a:chOff x="1142182" y="715150"/>
                <a:chExt cx="3644132" cy="1430348"/>
              </a:xfrm>
            </p:grpSpPr>
            <p:cxnSp>
              <p:nvCxnSpPr>
                <p:cNvPr id="14" name="Straight Connector 13"/>
                <p:cNvCxnSpPr/>
                <p:nvPr/>
              </p:nvCxnSpPr>
              <p:spPr>
                <a:xfrm rot="5400000">
                  <a:off x="892943" y="964389"/>
                  <a:ext cx="500066"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1142976" y="1214422"/>
                  <a:ext cx="1714512"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5400000">
                  <a:off x="2643174" y="1428736"/>
                  <a:ext cx="428628"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2857488" y="2143910"/>
                  <a:ext cx="1928826"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grpSp>
        </p:grpSp>
        <p:sp>
          <p:nvSpPr>
            <p:cNvPr id="19" name="TextBox 18"/>
            <p:cNvSpPr txBox="1"/>
            <p:nvPr/>
          </p:nvSpPr>
          <p:spPr>
            <a:xfrm>
              <a:off x="1207270" y="1108282"/>
              <a:ext cx="1078714" cy="338554"/>
            </a:xfrm>
            <a:prstGeom prst="rect">
              <a:avLst/>
            </a:prstGeom>
            <a:noFill/>
          </p:spPr>
          <p:txBody>
            <a:bodyPr wrap="square" rtlCol="0">
              <a:spAutoFit/>
            </a:bodyPr>
            <a:lstStyle/>
            <a:p>
              <a:pPr algn="ctr"/>
              <a:r>
                <a:rPr lang="en-GB" sz="1600" dirty="0" smtClean="0">
                  <a:latin typeface="Agency FB" pitchFamily="34" charset="0"/>
                </a:rPr>
                <a:t>Downtrend </a:t>
              </a:r>
              <a:endParaRPr lang="en-GB" sz="1600" dirty="0">
                <a:latin typeface="Agency FB" pitchFamily="34" charset="0"/>
              </a:endParaRPr>
            </a:p>
          </p:txBody>
        </p:sp>
        <p:grpSp>
          <p:nvGrpSpPr>
            <p:cNvPr id="22" name="Group 21"/>
            <p:cNvGrpSpPr/>
            <p:nvPr/>
          </p:nvGrpSpPr>
          <p:grpSpPr>
            <a:xfrm>
              <a:off x="1107257" y="1958394"/>
              <a:ext cx="411907" cy="500066"/>
              <a:chOff x="1142976" y="1857364"/>
              <a:chExt cx="588438" cy="714380"/>
            </a:xfrm>
          </p:grpSpPr>
          <p:sp>
            <p:nvSpPr>
              <p:cNvPr id="20" name="Down Arrow 19"/>
              <p:cNvSpPr/>
              <p:nvPr/>
            </p:nvSpPr>
            <p:spPr>
              <a:xfrm>
                <a:off x="1374224" y="2071678"/>
                <a:ext cx="357190" cy="500066"/>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sp>
            <p:nvSpPr>
              <p:cNvPr id="21" name="Down Arrow 20"/>
              <p:cNvSpPr/>
              <p:nvPr/>
            </p:nvSpPr>
            <p:spPr>
              <a:xfrm flipV="1">
                <a:off x="1142976" y="1857364"/>
                <a:ext cx="357190" cy="500066"/>
              </a:xfrm>
              <a:prstGeom prst="down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grpSp>
        <p:sp>
          <p:nvSpPr>
            <p:cNvPr id="23" name="Flowchart: Or 22"/>
            <p:cNvSpPr>
              <a:spLocks noChangeAspect="1"/>
            </p:cNvSpPr>
            <p:nvPr/>
          </p:nvSpPr>
          <p:spPr>
            <a:xfrm>
              <a:off x="2151631" y="2671418"/>
              <a:ext cx="128017" cy="160021"/>
            </a:xfrm>
            <a:prstGeom prst="flowChartOr">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cxnSp>
          <p:nvCxnSpPr>
            <p:cNvPr id="25" name="Straight Connector 24"/>
            <p:cNvCxnSpPr/>
            <p:nvPr/>
          </p:nvCxnSpPr>
          <p:spPr>
            <a:xfrm rot="5400000" flipH="1" flipV="1">
              <a:off x="2201639" y="2271367"/>
              <a:ext cx="450059" cy="450057"/>
            </a:xfrm>
            <a:prstGeom prst="line">
              <a:avLst/>
            </a:prstGeom>
          </p:spPr>
          <p:style>
            <a:lnRef idx="1">
              <a:schemeClr val="accent1"/>
            </a:lnRef>
            <a:fillRef idx="0">
              <a:schemeClr val="accent1"/>
            </a:fillRef>
            <a:effectRef idx="0">
              <a:schemeClr val="accent1"/>
            </a:effectRef>
            <a:fontRef idx="minor">
              <a:schemeClr val="tx1"/>
            </a:fontRef>
          </p:style>
        </p:cxnSp>
        <p:sp>
          <p:nvSpPr>
            <p:cNvPr id="26" name="Flowchart: Or 25"/>
            <p:cNvSpPr>
              <a:spLocks noChangeAspect="1"/>
            </p:cNvSpPr>
            <p:nvPr/>
          </p:nvSpPr>
          <p:spPr>
            <a:xfrm>
              <a:off x="2573687" y="2221358"/>
              <a:ext cx="128017" cy="160021"/>
            </a:xfrm>
            <a:prstGeom prst="flowChartOr">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sp>
          <p:nvSpPr>
            <p:cNvPr id="38" name="TextBox 37"/>
            <p:cNvSpPr txBox="1"/>
            <p:nvPr/>
          </p:nvSpPr>
          <p:spPr>
            <a:xfrm>
              <a:off x="2085958" y="2818537"/>
              <a:ext cx="200026" cy="338554"/>
            </a:xfrm>
            <a:prstGeom prst="rect">
              <a:avLst/>
            </a:prstGeom>
            <a:noFill/>
          </p:spPr>
          <p:txBody>
            <a:bodyPr wrap="square" rtlCol="0">
              <a:spAutoFit/>
            </a:bodyPr>
            <a:lstStyle/>
            <a:p>
              <a:pPr algn="ctr"/>
              <a:r>
                <a:rPr lang="en-GB" sz="1600" dirty="0" smtClean="0">
                  <a:latin typeface="Agency FB" pitchFamily="34" charset="0"/>
                </a:rPr>
                <a:t>2</a:t>
              </a:r>
              <a:endParaRPr lang="en-GB" sz="1600" dirty="0">
                <a:latin typeface="Agency FB" pitchFamily="34" charset="0"/>
              </a:endParaRPr>
            </a:p>
          </p:txBody>
        </p:sp>
        <p:cxnSp>
          <p:nvCxnSpPr>
            <p:cNvPr id="43" name="Straight Connector 42"/>
            <p:cNvCxnSpPr/>
            <p:nvPr/>
          </p:nvCxnSpPr>
          <p:spPr>
            <a:xfrm flipH="1" flipV="1">
              <a:off x="2651697" y="2321371"/>
              <a:ext cx="628083" cy="830110"/>
            </a:xfrm>
            <a:prstGeom prst="line">
              <a:avLst/>
            </a:prstGeom>
          </p:spPr>
          <p:style>
            <a:lnRef idx="1">
              <a:schemeClr val="accent1"/>
            </a:lnRef>
            <a:fillRef idx="0">
              <a:schemeClr val="accent1"/>
            </a:fillRef>
            <a:effectRef idx="0">
              <a:schemeClr val="accent1"/>
            </a:effectRef>
            <a:fontRef idx="minor">
              <a:schemeClr val="tx1"/>
            </a:fontRef>
          </p:style>
        </p:cxnSp>
        <p:sp>
          <p:nvSpPr>
            <p:cNvPr id="44" name="Flowchart: Or 43"/>
            <p:cNvSpPr>
              <a:spLocks noChangeAspect="1"/>
            </p:cNvSpPr>
            <p:nvPr/>
          </p:nvSpPr>
          <p:spPr>
            <a:xfrm>
              <a:off x="3241553" y="3109623"/>
              <a:ext cx="128017" cy="160021"/>
            </a:xfrm>
            <a:prstGeom prst="flowChartOr">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sp>
          <p:nvSpPr>
            <p:cNvPr id="47" name="TextBox 46"/>
            <p:cNvSpPr txBox="1"/>
            <p:nvPr/>
          </p:nvSpPr>
          <p:spPr>
            <a:xfrm>
              <a:off x="3223208" y="2741501"/>
              <a:ext cx="200026" cy="338554"/>
            </a:xfrm>
            <a:prstGeom prst="rect">
              <a:avLst/>
            </a:prstGeom>
            <a:noFill/>
          </p:spPr>
          <p:txBody>
            <a:bodyPr wrap="square" rtlCol="0">
              <a:spAutoFit/>
            </a:bodyPr>
            <a:lstStyle/>
            <a:p>
              <a:pPr algn="ctr"/>
              <a:r>
                <a:rPr lang="en-GB" sz="1600" dirty="0" smtClean="0">
                  <a:latin typeface="Agency FB" pitchFamily="34" charset="0"/>
                </a:rPr>
                <a:t>2</a:t>
              </a:r>
              <a:endParaRPr lang="en-GB" sz="1600" dirty="0">
                <a:latin typeface="Agency FB" pitchFamily="34" charset="0"/>
              </a:endParaRPr>
            </a:p>
          </p:txBody>
        </p:sp>
        <p:sp>
          <p:nvSpPr>
            <p:cNvPr id="48" name="TextBox 47"/>
            <p:cNvSpPr txBox="1"/>
            <p:nvPr/>
          </p:nvSpPr>
          <p:spPr>
            <a:xfrm>
              <a:off x="2571736" y="1928802"/>
              <a:ext cx="200026" cy="338554"/>
            </a:xfrm>
            <a:prstGeom prst="rect">
              <a:avLst/>
            </a:prstGeom>
            <a:noFill/>
          </p:spPr>
          <p:txBody>
            <a:bodyPr wrap="square" rtlCol="0">
              <a:spAutoFit/>
            </a:bodyPr>
            <a:lstStyle/>
            <a:p>
              <a:pPr algn="ctr"/>
              <a:r>
                <a:rPr lang="en-GB" sz="1600" dirty="0" smtClean="0">
                  <a:latin typeface="Agency FB" pitchFamily="34" charset="0"/>
                </a:rPr>
                <a:t>2</a:t>
              </a:r>
              <a:endParaRPr lang="en-GB" sz="1600" dirty="0">
                <a:latin typeface="Agency FB" pitchFamily="34" charset="0"/>
              </a:endParaRPr>
            </a:p>
          </p:txBody>
        </p:sp>
        <p:sp>
          <p:nvSpPr>
            <p:cNvPr id="51" name="Flowchart: Delay 50"/>
            <p:cNvSpPr/>
            <p:nvPr/>
          </p:nvSpPr>
          <p:spPr>
            <a:xfrm rot="16200000">
              <a:off x="3146830" y="3271497"/>
              <a:ext cx="300040" cy="400053"/>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cxnSp>
          <p:nvCxnSpPr>
            <p:cNvPr id="55" name="Straight Arrow Connector 54"/>
            <p:cNvCxnSpPr/>
            <p:nvPr/>
          </p:nvCxnSpPr>
          <p:spPr>
            <a:xfrm rot="5400000" flipH="1" flipV="1">
              <a:off x="3241725" y="2781483"/>
              <a:ext cx="461640" cy="34152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6" name="Flowchart: Delay 55"/>
            <p:cNvSpPr/>
            <p:nvPr/>
          </p:nvSpPr>
          <p:spPr>
            <a:xfrm rot="5400000" flipV="1">
              <a:off x="2046618" y="3055332"/>
              <a:ext cx="300040" cy="400053"/>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sp>
          <p:nvSpPr>
            <p:cNvPr id="65" name="Flowchart: Delay 64"/>
            <p:cNvSpPr/>
            <p:nvPr/>
          </p:nvSpPr>
          <p:spPr>
            <a:xfrm rot="16200000">
              <a:off x="4052713" y="3571484"/>
              <a:ext cx="300040" cy="400053"/>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grpSp>
          <p:nvGrpSpPr>
            <p:cNvPr id="61" name="Group 60"/>
            <p:cNvGrpSpPr>
              <a:grpSpLocks noChangeAspect="1"/>
            </p:cNvGrpSpPr>
            <p:nvPr/>
          </p:nvGrpSpPr>
          <p:grpSpPr>
            <a:xfrm>
              <a:off x="4107653" y="3308572"/>
              <a:ext cx="209910" cy="262384"/>
              <a:chOff x="5760724" y="3859414"/>
              <a:chExt cx="454350" cy="567930"/>
            </a:xfrm>
            <a:solidFill>
              <a:srgbClr val="00B050"/>
            </a:solidFill>
          </p:grpSpPr>
          <p:sp>
            <p:nvSpPr>
              <p:cNvPr id="42" name="Flowchart: Or 41"/>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sp>
            <p:nvSpPr>
              <p:cNvPr id="60" name="Quad Arrow 59"/>
              <p:cNvSpPr/>
              <p:nvPr/>
            </p:nvSpPr>
            <p:spPr>
              <a:xfrm>
                <a:off x="5773585" y="3929064"/>
                <a:ext cx="428627" cy="428627"/>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grpSp>
        <p:grpSp>
          <p:nvGrpSpPr>
            <p:cNvPr id="62" name="Group 61"/>
            <p:cNvGrpSpPr>
              <a:grpSpLocks noChangeAspect="1"/>
            </p:cNvGrpSpPr>
            <p:nvPr/>
          </p:nvGrpSpPr>
          <p:grpSpPr>
            <a:xfrm>
              <a:off x="5607851" y="1858380"/>
              <a:ext cx="209910" cy="262384"/>
              <a:chOff x="5760724" y="3859412"/>
              <a:chExt cx="454350" cy="567930"/>
            </a:xfrm>
            <a:solidFill>
              <a:srgbClr val="FF0000"/>
            </a:solidFill>
          </p:grpSpPr>
          <p:sp>
            <p:nvSpPr>
              <p:cNvPr id="63" name="Flowchart: Or 62"/>
              <p:cNvSpPr>
                <a:spLocks noChangeAspect="1"/>
              </p:cNvSpPr>
              <p:nvPr/>
            </p:nvSpPr>
            <p:spPr>
              <a:xfrm>
                <a:off x="5760724" y="3859412"/>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sp>
            <p:nvSpPr>
              <p:cNvPr id="64" name="Quad Arrow 63"/>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grpSp>
        <p:cxnSp>
          <p:nvCxnSpPr>
            <p:cNvPr id="67" name="Straight Connector 66"/>
            <p:cNvCxnSpPr/>
            <p:nvPr/>
          </p:nvCxnSpPr>
          <p:spPr>
            <a:xfrm rot="5400000" flipH="1" flipV="1">
              <a:off x="4264116" y="1901944"/>
              <a:ext cx="1432364" cy="1545263"/>
            </a:xfrm>
            <a:prstGeom prst="line">
              <a:avLst/>
            </a:prstGeom>
          </p:spPr>
          <p:style>
            <a:lnRef idx="1">
              <a:schemeClr val="accent1"/>
            </a:lnRef>
            <a:fillRef idx="0">
              <a:schemeClr val="accent1"/>
            </a:fillRef>
            <a:effectRef idx="0">
              <a:schemeClr val="accent1"/>
            </a:effectRef>
            <a:fontRef idx="minor">
              <a:schemeClr val="tx1"/>
            </a:fontRef>
          </p:style>
        </p:cxnSp>
        <p:sp>
          <p:nvSpPr>
            <p:cNvPr id="70" name="TextBox 69"/>
            <p:cNvSpPr txBox="1"/>
            <p:nvPr/>
          </p:nvSpPr>
          <p:spPr>
            <a:xfrm>
              <a:off x="5257804" y="2508467"/>
              <a:ext cx="1243021" cy="338554"/>
            </a:xfrm>
            <a:prstGeom prst="rect">
              <a:avLst/>
            </a:prstGeom>
            <a:noFill/>
          </p:spPr>
          <p:txBody>
            <a:bodyPr wrap="square" rtlCol="0">
              <a:spAutoFit/>
            </a:bodyPr>
            <a:lstStyle/>
            <a:p>
              <a:pPr algn="ctr"/>
              <a:r>
                <a:rPr lang="en-GB" sz="1600" dirty="0" smtClean="0">
                  <a:latin typeface="Agency FB" pitchFamily="34" charset="0"/>
                </a:rPr>
                <a:t>Breakout Up</a:t>
              </a:r>
              <a:endParaRPr lang="en-GB" sz="1600" dirty="0">
                <a:latin typeface="Agency FB" pitchFamily="34" charset="0"/>
              </a:endParaRPr>
            </a:p>
          </p:txBody>
        </p:sp>
        <p:sp>
          <p:nvSpPr>
            <p:cNvPr id="81" name="TextBox 80"/>
            <p:cNvSpPr txBox="1"/>
            <p:nvPr/>
          </p:nvSpPr>
          <p:spPr>
            <a:xfrm>
              <a:off x="2071670" y="3429000"/>
              <a:ext cx="1000132" cy="338554"/>
            </a:xfrm>
            <a:prstGeom prst="rect">
              <a:avLst/>
            </a:prstGeom>
            <a:noFill/>
          </p:spPr>
          <p:txBody>
            <a:bodyPr wrap="square" rtlCol="0">
              <a:spAutoFit/>
            </a:bodyPr>
            <a:lstStyle/>
            <a:p>
              <a:pPr algn="ctr"/>
              <a:r>
                <a:rPr lang="en-GB" sz="1600" dirty="0" smtClean="0">
                  <a:latin typeface="Agency FB" pitchFamily="34" charset="0"/>
                </a:rPr>
                <a:t>Rotations</a:t>
              </a:r>
              <a:endParaRPr lang="en-GB" sz="1600" dirty="0">
                <a:latin typeface="Agency FB" pitchFamily="34" charset="0"/>
              </a:endParaRPr>
            </a:p>
          </p:txBody>
        </p:sp>
        <p:grpSp>
          <p:nvGrpSpPr>
            <p:cNvPr id="83" name="Group 82"/>
            <p:cNvGrpSpPr>
              <a:grpSpLocks noChangeAspect="1"/>
            </p:cNvGrpSpPr>
            <p:nvPr/>
          </p:nvGrpSpPr>
          <p:grpSpPr>
            <a:xfrm>
              <a:off x="3607587" y="4508730"/>
              <a:ext cx="209910" cy="262384"/>
              <a:chOff x="5760724" y="3859414"/>
              <a:chExt cx="454350" cy="567930"/>
            </a:xfrm>
            <a:solidFill>
              <a:srgbClr val="FF0000"/>
            </a:solidFill>
          </p:grpSpPr>
          <p:sp>
            <p:nvSpPr>
              <p:cNvPr id="84" name="Flowchart: Or 83"/>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sp>
            <p:nvSpPr>
              <p:cNvPr id="85" name="Quad Arrow 84"/>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grpSp>
        <p:cxnSp>
          <p:nvCxnSpPr>
            <p:cNvPr id="87" name="Straight Connector 86"/>
            <p:cNvCxnSpPr/>
            <p:nvPr/>
          </p:nvCxnSpPr>
          <p:spPr>
            <a:xfrm>
              <a:off x="3207534" y="4458724"/>
              <a:ext cx="1200158" cy="1112"/>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flipV="1">
              <a:off x="3057514" y="4658750"/>
              <a:ext cx="650086" cy="350046"/>
            </a:xfrm>
            <a:prstGeom prst="line">
              <a:avLst/>
            </a:prstGeom>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3707600" y="4658750"/>
              <a:ext cx="1007276" cy="413324"/>
            </a:xfrm>
            <a:prstGeom prst="line">
              <a:avLst/>
            </a:prstGeom>
            <a:ln>
              <a:tailEnd type="triangle" w="lg" len="lg"/>
            </a:ln>
          </p:spPr>
          <p:style>
            <a:lnRef idx="1">
              <a:schemeClr val="accent1"/>
            </a:lnRef>
            <a:fillRef idx="0">
              <a:schemeClr val="accent1"/>
            </a:fillRef>
            <a:effectRef idx="0">
              <a:schemeClr val="accent1"/>
            </a:effectRef>
            <a:fontRef idx="minor">
              <a:schemeClr val="tx1"/>
            </a:fontRef>
          </p:style>
        </p:cxnSp>
        <p:sp>
          <p:nvSpPr>
            <p:cNvPr id="92" name="TextBox 91"/>
            <p:cNvSpPr txBox="1"/>
            <p:nvPr/>
          </p:nvSpPr>
          <p:spPr>
            <a:xfrm>
              <a:off x="2643174" y="5192925"/>
              <a:ext cx="2500330" cy="338554"/>
            </a:xfrm>
            <a:prstGeom prst="rect">
              <a:avLst/>
            </a:prstGeom>
            <a:noFill/>
          </p:spPr>
          <p:txBody>
            <a:bodyPr wrap="square" rtlCol="0">
              <a:spAutoFit/>
            </a:bodyPr>
            <a:lstStyle/>
            <a:p>
              <a:pPr algn="ctr"/>
              <a:r>
                <a:rPr lang="en-GB" sz="1600" dirty="0" smtClean="0">
                  <a:latin typeface="Agency FB" pitchFamily="34" charset="0"/>
                </a:rPr>
                <a:t>Line Return &amp; Continuous Cascade</a:t>
              </a:r>
              <a:endParaRPr lang="en-GB" sz="1600" dirty="0">
                <a:latin typeface="Agency FB" pitchFamily="34" charset="0"/>
              </a:endParaRPr>
            </a:p>
          </p:txBody>
        </p:sp>
        <p:grpSp>
          <p:nvGrpSpPr>
            <p:cNvPr id="93" name="Group 92"/>
            <p:cNvGrpSpPr>
              <a:grpSpLocks noChangeAspect="1"/>
            </p:cNvGrpSpPr>
            <p:nvPr/>
          </p:nvGrpSpPr>
          <p:grpSpPr>
            <a:xfrm>
              <a:off x="2907495" y="4858777"/>
              <a:ext cx="209910" cy="262384"/>
              <a:chOff x="5760724" y="3859414"/>
              <a:chExt cx="454350" cy="567930"/>
            </a:xfrm>
            <a:solidFill>
              <a:srgbClr val="00B050"/>
            </a:solidFill>
          </p:grpSpPr>
          <p:sp>
            <p:nvSpPr>
              <p:cNvPr id="94" name="Flowchart: Or 93"/>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sp>
            <p:nvSpPr>
              <p:cNvPr id="95" name="Quad Arrow 94"/>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grpSp>
        <p:sp>
          <p:nvSpPr>
            <p:cNvPr id="96" name="TextBox 95"/>
            <p:cNvSpPr txBox="1"/>
            <p:nvPr/>
          </p:nvSpPr>
          <p:spPr>
            <a:xfrm>
              <a:off x="2507442" y="4858777"/>
              <a:ext cx="400053" cy="338554"/>
            </a:xfrm>
            <a:prstGeom prst="rect">
              <a:avLst/>
            </a:prstGeom>
            <a:noFill/>
          </p:spPr>
          <p:txBody>
            <a:bodyPr wrap="square" rtlCol="0">
              <a:spAutoFit/>
            </a:bodyPr>
            <a:lstStyle/>
            <a:p>
              <a:pPr algn="ctr"/>
              <a:r>
                <a:rPr lang="en-GB" sz="1600" dirty="0" smtClean="0">
                  <a:latin typeface="Agency FB" pitchFamily="34" charset="0"/>
                </a:rPr>
                <a:t>≥ 3</a:t>
              </a:r>
              <a:endParaRPr lang="en-GB" sz="1600" dirty="0">
                <a:latin typeface="Agency FB" pitchFamily="34" charset="0"/>
              </a:endParaRPr>
            </a:p>
          </p:txBody>
        </p:sp>
        <p:grpSp>
          <p:nvGrpSpPr>
            <p:cNvPr id="104" name="Group 103"/>
            <p:cNvGrpSpPr/>
            <p:nvPr/>
          </p:nvGrpSpPr>
          <p:grpSpPr>
            <a:xfrm>
              <a:off x="3157528" y="1287182"/>
              <a:ext cx="1010016" cy="646331"/>
              <a:chOff x="4572000" y="416283"/>
              <a:chExt cx="1442880" cy="923332"/>
            </a:xfrm>
          </p:grpSpPr>
          <p:grpSp>
            <p:nvGrpSpPr>
              <p:cNvPr id="97" name="Group 96"/>
              <p:cNvGrpSpPr>
                <a:grpSpLocks noChangeAspect="1"/>
              </p:cNvGrpSpPr>
              <p:nvPr/>
            </p:nvGrpSpPr>
            <p:grpSpPr>
              <a:xfrm>
                <a:off x="4572000" y="446463"/>
                <a:ext cx="299872" cy="374834"/>
                <a:chOff x="5760724" y="3859414"/>
                <a:chExt cx="454350" cy="567930"/>
              </a:xfrm>
              <a:solidFill>
                <a:srgbClr val="FF0000"/>
              </a:solidFill>
            </p:grpSpPr>
            <p:sp>
              <p:nvSpPr>
                <p:cNvPr id="98" name="Flowchart: Or 97"/>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sp>
              <p:nvSpPr>
                <p:cNvPr id="99" name="Quad Arrow 98"/>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grpSp>
          <p:sp>
            <p:nvSpPr>
              <p:cNvPr id="100" name="TextBox 99"/>
              <p:cNvSpPr txBox="1"/>
              <p:nvPr/>
            </p:nvSpPr>
            <p:spPr>
              <a:xfrm>
                <a:off x="4945743" y="416283"/>
                <a:ext cx="571504" cy="923332"/>
              </a:xfrm>
              <a:prstGeom prst="rect">
                <a:avLst/>
              </a:prstGeom>
              <a:noFill/>
            </p:spPr>
            <p:txBody>
              <a:bodyPr wrap="square" rtlCol="0">
                <a:spAutoFit/>
              </a:bodyPr>
              <a:lstStyle/>
              <a:p>
                <a:pPr algn="ctr"/>
                <a:r>
                  <a:rPr lang="en-GB" dirty="0" smtClean="0">
                    <a:latin typeface="Agency FB" pitchFamily="34" charset="0"/>
                  </a:rPr>
                  <a:t>≥ 3</a:t>
                </a:r>
                <a:endParaRPr lang="en-GB" dirty="0">
                  <a:latin typeface="Agency FB" pitchFamily="34" charset="0"/>
                </a:endParaRPr>
              </a:p>
            </p:txBody>
          </p:sp>
          <p:grpSp>
            <p:nvGrpSpPr>
              <p:cNvPr id="101" name="Group 100"/>
              <p:cNvGrpSpPr>
                <a:grpSpLocks noChangeAspect="1"/>
              </p:cNvGrpSpPr>
              <p:nvPr/>
            </p:nvGrpSpPr>
            <p:grpSpPr>
              <a:xfrm>
                <a:off x="5715008" y="446463"/>
                <a:ext cx="299872" cy="374834"/>
                <a:chOff x="5760724" y="3859414"/>
                <a:chExt cx="454350" cy="567930"/>
              </a:xfrm>
              <a:solidFill>
                <a:srgbClr val="00B050"/>
              </a:solidFill>
            </p:grpSpPr>
            <p:sp>
              <p:nvSpPr>
                <p:cNvPr id="102" name="Flowchart: Or 101"/>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sp>
              <p:nvSpPr>
                <p:cNvPr id="103" name="Quad Arrow 102"/>
                <p:cNvSpPr/>
                <p:nvPr/>
              </p:nvSpPr>
              <p:spPr>
                <a:xfrm>
                  <a:off x="5773592" y="3929063"/>
                  <a:ext cx="428626" cy="428627"/>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grpSp>
        </p:grpSp>
        <p:sp>
          <p:nvSpPr>
            <p:cNvPr id="105" name="TextBox 104"/>
            <p:cNvSpPr txBox="1"/>
            <p:nvPr/>
          </p:nvSpPr>
          <p:spPr>
            <a:xfrm>
              <a:off x="3007508" y="906900"/>
              <a:ext cx="1400185" cy="338554"/>
            </a:xfrm>
            <a:prstGeom prst="rect">
              <a:avLst/>
            </a:prstGeom>
            <a:noFill/>
          </p:spPr>
          <p:txBody>
            <a:bodyPr wrap="square" rtlCol="0">
              <a:spAutoFit/>
            </a:bodyPr>
            <a:lstStyle/>
            <a:p>
              <a:pPr algn="ctr"/>
              <a:r>
                <a:rPr lang="en-GB" sz="1600" dirty="0" smtClean="0">
                  <a:latin typeface="Agency FB" pitchFamily="34" charset="0"/>
                </a:rPr>
                <a:t>Query Breakout</a:t>
              </a:r>
              <a:endParaRPr lang="en-GB" sz="1600" dirty="0">
                <a:latin typeface="Agency FB" pitchFamily="34" charset="0"/>
              </a:endParaRPr>
            </a:p>
          </p:txBody>
        </p:sp>
        <p:sp>
          <p:nvSpPr>
            <p:cNvPr id="120" name="TextBox 119"/>
            <p:cNvSpPr txBox="1"/>
            <p:nvPr/>
          </p:nvSpPr>
          <p:spPr>
            <a:xfrm>
              <a:off x="3286116" y="406834"/>
              <a:ext cx="3114697" cy="369332"/>
            </a:xfrm>
            <a:prstGeom prst="rect">
              <a:avLst/>
            </a:prstGeom>
            <a:noFill/>
          </p:spPr>
          <p:txBody>
            <a:bodyPr wrap="square" rtlCol="0">
              <a:spAutoFit/>
            </a:bodyPr>
            <a:lstStyle/>
            <a:p>
              <a:pPr algn="ctr"/>
              <a:r>
                <a:rPr lang="en-GB" b="1" dirty="0" smtClean="0">
                  <a:latin typeface="Agency FB" pitchFamily="34" charset="0"/>
                </a:rPr>
                <a:t>Orbit Dynamics Down Flow </a:t>
              </a:r>
              <a:endParaRPr lang="en-GB" b="1" dirty="0">
                <a:latin typeface="Agency FB" pitchFamily="34" charset="0"/>
              </a:endParaRPr>
            </a:p>
          </p:txBody>
        </p:sp>
        <p:sp>
          <p:nvSpPr>
            <p:cNvPr id="121" name="TextBox 120"/>
            <p:cNvSpPr txBox="1"/>
            <p:nvPr/>
          </p:nvSpPr>
          <p:spPr>
            <a:xfrm>
              <a:off x="3766304" y="3286124"/>
              <a:ext cx="400053" cy="338554"/>
            </a:xfrm>
            <a:prstGeom prst="rect">
              <a:avLst/>
            </a:prstGeom>
            <a:noFill/>
          </p:spPr>
          <p:txBody>
            <a:bodyPr wrap="square" rtlCol="0">
              <a:spAutoFit/>
            </a:bodyPr>
            <a:lstStyle/>
            <a:p>
              <a:pPr algn="ctr"/>
              <a:r>
                <a:rPr lang="en-GB" sz="1600" dirty="0" smtClean="0">
                  <a:latin typeface="Agency FB" pitchFamily="34" charset="0"/>
                </a:rPr>
                <a:t>≥ 3</a:t>
              </a:r>
              <a:endParaRPr lang="en-GB" sz="1600" dirty="0">
                <a:latin typeface="Agency FB" pitchFamily="34" charset="0"/>
              </a:endParaRPr>
            </a:p>
          </p:txBody>
        </p:sp>
        <p:sp>
          <p:nvSpPr>
            <p:cNvPr id="134" name="TextBox 133"/>
            <p:cNvSpPr txBox="1"/>
            <p:nvPr/>
          </p:nvSpPr>
          <p:spPr>
            <a:xfrm>
              <a:off x="428596" y="3714752"/>
              <a:ext cx="2071702" cy="2062103"/>
            </a:xfrm>
            <a:prstGeom prst="rect">
              <a:avLst/>
            </a:prstGeom>
            <a:noFill/>
          </p:spPr>
          <p:txBody>
            <a:bodyPr wrap="square" rtlCol="0">
              <a:spAutoFit/>
            </a:bodyPr>
            <a:lstStyle/>
            <a:p>
              <a:pPr algn="ctr"/>
              <a:r>
                <a:rPr lang="en-GB" sz="1600" dirty="0" smtClean="0">
                  <a:solidFill>
                    <a:schemeClr val="accent2">
                      <a:lumMod val="75000"/>
                    </a:schemeClr>
                  </a:solidFill>
                  <a:latin typeface="Agency FB" pitchFamily="34" charset="0"/>
                </a:rPr>
                <a:t>Fractals topologically notify symmetries and asymmetries that are the same across all scales. Thus providing a rich source of trading information in real time. This is what behaviour sequencing is all about.</a:t>
              </a:r>
              <a:endParaRPr lang="en-GB" sz="1600" dirty="0">
                <a:solidFill>
                  <a:schemeClr val="accent2">
                    <a:lumMod val="75000"/>
                  </a:schemeClr>
                </a:solidFill>
                <a:latin typeface="Agency FB" pitchFamily="34" charset="0"/>
              </a:endParaRPr>
            </a:p>
          </p:txBody>
        </p:sp>
      </p:grpSp>
      <p:grpSp>
        <p:nvGrpSpPr>
          <p:cNvPr id="150" name="Group 149"/>
          <p:cNvGrpSpPr/>
          <p:nvPr/>
        </p:nvGrpSpPr>
        <p:grpSpPr>
          <a:xfrm>
            <a:off x="6572264" y="4643446"/>
            <a:ext cx="1828813" cy="871544"/>
            <a:chOff x="642910" y="5715016"/>
            <a:chExt cx="1828813" cy="871544"/>
          </a:xfrm>
        </p:grpSpPr>
        <p:sp>
          <p:nvSpPr>
            <p:cNvPr id="122" name="Flowchart: Delay 121"/>
            <p:cNvSpPr/>
            <p:nvPr/>
          </p:nvSpPr>
          <p:spPr>
            <a:xfrm rot="16200000">
              <a:off x="1121546" y="5922185"/>
              <a:ext cx="300040" cy="1028710"/>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136" name="Group 135"/>
            <p:cNvGrpSpPr/>
            <p:nvPr/>
          </p:nvGrpSpPr>
          <p:grpSpPr>
            <a:xfrm>
              <a:off x="642910" y="5857892"/>
              <a:ext cx="1357322" cy="306388"/>
              <a:chOff x="642910" y="5857892"/>
              <a:chExt cx="1357322" cy="306388"/>
            </a:xfrm>
          </p:grpSpPr>
          <p:grpSp>
            <p:nvGrpSpPr>
              <p:cNvPr id="127" name="Group 126"/>
              <p:cNvGrpSpPr/>
              <p:nvPr/>
            </p:nvGrpSpPr>
            <p:grpSpPr>
              <a:xfrm>
                <a:off x="642910" y="5857892"/>
                <a:ext cx="1357322" cy="306388"/>
                <a:chOff x="642910" y="5857892"/>
                <a:chExt cx="1357322" cy="306388"/>
              </a:xfrm>
            </p:grpSpPr>
            <p:cxnSp>
              <p:nvCxnSpPr>
                <p:cNvPr id="124" name="Straight Connector 123"/>
                <p:cNvCxnSpPr/>
                <p:nvPr/>
              </p:nvCxnSpPr>
              <p:spPr>
                <a:xfrm>
                  <a:off x="642910" y="58578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a:off x="642910" y="60102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26" name="Straight Connector 125"/>
                <p:cNvCxnSpPr/>
                <p:nvPr/>
              </p:nvCxnSpPr>
              <p:spPr>
                <a:xfrm>
                  <a:off x="642910" y="6162692"/>
                  <a:ext cx="1357322" cy="1588"/>
                </a:xfrm>
                <a:prstGeom prst="line">
                  <a:avLst/>
                </a:prstGeom>
              </p:spPr>
              <p:style>
                <a:lnRef idx="1">
                  <a:schemeClr val="accent1"/>
                </a:lnRef>
                <a:fillRef idx="0">
                  <a:schemeClr val="accent1"/>
                </a:fillRef>
                <a:effectRef idx="0">
                  <a:schemeClr val="accent1"/>
                </a:effectRef>
                <a:fontRef idx="minor">
                  <a:schemeClr val="tx1"/>
                </a:fontRef>
              </p:style>
            </p:cxnSp>
          </p:grpSp>
          <p:cxnSp>
            <p:nvCxnSpPr>
              <p:cNvPr id="129" name="Straight Connector 128"/>
              <p:cNvCxnSpPr/>
              <p:nvPr/>
            </p:nvCxnSpPr>
            <p:spPr>
              <a:xfrm rot="5400000" flipH="1" flipV="1">
                <a:off x="857224" y="5857892"/>
                <a:ext cx="142876" cy="142876"/>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p:cNvCxnSpPr/>
              <p:nvPr/>
            </p:nvCxnSpPr>
            <p:spPr>
              <a:xfrm rot="16200000" flipH="1">
                <a:off x="1000100" y="5857892"/>
                <a:ext cx="285752" cy="285752"/>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flipV="1">
                <a:off x="1285852" y="5929330"/>
                <a:ext cx="285752" cy="214314"/>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p:cNvCxnSpPr/>
              <p:nvPr/>
            </p:nvCxnSpPr>
            <p:spPr>
              <a:xfrm>
                <a:off x="1571604" y="5929330"/>
                <a:ext cx="285752"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grpSp>
        <p:sp>
          <p:nvSpPr>
            <p:cNvPr id="148" name="TextBox 147"/>
            <p:cNvSpPr txBox="1"/>
            <p:nvPr/>
          </p:nvSpPr>
          <p:spPr>
            <a:xfrm>
              <a:off x="2071670" y="5715016"/>
              <a:ext cx="400053" cy="523220"/>
            </a:xfrm>
            <a:prstGeom prst="rect">
              <a:avLst/>
            </a:prstGeom>
            <a:noFill/>
          </p:spPr>
          <p:txBody>
            <a:bodyPr wrap="square" rtlCol="0">
              <a:spAutoFit/>
            </a:bodyPr>
            <a:lstStyle/>
            <a:p>
              <a:pPr algn="ctr"/>
              <a:r>
                <a:rPr lang="en-GB" sz="2800" b="1" dirty="0" smtClean="0">
                  <a:latin typeface="Agency FB" pitchFamily="34" charset="0"/>
                </a:rPr>
                <a:t>+</a:t>
              </a:r>
              <a:endParaRPr lang="en-GB" sz="2800" b="1" dirty="0">
                <a:latin typeface="Agency FB" pitchFamily="34" charset="0"/>
              </a:endParaRPr>
            </a:p>
          </p:txBody>
        </p:sp>
      </p:grpSp>
      <p:grpSp>
        <p:nvGrpSpPr>
          <p:cNvPr id="151" name="Group 150"/>
          <p:cNvGrpSpPr/>
          <p:nvPr/>
        </p:nvGrpSpPr>
        <p:grpSpPr>
          <a:xfrm>
            <a:off x="6500826" y="1500174"/>
            <a:ext cx="1828813" cy="871544"/>
            <a:chOff x="3143240" y="5715016"/>
            <a:chExt cx="1828813" cy="871544"/>
          </a:xfrm>
        </p:grpSpPr>
        <p:sp>
          <p:nvSpPr>
            <p:cNvPr id="137" name="Flowchart: Delay 136"/>
            <p:cNvSpPr/>
            <p:nvPr/>
          </p:nvSpPr>
          <p:spPr>
            <a:xfrm rot="5400000" flipV="1">
              <a:off x="3621876" y="5922185"/>
              <a:ext cx="300040" cy="1028710"/>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138" name="Group 137"/>
            <p:cNvGrpSpPr/>
            <p:nvPr/>
          </p:nvGrpSpPr>
          <p:grpSpPr>
            <a:xfrm flipV="1">
              <a:off x="3143240" y="5857892"/>
              <a:ext cx="1357322" cy="306388"/>
              <a:chOff x="642910" y="5857892"/>
              <a:chExt cx="1357322" cy="306388"/>
            </a:xfrm>
          </p:grpSpPr>
          <p:grpSp>
            <p:nvGrpSpPr>
              <p:cNvPr id="139" name="Group 138"/>
              <p:cNvGrpSpPr/>
              <p:nvPr/>
            </p:nvGrpSpPr>
            <p:grpSpPr>
              <a:xfrm>
                <a:off x="642910" y="5857892"/>
                <a:ext cx="1357322" cy="306388"/>
                <a:chOff x="642910" y="5857892"/>
                <a:chExt cx="1357322" cy="306388"/>
              </a:xfrm>
            </p:grpSpPr>
            <p:cxnSp>
              <p:nvCxnSpPr>
                <p:cNvPr id="144" name="Straight Connector 143"/>
                <p:cNvCxnSpPr/>
                <p:nvPr/>
              </p:nvCxnSpPr>
              <p:spPr>
                <a:xfrm>
                  <a:off x="642910" y="58578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a:off x="642910" y="60102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46" name="Straight Connector 145"/>
                <p:cNvCxnSpPr/>
                <p:nvPr/>
              </p:nvCxnSpPr>
              <p:spPr>
                <a:xfrm>
                  <a:off x="642910" y="6162692"/>
                  <a:ext cx="1357322" cy="1588"/>
                </a:xfrm>
                <a:prstGeom prst="line">
                  <a:avLst/>
                </a:prstGeom>
              </p:spPr>
              <p:style>
                <a:lnRef idx="1">
                  <a:schemeClr val="accent1"/>
                </a:lnRef>
                <a:fillRef idx="0">
                  <a:schemeClr val="accent1"/>
                </a:fillRef>
                <a:effectRef idx="0">
                  <a:schemeClr val="accent1"/>
                </a:effectRef>
                <a:fontRef idx="minor">
                  <a:schemeClr val="tx1"/>
                </a:fontRef>
              </p:style>
            </p:cxnSp>
          </p:grpSp>
          <p:cxnSp>
            <p:nvCxnSpPr>
              <p:cNvPr id="140" name="Straight Connector 139"/>
              <p:cNvCxnSpPr/>
              <p:nvPr/>
            </p:nvCxnSpPr>
            <p:spPr>
              <a:xfrm rot="5400000" flipH="1" flipV="1">
                <a:off x="857224" y="5857892"/>
                <a:ext cx="142876" cy="142876"/>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p:cNvCxnSpPr/>
              <p:nvPr/>
            </p:nvCxnSpPr>
            <p:spPr>
              <a:xfrm rot="16200000" flipH="1">
                <a:off x="1000100" y="5857892"/>
                <a:ext cx="285752" cy="285752"/>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flipV="1">
                <a:off x="1285852" y="5929330"/>
                <a:ext cx="285752" cy="214314"/>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a:off x="1571604" y="5929330"/>
                <a:ext cx="285752"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149" name="TextBox 148"/>
            <p:cNvSpPr txBox="1"/>
            <p:nvPr/>
          </p:nvSpPr>
          <p:spPr>
            <a:xfrm>
              <a:off x="4572000" y="5715016"/>
              <a:ext cx="400053" cy="523220"/>
            </a:xfrm>
            <a:prstGeom prst="rect">
              <a:avLst/>
            </a:prstGeom>
            <a:noFill/>
          </p:spPr>
          <p:txBody>
            <a:bodyPr wrap="square" rtlCol="0">
              <a:spAutoFit/>
            </a:bodyPr>
            <a:lstStyle/>
            <a:p>
              <a:pPr algn="ctr"/>
              <a:r>
                <a:rPr lang="en-GB" sz="2800" b="1" dirty="0" smtClean="0">
                  <a:latin typeface="Agency FB" pitchFamily="34" charset="0"/>
                </a:rPr>
                <a:t>-</a:t>
              </a:r>
              <a:endParaRPr lang="en-GB" sz="2800" b="1" dirty="0">
                <a:latin typeface="Agency FB" pitchFamily="34" charset="0"/>
              </a:endParaRPr>
            </a:p>
          </p:txBody>
        </p:sp>
      </p:grpSp>
      <p:sp>
        <p:nvSpPr>
          <p:cNvPr id="200" name="TextBox 199"/>
          <p:cNvSpPr txBox="1"/>
          <p:nvPr/>
        </p:nvSpPr>
        <p:spPr>
          <a:xfrm>
            <a:off x="642910" y="214290"/>
            <a:ext cx="1457336" cy="830997"/>
          </a:xfrm>
          <a:prstGeom prst="rect">
            <a:avLst/>
          </a:prstGeom>
          <a:noFill/>
        </p:spPr>
        <p:txBody>
          <a:bodyPr wrap="square" rtlCol="0">
            <a:spAutoFit/>
          </a:bodyPr>
          <a:lstStyle/>
          <a:p>
            <a:pPr algn="ctr"/>
            <a:r>
              <a:rPr lang="en-GB" sz="2400" b="1" dirty="0" smtClean="0">
                <a:latin typeface="Agency FB" pitchFamily="34" charset="0"/>
              </a:rPr>
              <a:t>Trading Orbit 001</a:t>
            </a:r>
            <a:endParaRPr lang="en-GB" sz="2400" b="1" dirty="0">
              <a:latin typeface="Agency FB" pitchFamily="34" charset="0"/>
            </a:endParaRPr>
          </a:p>
        </p:txBody>
      </p:sp>
      <p:grpSp>
        <p:nvGrpSpPr>
          <p:cNvPr id="111" name="Group 110"/>
          <p:cNvGrpSpPr/>
          <p:nvPr/>
        </p:nvGrpSpPr>
        <p:grpSpPr>
          <a:xfrm>
            <a:off x="6572264" y="4201940"/>
            <a:ext cx="1467068" cy="512944"/>
            <a:chOff x="428596" y="4286256"/>
            <a:chExt cx="1467068" cy="512944"/>
          </a:xfrm>
        </p:grpSpPr>
        <p:cxnSp>
          <p:nvCxnSpPr>
            <p:cNvPr id="112" name="Straight Connector 111"/>
            <p:cNvCxnSpPr/>
            <p:nvPr/>
          </p:nvCxnSpPr>
          <p:spPr>
            <a:xfrm rot="5400000">
              <a:off x="1357687" y="4655927"/>
              <a:ext cx="285752" cy="794"/>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13" name="Rectangle 112"/>
            <p:cNvSpPr/>
            <p:nvPr/>
          </p:nvSpPr>
          <p:spPr>
            <a:xfrm>
              <a:off x="428596" y="4286256"/>
              <a:ext cx="1467068" cy="307777"/>
            </a:xfrm>
            <a:prstGeom prst="rect">
              <a:avLst/>
            </a:prstGeom>
          </p:spPr>
          <p:txBody>
            <a:bodyPr wrap="none">
              <a:spAutoFit/>
            </a:bodyPr>
            <a:lstStyle/>
            <a:p>
              <a:r>
                <a:rPr lang="en-GB" sz="1400" dirty="0" smtClean="0">
                  <a:latin typeface="Agency FB" pitchFamily="34" charset="0"/>
                </a:rPr>
                <a:t>KSO Band Persistence </a:t>
              </a:r>
              <a:endParaRPr lang="en-GB" sz="1400" dirty="0"/>
            </a:p>
          </p:txBody>
        </p:sp>
      </p:grpSp>
      <p:grpSp>
        <p:nvGrpSpPr>
          <p:cNvPr id="114" name="Group 113"/>
          <p:cNvGrpSpPr/>
          <p:nvPr/>
        </p:nvGrpSpPr>
        <p:grpSpPr>
          <a:xfrm>
            <a:off x="6500826" y="1214422"/>
            <a:ext cx="1467068" cy="572298"/>
            <a:chOff x="6858016" y="214290"/>
            <a:chExt cx="1467068" cy="572298"/>
          </a:xfrm>
        </p:grpSpPr>
        <p:cxnSp>
          <p:nvCxnSpPr>
            <p:cNvPr id="115" name="Straight Connector 114"/>
            <p:cNvCxnSpPr/>
            <p:nvPr/>
          </p:nvCxnSpPr>
          <p:spPr>
            <a:xfrm rot="5400000">
              <a:off x="7785916" y="642918"/>
              <a:ext cx="285752" cy="1588"/>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16" name="Rectangle 115"/>
            <p:cNvSpPr/>
            <p:nvPr/>
          </p:nvSpPr>
          <p:spPr>
            <a:xfrm>
              <a:off x="6858016" y="214290"/>
              <a:ext cx="1467068" cy="307777"/>
            </a:xfrm>
            <a:prstGeom prst="rect">
              <a:avLst/>
            </a:prstGeom>
          </p:spPr>
          <p:txBody>
            <a:bodyPr wrap="none">
              <a:spAutoFit/>
            </a:bodyPr>
            <a:lstStyle/>
            <a:p>
              <a:r>
                <a:rPr lang="en-GB" sz="1400" dirty="0" smtClean="0">
                  <a:latin typeface="Agency FB" pitchFamily="34" charset="0"/>
                </a:rPr>
                <a:t>KSO Band Persistence </a:t>
              </a:r>
              <a:endParaRPr lang="en-GB" sz="1400" dirty="0"/>
            </a:p>
          </p:txBody>
        </p:sp>
      </p:grpSp>
      <p:sp>
        <p:nvSpPr>
          <p:cNvPr id="117" name="TextBox 116"/>
          <p:cNvSpPr txBox="1"/>
          <p:nvPr/>
        </p:nvSpPr>
        <p:spPr>
          <a:xfrm>
            <a:off x="3471856" y="5929330"/>
            <a:ext cx="2028838" cy="338554"/>
          </a:xfrm>
          <a:prstGeom prst="rect">
            <a:avLst/>
          </a:prstGeom>
          <a:noFill/>
        </p:spPr>
        <p:txBody>
          <a:bodyPr wrap="square" rtlCol="0">
            <a:spAutoFit/>
          </a:bodyPr>
          <a:lstStyle/>
          <a:p>
            <a:pPr algn="ctr"/>
            <a:r>
              <a:rPr lang="en-GB" sz="1600" b="1" dirty="0" smtClean="0">
                <a:latin typeface="Agency FB" pitchFamily="34" charset="0"/>
              </a:rPr>
              <a:t>Behaviour Sequencing</a:t>
            </a:r>
            <a:endParaRPr lang="en-GB" sz="1600" b="1" dirty="0">
              <a:latin typeface="Agency FB" pitchFamily="34" charset="0"/>
            </a:endParaRPr>
          </a:p>
        </p:txBody>
      </p:sp>
      <p:sp>
        <p:nvSpPr>
          <p:cNvPr id="123" name="Rectangle 122"/>
          <p:cNvSpPr/>
          <p:nvPr/>
        </p:nvSpPr>
        <p:spPr>
          <a:xfrm>
            <a:off x="3714744" y="1928802"/>
            <a:ext cx="1343638" cy="276999"/>
          </a:xfrm>
          <a:prstGeom prst="rect">
            <a:avLst/>
          </a:prstGeom>
        </p:spPr>
        <p:txBody>
          <a:bodyPr wrap="none">
            <a:spAutoFit/>
          </a:bodyPr>
          <a:lstStyle/>
          <a:p>
            <a:r>
              <a:rPr lang="en-GB" sz="1200" dirty="0" smtClean="0">
                <a:latin typeface="Agency FB" pitchFamily="34" charset="0"/>
              </a:rPr>
              <a:t>-VE Continuous Cascade</a:t>
            </a:r>
            <a:endParaRPr lang="en-GB" sz="1200" dirty="0"/>
          </a:p>
        </p:txBody>
      </p:sp>
      <p:grpSp>
        <p:nvGrpSpPr>
          <p:cNvPr id="128" name="Group 127"/>
          <p:cNvGrpSpPr/>
          <p:nvPr/>
        </p:nvGrpSpPr>
        <p:grpSpPr>
          <a:xfrm>
            <a:off x="4357686" y="3245422"/>
            <a:ext cx="1857388" cy="406579"/>
            <a:chOff x="4714876" y="2071678"/>
            <a:chExt cx="1857388" cy="406579"/>
          </a:xfrm>
        </p:grpSpPr>
        <p:sp>
          <p:nvSpPr>
            <p:cNvPr id="130" name="TextBox 129"/>
            <p:cNvSpPr txBox="1"/>
            <p:nvPr/>
          </p:nvSpPr>
          <p:spPr>
            <a:xfrm>
              <a:off x="4714876" y="2071678"/>
              <a:ext cx="1857388" cy="369332"/>
            </a:xfrm>
            <a:prstGeom prst="rect">
              <a:avLst/>
            </a:prstGeom>
            <a:noFill/>
          </p:spPr>
          <p:txBody>
            <a:bodyPr wrap="square" rtlCol="0">
              <a:spAutoFit/>
            </a:bodyPr>
            <a:lstStyle/>
            <a:p>
              <a:r>
                <a:rPr lang="en-GB" dirty="0" smtClean="0">
                  <a:latin typeface="Agency FB" pitchFamily="34" charset="0"/>
                </a:rPr>
                <a:t>n</a:t>
              </a:r>
              <a:r>
                <a:rPr lang="en-GB" baseline="30000" dirty="0" smtClean="0">
                  <a:latin typeface="Agency FB" pitchFamily="34" charset="0"/>
                </a:rPr>
                <a:t>D</a:t>
              </a:r>
              <a:r>
                <a:rPr lang="en-GB" dirty="0" smtClean="0">
                  <a:latin typeface="Agency FB" pitchFamily="34" charset="0"/>
                </a:rPr>
                <a:t> = {Y</a:t>
              </a:r>
              <a:r>
                <a:rPr lang="en-GB" baseline="-25000" dirty="0" smtClean="0">
                  <a:latin typeface="Agency FB" pitchFamily="34" charset="0"/>
                </a:rPr>
                <a:t>y</a:t>
              </a:r>
              <a:r>
                <a:rPr lang="en-GB" dirty="0" smtClean="0">
                  <a:latin typeface="Agency FB" pitchFamily="34" charset="0"/>
                </a:rPr>
                <a:t>      Y</a:t>
              </a:r>
              <a:r>
                <a:rPr lang="en-GB" baseline="-25000" dirty="0" smtClean="0">
                  <a:latin typeface="Agency FB" pitchFamily="34" charset="0"/>
                </a:rPr>
                <a:t>x</a:t>
              </a:r>
              <a:r>
                <a:rPr lang="en-GB" dirty="0" smtClean="0">
                  <a:latin typeface="Agency FB" pitchFamily="34" charset="0"/>
                </a:rPr>
                <a:t>}</a:t>
              </a:r>
              <a:endParaRPr lang="en-GB" dirty="0">
                <a:latin typeface="Agency FB" pitchFamily="34" charset="0"/>
              </a:endParaRPr>
            </a:p>
          </p:txBody>
        </p:sp>
        <p:sp>
          <p:nvSpPr>
            <p:cNvPr id="132" name="Rectangle 131"/>
            <p:cNvSpPr/>
            <p:nvPr/>
          </p:nvSpPr>
          <p:spPr>
            <a:xfrm rot="2729466">
              <a:off x="5277382" y="2114055"/>
              <a:ext cx="389850" cy="338554"/>
            </a:xfrm>
            <a:prstGeom prst="rect">
              <a:avLst/>
            </a:prstGeom>
          </p:spPr>
          <p:txBody>
            <a:bodyPr wrap="none">
              <a:spAutoFit/>
            </a:bodyPr>
            <a:lstStyle/>
            <a:p>
              <a:r>
                <a:rPr lang="en-GB" sz="1600" dirty="0" smtClean="0">
                  <a:solidFill>
                    <a:srgbClr val="00B050"/>
                  </a:solidFill>
                  <a:latin typeface="Bookshelf Symbol 7" pitchFamily="2" charset="2"/>
                </a:rPr>
                <a:t>o</a:t>
              </a:r>
              <a:endParaRPr lang="en-GB" sz="1600" dirty="0">
                <a:solidFill>
                  <a:srgbClr val="00B050"/>
                </a:solidFill>
              </a:endParaRPr>
            </a:p>
          </p:txBody>
        </p:sp>
      </p:grpSp>
      <p:sp>
        <p:nvSpPr>
          <p:cNvPr id="147" name="TextBox 146"/>
          <p:cNvSpPr txBox="1"/>
          <p:nvPr/>
        </p:nvSpPr>
        <p:spPr>
          <a:xfrm>
            <a:off x="6286512" y="5786454"/>
            <a:ext cx="2214578" cy="830997"/>
          </a:xfrm>
          <a:prstGeom prst="rect">
            <a:avLst/>
          </a:prstGeom>
          <a:noFill/>
        </p:spPr>
        <p:txBody>
          <a:bodyPr wrap="square" rtlCol="0">
            <a:spAutoFit/>
          </a:bodyPr>
          <a:lstStyle/>
          <a:p>
            <a:pPr algn="ctr"/>
            <a:r>
              <a:rPr lang="en-GB" sz="1600" dirty="0" smtClean="0">
                <a:solidFill>
                  <a:schemeClr val="accent2">
                    <a:lumMod val="75000"/>
                  </a:schemeClr>
                </a:solidFill>
                <a:latin typeface="Agency FB" pitchFamily="34" charset="0"/>
              </a:rPr>
              <a:t>Price is a fractal, a pattern that is exactly the same across all market time scales. </a:t>
            </a:r>
            <a:endParaRPr lang="en-GB" sz="1600" dirty="0">
              <a:solidFill>
                <a:schemeClr val="accent2">
                  <a:lumMod val="75000"/>
                </a:schemeClr>
              </a:solidFill>
              <a:latin typeface="Agency FB" pitchFamily="34" charset="0"/>
            </a:endParaRPr>
          </a:p>
        </p:txBody>
      </p:sp>
      <p:sp>
        <p:nvSpPr>
          <p:cNvPr id="152" name="TextBox 151"/>
          <p:cNvSpPr txBox="1"/>
          <p:nvPr/>
        </p:nvSpPr>
        <p:spPr>
          <a:xfrm>
            <a:off x="5929322" y="2955364"/>
            <a:ext cx="3000396" cy="1077218"/>
          </a:xfrm>
          <a:prstGeom prst="rect">
            <a:avLst/>
          </a:prstGeom>
          <a:noFill/>
        </p:spPr>
        <p:txBody>
          <a:bodyPr wrap="square" rtlCol="0">
            <a:spAutoFit/>
          </a:bodyPr>
          <a:lstStyle/>
          <a:p>
            <a:pPr algn="ctr"/>
            <a:r>
              <a:rPr lang="en-GB" sz="1600" b="1" dirty="0" smtClean="0">
                <a:solidFill>
                  <a:schemeClr val="accent4">
                    <a:lumMod val="75000"/>
                  </a:schemeClr>
                </a:solidFill>
                <a:latin typeface="Agency FB" pitchFamily="34" charset="0"/>
              </a:rPr>
              <a:t>  </a:t>
            </a:r>
            <a:r>
              <a:rPr lang="en-GB" sz="1500" b="1" i="1" dirty="0" smtClean="0">
                <a:solidFill>
                  <a:schemeClr val="accent4">
                    <a:lumMod val="75000"/>
                  </a:schemeClr>
                </a:solidFill>
                <a:latin typeface="Agency FB" pitchFamily="34" charset="0"/>
              </a:rPr>
              <a:t>“ Fractal geometry is not just a chapter of mathematics, but one that helps Everyman to see the same world differently.”</a:t>
            </a:r>
            <a:r>
              <a:rPr lang="en-GB" sz="1600" b="1" i="1" dirty="0" smtClean="0">
                <a:solidFill>
                  <a:schemeClr val="accent4">
                    <a:lumMod val="75000"/>
                  </a:schemeClr>
                </a:solidFill>
                <a:latin typeface="Agency FB" pitchFamily="34" charset="0"/>
              </a:rPr>
              <a:t> </a:t>
            </a:r>
            <a:r>
              <a:rPr lang="en-GB" sz="1600" dirty="0" smtClean="0">
                <a:solidFill>
                  <a:schemeClr val="accent4">
                    <a:lumMod val="75000"/>
                  </a:schemeClr>
                </a:solidFill>
                <a:latin typeface="Agency FB" pitchFamily="34" charset="0"/>
              </a:rPr>
              <a:t>- Benoit Mandelbrot. </a:t>
            </a:r>
            <a:endParaRPr lang="en-GB" sz="1600" b="1" dirty="0">
              <a:solidFill>
                <a:schemeClr val="accent4">
                  <a:lumMod val="75000"/>
                </a:schemeClr>
              </a:solidFill>
              <a:latin typeface="Agency FB"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857224" y="928670"/>
            <a:ext cx="2857520" cy="5177827"/>
            <a:chOff x="857224" y="928670"/>
            <a:chExt cx="2857520" cy="5177827"/>
          </a:xfrm>
        </p:grpSpPr>
        <p:cxnSp>
          <p:nvCxnSpPr>
            <p:cNvPr id="42" name="Straight Connector 41"/>
            <p:cNvCxnSpPr/>
            <p:nvPr/>
          </p:nvCxnSpPr>
          <p:spPr>
            <a:xfrm rot="16200000" flipH="1">
              <a:off x="571472" y="3714752"/>
              <a:ext cx="1643074" cy="78581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11" name="Group 10"/>
            <p:cNvGrpSpPr/>
            <p:nvPr/>
          </p:nvGrpSpPr>
          <p:grpSpPr>
            <a:xfrm>
              <a:off x="3143240" y="3357562"/>
              <a:ext cx="571504" cy="1692567"/>
              <a:chOff x="3214679" y="1857363"/>
              <a:chExt cx="571504" cy="1692567"/>
            </a:xfrm>
          </p:grpSpPr>
          <p:grpSp>
            <p:nvGrpSpPr>
              <p:cNvPr id="7" name="Group 6"/>
              <p:cNvGrpSpPr/>
              <p:nvPr/>
            </p:nvGrpSpPr>
            <p:grpSpPr>
              <a:xfrm rot="16200000">
                <a:off x="2654147" y="2417895"/>
                <a:ext cx="1692567" cy="571504"/>
                <a:chOff x="2236491" y="5643578"/>
                <a:chExt cx="1692567" cy="571504"/>
              </a:xfrm>
            </p:grpSpPr>
            <p:sp>
              <p:nvSpPr>
                <p:cNvPr id="3" name="Flowchart: Delay 2"/>
                <p:cNvSpPr/>
                <p:nvPr/>
              </p:nvSpPr>
              <p:spPr>
                <a:xfrm>
                  <a:off x="3357554" y="5643578"/>
                  <a:ext cx="571504"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p>
              </p:txBody>
            </p:sp>
            <p:sp>
              <p:nvSpPr>
                <p:cNvPr id="5" name="Rectangle 4"/>
                <p:cNvSpPr/>
                <p:nvPr/>
              </p:nvSpPr>
              <p:spPr>
                <a:xfrm>
                  <a:off x="2236491" y="5643578"/>
                  <a:ext cx="1121063" cy="57150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8" name="Oval 7"/>
              <p:cNvSpPr/>
              <p:nvPr/>
            </p:nvSpPr>
            <p:spPr>
              <a:xfrm>
                <a:off x="3321835" y="2714620"/>
                <a:ext cx="357190" cy="35719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smtClean="0"/>
                  <a:t>S</a:t>
                </a:r>
                <a:endParaRPr lang="en-GB" dirty="0"/>
              </a:p>
            </p:txBody>
          </p:sp>
        </p:grpSp>
        <p:grpSp>
          <p:nvGrpSpPr>
            <p:cNvPr id="53" name="Group 52"/>
            <p:cNvGrpSpPr/>
            <p:nvPr/>
          </p:nvGrpSpPr>
          <p:grpSpPr>
            <a:xfrm>
              <a:off x="857224" y="2357430"/>
              <a:ext cx="2143140" cy="2619838"/>
              <a:chOff x="857224" y="2357430"/>
              <a:chExt cx="2143140" cy="2619838"/>
            </a:xfrm>
          </p:grpSpPr>
          <p:grpSp>
            <p:nvGrpSpPr>
              <p:cNvPr id="25" name="Group 24"/>
              <p:cNvGrpSpPr>
                <a:grpSpLocks noChangeAspect="1"/>
              </p:cNvGrpSpPr>
              <p:nvPr/>
            </p:nvGrpSpPr>
            <p:grpSpPr>
              <a:xfrm>
                <a:off x="1643042" y="4714884"/>
                <a:ext cx="209910" cy="262384"/>
                <a:chOff x="5760724" y="3859414"/>
                <a:chExt cx="454350" cy="567930"/>
              </a:xfrm>
              <a:solidFill>
                <a:srgbClr val="00B050"/>
              </a:solidFill>
            </p:grpSpPr>
            <p:sp>
              <p:nvSpPr>
                <p:cNvPr id="26" name="Flowchart: Or 25"/>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27" name="Quad Arrow 26"/>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grpSp>
            <p:nvGrpSpPr>
              <p:cNvPr id="28" name="Group 27"/>
              <p:cNvGrpSpPr>
                <a:grpSpLocks noChangeAspect="1"/>
              </p:cNvGrpSpPr>
              <p:nvPr/>
            </p:nvGrpSpPr>
            <p:grpSpPr>
              <a:xfrm>
                <a:off x="857224" y="3143248"/>
                <a:ext cx="209910" cy="262384"/>
                <a:chOff x="5760724" y="3859414"/>
                <a:chExt cx="454350" cy="567930"/>
              </a:xfrm>
              <a:solidFill>
                <a:srgbClr val="FF0000"/>
              </a:solidFill>
            </p:grpSpPr>
            <p:sp>
              <p:nvSpPr>
                <p:cNvPr id="29" name="Flowchart: Or 28"/>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30" name="Quad Arrow 29"/>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cxnSp>
            <p:nvCxnSpPr>
              <p:cNvPr id="40" name="Straight Connector 39"/>
              <p:cNvCxnSpPr/>
              <p:nvPr/>
            </p:nvCxnSpPr>
            <p:spPr>
              <a:xfrm rot="5400000" flipH="1" flipV="1">
                <a:off x="1107257" y="3036091"/>
                <a:ext cx="2571768" cy="1214446"/>
              </a:xfrm>
              <a:prstGeom prst="line">
                <a:avLst/>
              </a:prstGeom>
              <a:ln>
                <a:solidFill>
                  <a:srgbClr val="00B050"/>
                </a:solidFill>
                <a:prstDash val="dash"/>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44" name="Flowchart: Or 43"/>
            <p:cNvSpPr/>
            <p:nvPr/>
          </p:nvSpPr>
          <p:spPr>
            <a:xfrm>
              <a:off x="1785918" y="2786058"/>
              <a:ext cx="285752" cy="285752"/>
            </a:xfrm>
            <a:prstGeom prst="flowChartOr">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47" name="Group 46"/>
            <p:cNvGrpSpPr/>
            <p:nvPr/>
          </p:nvGrpSpPr>
          <p:grpSpPr>
            <a:xfrm>
              <a:off x="1571604" y="928670"/>
              <a:ext cx="857256" cy="1071570"/>
              <a:chOff x="1714480" y="1285860"/>
              <a:chExt cx="857256" cy="1071570"/>
            </a:xfrm>
          </p:grpSpPr>
          <p:sp>
            <p:nvSpPr>
              <p:cNvPr id="45" name="Oval 44"/>
              <p:cNvSpPr/>
              <p:nvPr/>
            </p:nvSpPr>
            <p:spPr>
              <a:xfrm>
                <a:off x="1714480" y="1285860"/>
                <a:ext cx="857256" cy="107157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6" name="Down Arrow 45"/>
              <p:cNvSpPr/>
              <p:nvPr/>
            </p:nvSpPr>
            <p:spPr>
              <a:xfrm flipV="1">
                <a:off x="1964513" y="1643050"/>
                <a:ext cx="357190" cy="714380"/>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56" name="Group 55"/>
            <p:cNvGrpSpPr/>
            <p:nvPr/>
          </p:nvGrpSpPr>
          <p:grpSpPr>
            <a:xfrm>
              <a:off x="1500166" y="5286388"/>
              <a:ext cx="428628" cy="820109"/>
              <a:chOff x="3357554" y="1285860"/>
              <a:chExt cx="428628" cy="820109"/>
            </a:xfrm>
          </p:grpSpPr>
          <p:sp>
            <p:nvSpPr>
              <p:cNvPr id="51" name="Chevron 50"/>
              <p:cNvSpPr>
                <a:spLocks noChangeAspect="1"/>
              </p:cNvSpPr>
              <p:nvPr/>
            </p:nvSpPr>
            <p:spPr>
              <a:xfrm rot="16200000">
                <a:off x="3250395" y="1393019"/>
                <a:ext cx="642946" cy="428628"/>
              </a:xfrm>
              <a:prstGeom prst="chevron">
                <a:avLst/>
              </a:prstGeom>
              <a:solidFill>
                <a:srgbClr val="00B050"/>
              </a:solidFill>
              <a:ln>
                <a:solidFill>
                  <a:srgbClr val="00B050"/>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54" name="Flowchart: Connector 53"/>
              <p:cNvSpPr>
                <a:spLocks noChangeAspect="1"/>
              </p:cNvSpPr>
              <p:nvPr/>
            </p:nvSpPr>
            <p:spPr>
              <a:xfrm>
                <a:off x="3500417" y="2000240"/>
                <a:ext cx="105729" cy="105729"/>
              </a:xfrm>
              <a:prstGeom prst="flowChartConnector">
                <a:avLst/>
              </a:prstGeom>
              <a:solidFill>
                <a:srgbClr val="00B0F0"/>
              </a:solidFill>
              <a:ln>
                <a:solidFill>
                  <a:srgbClr val="00B0F0"/>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grpSp>
        <p:nvGrpSpPr>
          <p:cNvPr id="61" name="Group 60"/>
          <p:cNvGrpSpPr/>
          <p:nvPr/>
        </p:nvGrpSpPr>
        <p:grpSpPr>
          <a:xfrm>
            <a:off x="5143504" y="571480"/>
            <a:ext cx="2714644" cy="4929222"/>
            <a:chOff x="5143504" y="571480"/>
            <a:chExt cx="2714644" cy="4929222"/>
          </a:xfrm>
        </p:grpSpPr>
        <p:grpSp>
          <p:nvGrpSpPr>
            <p:cNvPr id="10" name="Group 9"/>
            <p:cNvGrpSpPr/>
            <p:nvPr/>
          </p:nvGrpSpPr>
          <p:grpSpPr>
            <a:xfrm>
              <a:off x="7286644" y="1500174"/>
              <a:ext cx="571504" cy="1714512"/>
              <a:chOff x="6357950" y="1357298"/>
              <a:chExt cx="571504" cy="1714512"/>
            </a:xfrm>
          </p:grpSpPr>
          <p:grpSp>
            <p:nvGrpSpPr>
              <p:cNvPr id="6" name="Group 5"/>
              <p:cNvGrpSpPr/>
              <p:nvPr/>
            </p:nvGrpSpPr>
            <p:grpSpPr>
              <a:xfrm rot="5400000">
                <a:off x="5786446" y="1928802"/>
                <a:ext cx="1714512" cy="571504"/>
                <a:chOff x="2214546" y="4429132"/>
                <a:chExt cx="1714512" cy="571504"/>
              </a:xfrm>
            </p:grpSpPr>
            <p:sp>
              <p:nvSpPr>
                <p:cNvPr id="2" name="Flowchart: Delay 1"/>
                <p:cNvSpPr/>
                <p:nvPr/>
              </p:nvSpPr>
              <p:spPr>
                <a:xfrm>
                  <a:off x="3357554" y="4429132"/>
                  <a:ext cx="571504"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a:p>
              </p:txBody>
            </p:sp>
            <p:sp>
              <p:nvSpPr>
                <p:cNvPr id="4" name="Rectangle 3"/>
                <p:cNvSpPr/>
                <p:nvPr/>
              </p:nvSpPr>
              <p:spPr>
                <a:xfrm>
                  <a:off x="2214546" y="4429132"/>
                  <a:ext cx="1121063" cy="571504"/>
                </a:xfrm>
                <a:prstGeom prst="rect">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9" name="Oval 8"/>
              <p:cNvSpPr/>
              <p:nvPr/>
            </p:nvSpPr>
            <p:spPr>
              <a:xfrm>
                <a:off x="6465107" y="1857364"/>
                <a:ext cx="357190" cy="35719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smtClean="0"/>
                  <a:t>S</a:t>
                </a:r>
                <a:endParaRPr lang="en-GB" dirty="0"/>
              </a:p>
            </p:txBody>
          </p:sp>
        </p:grpSp>
        <p:grpSp>
          <p:nvGrpSpPr>
            <p:cNvPr id="24" name="Group 23"/>
            <p:cNvGrpSpPr/>
            <p:nvPr/>
          </p:nvGrpSpPr>
          <p:grpSpPr>
            <a:xfrm>
              <a:off x="5143504" y="1428736"/>
              <a:ext cx="2071702" cy="2714644"/>
              <a:chOff x="5786446" y="1214422"/>
              <a:chExt cx="2071702" cy="2714644"/>
            </a:xfrm>
          </p:grpSpPr>
          <p:grpSp>
            <p:nvGrpSpPr>
              <p:cNvPr id="17" name="Group 16"/>
              <p:cNvGrpSpPr/>
              <p:nvPr/>
            </p:nvGrpSpPr>
            <p:grpSpPr>
              <a:xfrm>
                <a:off x="5857884" y="1357298"/>
                <a:ext cx="2000264" cy="2571768"/>
                <a:chOff x="5857884" y="1357298"/>
                <a:chExt cx="2000264" cy="2571768"/>
              </a:xfrm>
            </p:grpSpPr>
            <p:cxnSp>
              <p:nvCxnSpPr>
                <p:cNvPr id="13" name="Straight Connector 12"/>
                <p:cNvCxnSpPr/>
                <p:nvPr/>
              </p:nvCxnSpPr>
              <p:spPr>
                <a:xfrm rot="5400000" flipH="1" flipV="1">
                  <a:off x="5429256" y="1785926"/>
                  <a:ext cx="1643074" cy="785818"/>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6200000" flipH="1">
                  <a:off x="5965041" y="2035959"/>
                  <a:ext cx="2571768" cy="1214446"/>
                </a:xfrm>
                <a:prstGeom prst="line">
                  <a:avLst/>
                </a:prstGeom>
                <a:ln>
                  <a:solidFill>
                    <a:srgbClr val="FF0000"/>
                  </a:solidFill>
                  <a:prstDash val="dash"/>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18" name="Group 17"/>
              <p:cNvGrpSpPr>
                <a:grpSpLocks noChangeAspect="1"/>
              </p:cNvGrpSpPr>
              <p:nvPr/>
            </p:nvGrpSpPr>
            <p:grpSpPr>
              <a:xfrm>
                <a:off x="5786446" y="2928934"/>
                <a:ext cx="209910" cy="262384"/>
                <a:chOff x="5760724" y="3859414"/>
                <a:chExt cx="454350" cy="567930"/>
              </a:xfrm>
              <a:solidFill>
                <a:srgbClr val="00B050"/>
              </a:solidFill>
            </p:grpSpPr>
            <p:sp>
              <p:nvSpPr>
                <p:cNvPr id="19" name="Flowchart: Or 18"/>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20" name="Quad Arrow 19"/>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grpSp>
            <p:nvGrpSpPr>
              <p:cNvPr id="21" name="Group 20"/>
              <p:cNvGrpSpPr>
                <a:grpSpLocks noChangeAspect="1"/>
              </p:cNvGrpSpPr>
              <p:nvPr/>
            </p:nvGrpSpPr>
            <p:grpSpPr>
              <a:xfrm>
                <a:off x="6572264" y="1214422"/>
                <a:ext cx="209910" cy="262384"/>
                <a:chOff x="5760724" y="3859414"/>
                <a:chExt cx="454350" cy="567930"/>
              </a:xfrm>
              <a:solidFill>
                <a:srgbClr val="FF0000"/>
              </a:solidFill>
            </p:grpSpPr>
            <p:sp>
              <p:nvSpPr>
                <p:cNvPr id="22" name="Flowchart: Or 21"/>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23" name="Quad Arrow 22"/>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grpSp>
        <p:sp>
          <p:nvSpPr>
            <p:cNvPr id="43" name="Flowchart: Or 42"/>
            <p:cNvSpPr/>
            <p:nvPr/>
          </p:nvSpPr>
          <p:spPr>
            <a:xfrm>
              <a:off x="5929322" y="3429000"/>
              <a:ext cx="285752" cy="285752"/>
            </a:xfrm>
            <a:prstGeom prst="flowChartOr">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48" name="Group 47"/>
            <p:cNvGrpSpPr/>
            <p:nvPr/>
          </p:nvGrpSpPr>
          <p:grpSpPr>
            <a:xfrm flipV="1">
              <a:off x="6000760" y="4429132"/>
              <a:ext cx="857256" cy="1071570"/>
              <a:chOff x="1714480" y="1285860"/>
              <a:chExt cx="857256" cy="1071570"/>
            </a:xfrm>
          </p:grpSpPr>
          <p:sp>
            <p:nvSpPr>
              <p:cNvPr id="49" name="Oval 48"/>
              <p:cNvSpPr/>
              <p:nvPr/>
            </p:nvSpPr>
            <p:spPr>
              <a:xfrm>
                <a:off x="1714480" y="1285860"/>
                <a:ext cx="857256" cy="1071570"/>
              </a:xfrm>
              <a:prstGeom prst="ellipse">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9E3DE7"/>
                  </a:solidFill>
                </a:endParaRPr>
              </a:p>
            </p:txBody>
          </p:sp>
          <p:sp>
            <p:nvSpPr>
              <p:cNvPr id="50" name="Down Arrow 49"/>
              <p:cNvSpPr/>
              <p:nvPr/>
            </p:nvSpPr>
            <p:spPr>
              <a:xfrm flipV="1">
                <a:off x="1964513" y="1643050"/>
                <a:ext cx="357190" cy="714380"/>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9E3DE7"/>
                  </a:solidFill>
                </a:endParaRPr>
              </a:p>
            </p:txBody>
          </p:sp>
        </p:grpSp>
        <p:grpSp>
          <p:nvGrpSpPr>
            <p:cNvPr id="57" name="Group 56"/>
            <p:cNvGrpSpPr/>
            <p:nvPr/>
          </p:nvGrpSpPr>
          <p:grpSpPr>
            <a:xfrm>
              <a:off x="6500826" y="571480"/>
              <a:ext cx="428628" cy="802461"/>
              <a:chOff x="7143768" y="571480"/>
              <a:chExt cx="428628" cy="802461"/>
            </a:xfrm>
          </p:grpSpPr>
          <p:sp>
            <p:nvSpPr>
              <p:cNvPr id="52" name="Chevron 51"/>
              <p:cNvSpPr>
                <a:spLocks noChangeAspect="1"/>
              </p:cNvSpPr>
              <p:nvPr/>
            </p:nvSpPr>
            <p:spPr>
              <a:xfrm rot="5400000" flipV="1">
                <a:off x="7036609" y="678639"/>
                <a:ext cx="642946" cy="428628"/>
              </a:xfrm>
              <a:prstGeom prst="chevron">
                <a:avLst/>
              </a:prstGeom>
              <a:solidFill>
                <a:srgbClr val="FF0000"/>
              </a:solidFill>
              <a:ln>
                <a:solidFill>
                  <a:srgbClr val="FF0000"/>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55" name="Flowchart: Connector 54"/>
              <p:cNvSpPr>
                <a:spLocks noChangeAspect="1"/>
              </p:cNvSpPr>
              <p:nvPr/>
            </p:nvSpPr>
            <p:spPr>
              <a:xfrm>
                <a:off x="7305218" y="1268212"/>
                <a:ext cx="105729" cy="105729"/>
              </a:xfrm>
              <a:prstGeom prst="flowChartConnector">
                <a:avLst/>
              </a:prstGeom>
              <a:solidFill>
                <a:srgbClr val="00B0F0"/>
              </a:solidFill>
              <a:ln>
                <a:solidFill>
                  <a:srgbClr val="00B0F0"/>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sp>
        <p:nvSpPr>
          <p:cNvPr id="64" name="TextBox 63"/>
          <p:cNvSpPr txBox="1"/>
          <p:nvPr/>
        </p:nvSpPr>
        <p:spPr>
          <a:xfrm>
            <a:off x="1500166" y="2000240"/>
            <a:ext cx="1000132" cy="307777"/>
          </a:xfrm>
          <a:prstGeom prst="rect">
            <a:avLst/>
          </a:prstGeom>
          <a:noFill/>
        </p:spPr>
        <p:txBody>
          <a:bodyPr wrap="square" rtlCol="0">
            <a:spAutoFit/>
          </a:bodyPr>
          <a:lstStyle/>
          <a:p>
            <a:pPr algn="ctr"/>
            <a:r>
              <a:rPr lang="en-GB" sz="1400" dirty="0" smtClean="0">
                <a:latin typeface="Agency FB" pitchFamily="34" charset="0"/>
              </a:rPr>
              <a:t>Secret Arrow</a:t>
            </a:r>
            <a:endParaRPr lang="en-GB" sz="1400" dirty="0">
              <a:latin typeface="Agency FB" pitchFamily="34" charset="0"/>
            </a:endParaRPr>
          </a:p>
        </p:txBody>
      </p:sp>
      <p:sp>
        <p:nvSpPr>
          <p:cNvPr id="65" name="TextBox 64"/>
          <p:cNvSpPr txBox="1"/>
          <p:nvPr/>
        </p:nvSpPr>
        <p:spPr>
          <a:xfrm>
            <a:off x="1428728" y="3143248"/>
            <a:ext cx="1000132" cy="307777"/>
          </a:xfrm>
          <a:prstGeom prst="rect">
            <a:avLst/>
          </a:prstGeom>
          <a:noFill/>
        </p:spPr>
        <p:txBody>
          <a:bodyPr wrap="square" rtlCol="0">
            <a:spAutoFit/>
          </a:bodyPr>
          <a:lstStyle/>
          <a:p>
            <a:pPr algn="ctr"/>
            <a:r>
              <a:rPr lang="en-GB" sz="1400" b="1" dirty="0" smtClean="0">
                <a:latin typeface="Agency FB" pitchFamily="34" charset="0"/>
              </a:rPr>
              <a:t>idc </a:t>
            </a:r>
            <a:r>
              <a:rPr lang="en-GB" sz="1400" dirty="0" smtClean="0">
                <a:latin typeface="Agency FB" pitchFamily="34" charset="0"/>
              </a:rPr>
              <a:t>Cyclicality</a:t>
            </a:r>
            <a:endParaRPr lang="en-GB" sz="1400" dirty="0">
              <a:latin typeface="Agency FB" pitchFamily="34" charset="0"/>
            </a:endParaRPr>
          </a:p>
        </p:txBody>
      </p:sp>
      <p:sp>
        <p:nvSpPr>
          <p:cNvPr id="66" name="TextBox 65"/>
          <p:cNvSpPr txBox="1"/>
          <p:nvPr/>
        </p:nvSpPr>
        <p:spPr>
          <a:xfrm>
            <a:off x="2857488" y="2500306"/>
            <a:ext cx="1000132" cy="523220"/>
          </a:xfrm>
          <a:prstGeom prst="rect">
            <a:avLst/>
          </a:prstGeom>
          <a:noFill/>
        </p:spPr>
        <p:txBody>
          <a:bodyPr wrap="square" rtlCol="0">
            <a:spAutoFit/>
          </a:bodyPr>
          <a:lstStyle/>
          <a:p>
            <a:pPr algn="ctr"/>
            <a:r>
              <a:rPr lang="en-GB" sz="1400" dirty="0" smtClean="0">
                <a:latin typeface="Agency FB" pitchFamily="34" charset="0"/>
              </a:rPr>
              <a:t> Projected Diagonal </a:t>
            </a:r>
            <a:endParaRPr lang="en-GB" sz="1400" dirty="0">
              <a:latin typeface="Agency FB" pitchFamily="34" charset="0"/>
            </a:endParaRPr>
          </a:p>
        </p:txBody>
      </p:sp>
      <p:sp>
        <p:nvSpPr>
          <p:cNvPr id="67" name="TextBox 66"/>
          <p:cNvSpPr txBox="1"/>
          <p:nvPr/>
        </p:nvSpPr>
        <p:spPr>
          <a:xfrm>
            <a:off x="2214546" y="5500702"/>
            <a:ext cx="1000132" cy="523220"/>
          </a:xfrm>
          <a:prstGeom prst="rect">
            <a:avLst/>
          </a:prstGeom>
          <a:noFill/>
        </p:spPr>
        <p:txBody>
          <a:bodyPr wrap="square" rtlCol="0">
            <a:spAutoFit/>
          </a:bodyPr>
          <a:lstStyle/>
          <a:p>
            <a:pPr algn="ctr"/>
            <a:r>
              <a:rPr lang="en-GB" sz="1400" dirty="0" smtClean="0">
                <a:latin typeface="Agency FB" pitchFamily="34" charset="0"/>
              </a:rPr>
              <a:t>Range Low Arrow</a:t>
            </a:r>
            <a:endParaRPr lang="en-GB" sz="1400" dirty="0">
              <a:latin typeface="Agency FB" pitchFamily="34" charset="0"/>
            </a:endParaRPr>
          </a:p>
        </p:txBody>
      </p:sp>
      <p:sp>
        <p:nvSpPr>
          <p:cNvPr id="68" name="TextBox 67"/>
          <p:cNvSpPr txBox="1"/>
          <p:nvPr/>
        </p:nvSpPr>
        <p:spPr>
          <a:xfrm>
            <a:off x="2143108" y="3929066"/>
            <a:ext cx="1000132" cy="307777"/>
          </a:xfrm>
          <a:prstGeom prst="rect">
            <a:avLst/>
          </a:prstGeom>
          <a:noFill/>
        </p:spPr>
        <p:txBody>
          <a:bodyPr wrap="square" rtlCol="0">
            <a:spAutoFit/>
          </a:bodyPr>
          <a:lstStyle/>
          <a:p>
            <a:pPr algn="ctr"/>
            <a:r>
              <a:rPr lang="en-GB" sz="1400" dirty="0" smtClean="0">
                <a:latin typeface="Agency FB" pitchFamily="34" charset="0"/>
              </a:rPr>
              <a:t>Term Arrow</a:t>
            </a:r>
            <a:endParaRPr lang="en-GB" sz="1400" dirty="0">
              <a:latin typeface="Agency FB" pitchFamily="34" charset="0"/>
            </a:endParaRPr>
          </a:p>
        </p:txBody>
      </p:sp>
      <p:sp>
        <p:nvSpPr>
          <p:cNvPr id="69" name="TextBox 68"/>
          <p:cNvSpPr txBox="1"/>
          <p:nvPr/>
        </p:nvSpPr>
        <p:spPr>
          <a:xfrm>
            <a:off x="500034" y="2786058"/>
            <a:ext cx="1000132" cy="307777"/>
          </a:xfrm>
          <a:prstGeom prst="rect">
            <a:avLst/>
          </a:prstGeom>
          <a:noFill/>
        </p:spPr>
        <p:txBody>
          <a:bodyPr wrap="square" rtlCol="0">
            <a:spAutoFit/>
          </a:bodyPr>
          <a:lstStyle/>
          <a:p>
            <a:pPr algn="ctr"/>
            <a:r>
              <a:rPr lang="en-GB" sz="1400" dirty="0" smtClean="0">
                <a:latin typeface="Agency FB" pitchFamily="34" charset="0"/>
              </a:rPr>
              <a:t>Red Crown</a:t>
            </a:r>
            <a:endParaRPr lang="en-GB" sz="1400" dirty="0">
              <a:latin typeface="Agency FB" pitchFamily="34" charset="0"/>
            </a:endParaRPr>
          </a:p>
        </p:txBody>
      </p:sp>
      <p:sp>
        <p:nvSpPr>
          <p:cNvPr id="70" name="TextBox 69"/>
          <p:cNvSpPr txBox="1"/>
          <p:nvPr/>
        </p:nvSpPr>
        <p:spPr>
          <a:xfrm>
            <a:off x="571472" y="4786322"/>
            <a:ext cx="1000132" cy="307777"/>
          </a:xfrm>
          <a:prstGeom prst="rect">
            <a:avLst/>
          </a:prstGeom>
          <a:noFill/>
        </p:spPr>
        <p:txBody>
          <a:bodyPr wrap="square" rtlCol="0">
            <a:spAutoFit/>
          </a:bodyPr>
          <a:lstStyle/>
          <a:p>
            <a:pPr algn="ctr"/>
            <a:r>
              <a:rPr lang="en-GB" sz="1400" dirty="0" smtClean="0">
                <a:latin typeface="Agency FB" pitchFamily="34" charset="0"/>
              </a:rPr>
              <a:t>Green Crown</a:t>
            </a:r>
            <a:endParaRPr lang="en-GB" sz="1400" dirty="0">
              <a:latin typeface="Agency FB" pitchFamily="34" charset="0"/>
            </a:endParaRPr>
          </a:p>
        </p:txBody>
      </p:sp>
      <p:sp>
        <p:nvSpPr>
          <p:cNvPr id="71" name="TextBox 70"/>
          <p:cNvSpPr txBox="1"/>
          <p:nvPr/>
        </p:nvSpPr>
        <p:spPr>
          <a:xfrm>
            <a:off x="6000760" y="4071942"/>
            <a:ext cx="1000132" cy="307777"/>
          </a:xfrm>
          <a:prstGeom prst="rect">
            <a:avLst/>
          </a:prstGeom>
          <a:noFill/>
        </p:spPr>
        <p:txBody>
          <a:bodyPr wrap="square" rtlCol="0">
            <a:spAutoFit/>
          </a:bodyPr>
          <a:lstStyle/>
          <a:p>
            <a:pPr algn="ctr"/>
            <a:r>
              <a:rPr lang="en-GB" sz="1400" dirty="0" smtClean="0">
                <a:latin typeface="Agency FB" pitchFamily="34" charset="0"/>
              </a:rPr>
              <a:t>Secret Arrow</a:t>
            </a:r>
            <a:endParaRPr lang="en-GB" sz="1400" dirty="0">
              <a:latin typeface="Agency FB" pitchFamily="34" charset="0"/>
            </a:endParaRPr>
          </a:p>
        </p:txBody>
      </p:sp>
      <p:sp>
        <p:nvSpPr>
          <p:cNvPr id="72" name="TextBox 71"/>
          <p:cNvSpPr txBox="1"/>
          <p:nvPr/>
        </p:nvSpPr>
        <p:spPr>
          <a:xfrm>
            <a:off x="5572132" y="3071810"/>
            <a:ext cx="1000132" cy="307777"/>
          </a:xfrm>
          <a:prstGeom prst="rect">
            <a:avLst/>
          </a:prstGeom>
          <a:noFill/>
        </p:spPr>
        <p:txBody>
          <a:bodyPr wrap="square" rtlCol="0">
            <a:spAutoFit/>
          </a:bodyPr>
          <a:lstStyle/>
          <a:p>
            <a:pPr algn="ctr"/>
            <a:r>
              <a:rPr lang="en-GB" sz="1400" b="1" dirty="0" smtClean="0">
                <a:latin typeface="Agency FB" pitchFamily="34" charset="0"/>
              </a:rPr>
              <a:t>idc </a:t>
            </a:r>
            <a:r>
              <a:rPr lang="en-GB" sz="1400" dirty="0" smtClean="0">
                <a:latin typeface="Agency FB" pitchFamily="34" charset="0"/>
              </a:rPr>
              <a:t>Cyclicality</a:t>
            </a:r>
            <a:endParaRPr lang="en-GB" sz="1400" dirty="0">
              <a:latin typeface="Agency FB" pitchFamily="34" charset="0"/>
            </a:endParaRPr>
          </a:p>
        </p:txBody>
      </p:sp>
      <p:sp>
        <p:nvSpPr>
          <p:cNvPr id="73" name="TextBox 72"/>
          <p:cNvSpPr txBox="1"/>
          <p:nvPr/>
        </p:nvSpPr>
        <p:spPr>
          <a:xfrm>
            <a:off x="6286512" y="2000240"/>
            <a:ext cx="1000132" cy="307777"/>
          </a:xfrm>
          <a:prstGeom prst="rect">
            <a:avLst/>
          </a:prstGeom>
          <a:noFill/>
        </p:spPr>
        <p:txBody>
          <a:bodyPr wrap="square" rtlCol="0">
            <a:spAutoFit/>
          </a:bodyPr>
          <a:lstStyle/>
          <a:p>
            <a:pPr algn="ctr"/>
            <a:r>
              <a:rPr lang="en-GB" sz="1400" dirty="0" smtClean="0">
                <a:latin typeface="Agency FB" pitchFamily="34" charset="0"/>
              </a:rPr>
              <a:t>Term Arrow</a:t>
            </a:r>
            <a:endParaRPr lang="en-GB" sz="1400" dirty="0">
              <a:latin typeface="Agency FB" pitchFamily="34" charset="0"/>
            </a:endParaRPr>
          </a:p>
        </p:txBody>
      </p:sp>
      <p:sp>
        <p:nvSpPr>
          <p:cNvPr id="74" name="TextBox 73"/>
          <p:cNvSpPr txBox="1"/>
          <p:nvPr/>
        </p:nvSpPr>
        <p:spPr>
          <a:xfrm>
            <a:off x="6929454" y="571480"/>
            <a:ext cx="1000132" cy="523220"/>
          </a:xfrm>
          <a:prstGeom prst="rect">
            <a:avLst/>
          </a:prstGeom>
          <a:noFill/>
        </p:spPr>
        <p:txBody>
          <a:bodyPr wrap="square" rtlCol="0">
            <a:spAutoFit/>
          </a:bodyPr>
          <a:lstStyle/>
          <a:p>
            <a:pPr algn="ctr"/>
            <a:r>
              <a:rPr lang="en-GB" sz="1400" dirty="0" smtClean="0">
                <a:latin typeface="Agency FB" pitchFamily="34" charset="0"/>
              </a:rPr>
              <a:t>Range High Arrow</a:t>
            </a:r>
            <a:endParaRPr lang="en-GB" sz="1400" dirty="0">
              <a:latin typeface="Agency FB" pitchFamily="34" charset="0"/>
            </a:endParaRPr>
          </a:p>
        </p:txBody>
      </p:sp>
      <p:sp>
        <p:nvSpPr>
          <p:cNvPr id="75" name="TextBox 74"/>
          <p:cNvSpPr txBox="1"/>
          <p:nvPr/>
        </p:nvSpPr>
        <p:spPr>
          <a:xfrm>
            <a:off x="7072330" y="3357562"/>
            <a:ext cx="1000132" cy="523220"/>
          </a:xfrm>
          <a:prstGeom prst="rect">
            <a:avLst/>
          </a:prstGeom>
          <a:noFill/>
        </p:spPr>
        <p:txBody>
          <a:bodyPr wrap="square" rtlCol="0">
            <a:spAutoFit/>
          </a:bodyPr>
          <a:lstStyle/>
          <a:p>
            <a:pPr algn="ctr"/>
            <a:r>
              <a:rPr lang="en-GB" sz="1400" dirty="0" smtClean="0">
                <a:latin typeface="Agency FB" pitchFamily="34" charset="0"/>
              </a:rPr>
              <a:t>Projected Diagonal </a:t>
            </a:r>
            <a:endParaRPr lang="en-GB" sz="1400" dirty="0">
              <a:latin typeface="Agency FB" pitchFamily="34" charset="0"/>
            </a:endParaRPr>
          </a:p>
        </p:txBody>
      </p:sp>
      <p:sp>
        <p:nvSpPr>
          <p:cNvPr id="76" name="TextBox 75"/>
          <p:cNvSpPr txBox="1"/>
          <p:nvPr/>
        </p:nvSpPr>
        <p:spPr>
          <a:xfrm>
            <a:off x="4071934" y="3071810"/>
            <a:ext cx="1000132" cy="307777"/>
          </a:xfrm>
          <a:prstGeom prst="rect">
            <a:avLst/>
          </a:prstGeom>
          <a:noFill/>
        </p:spPr>
        <p:txBody>
          <a:bodyPr wrap="square" rtlCol="0">
            <a:spAutoFit/>
          </a:bodyPr>
          <a:lstStyle/>
          <a:p>
            <a:pPr algn="ctr"/>
            <a:r>
              <a:rPr lang="en-GB" sz="1400" dirty="0" smtClean="0">
                <a:latin typeface="Agency FB" pitchFamily="34" charset="0"/>
              </a:rPr>
              <a:t>Green Crown</a:t>
            </a:r>
            <a:endParaRPr lang="en-GB" sz="1400" dirty="0">
              <a:latin typeface="Agency FB" pitchFamily="34" charset="0"/>
            </a:endParaRPr>
          </a:p>
        </p:txBody>
      </p:sp>
      <p:sp>
        <p:nvSpPr>
          <p:cNvPr id="77" name="TextBox 76"/>
          <p:cNvSpPr txBox="1"/>
          <p:nvPr/>
        </p:nvSpPr>
        <p:spPr>
          <a:xfrm>
            <a:off x="4786314" y="1357298"/>
            <a:ext cx="1000132" cy="307777"/>
          </a:xfrm>
          <a:prstGeom prst="rect">
            <a:avLst/>
          </a:prstGeom>
          <a:noFill/>
        </p:spPr>
        <p:txBody>
          <a:bodyPr wrap="square" rtlCol="0">
            <a:spAutoFit/>
          </a:bodyPr>
          <a:lstStyle/>
          <a:p>
            <a:pPr algn="ctr"/>
            <a:r>
              <a:rPr lang="en-GB" sz="1400" dirty="0" smtClean="0">
                <a:latin typeface="Agency FB" pitchFamily="34" charset="0"/>
              </a:rPr>
              <a:t>Red Crown</a:t>
            </a:r>
            <a:endParaRPr lang="en-GB" sz="1400" dirty="0">
              <a:latin typeface="Agency FB" pitchFamily="34" charset="0"/>
            </a:endParaRPr>
          </a:p>
        </p:txBody>
      </p:sp>
      <p:sp>
        <p:nvSpPr>
          <p:cNvPr id="78" name="TextBox 77"/>
          <p:cNvSpPr txBox="1"/>
          <p:nvPr/>
        </p:nvSpPr>
        <p:spPr>
          <a:xfrm>
            <a:off x="2714612" y="214290"/>
            <a:ext cx="3643338" cy="830997"/>
          </a:xfrm>
          <a:prstGeom prst="rect">
            <a:avLst/>
          </a:prstGeom>
          <a:noFill/>
        </p:spPr>
        <p:txBody>
          <a:bodyPr wrap="square" rtlCol="0">
            <a:spAutoFit/>
          </a:bodyPr>
          <a:lstStyle/>
          <a:p>
            <a:pPr algn="ctr"/>
            <a:r>
              <a:rPr lang="en-GB" sz="2400" b="1" dirty="0" smtClean="0">
                <a:latin typeface="Agency FB" pitchFamily="34" charset="0"/>
              </a:rPr>
              <a:t>Visually Translated Interface – Trading Commands </a:t>
            </a:r>
            <a:endParaRPr lang="en-GB" sz="2400" b="1" dirty="0">
              <a:latin typeface="Agency FB" pitchFamily="34" charset="0"/>
            </a:endParaRPr>
          </a:p>
        </p:txBody>
      </p:sp>
      <p:sp>
        <p:nvSpPr>
          <p:cNvPr id="79" name="TextBox 78"/>
          <p:cNvSpPr txBox="1"/>
          <p:nvPr/>
        </p:nvSpPr>
        <p:spPr>
          <a:xfrm>
            <a:off x="3000364" y="6143644"/>
            <a:ext cx="2786082" cy="369332"/>
          </a:xfrm>
          <a:prstGeom prst="rect">
            <a:avLst/>
          </a:prstGeom>
          <a:noFill/>
        </p:spPr>
        <p:txBody>
          <a:bodyPr wrap="square" rtlCol="0">
            <a:spAutoFit/>
          </a:bodyPr>
          <a:lstStyle/>
          <a:p>
            <a:pPr algn="ctr"/>
            <a:r>
              <a:rPr lang="en-GB" b="1" dirty="0" smtClean="0">
                <a:latin typeface="Agency FB" pitchFamily="34" charset="0"/>
              </a:rPr>
              <a:t>Icons and Context Readers</a:t>
            </a:r>
            <a:endParaRPr lang="en-GB" b="1" dirty="0">
              <a:latin typeface="Agency FB" pitchFamily="34" charset="0"/>
            </a:endParaRPr>
          </a:p>
        </p:txBody>
      </p:sp>
      <p:sp>
        <p:nvSpPr>
          <p:cNvPr id="80" name="TextBox 79"/>
          <p:cNvSpPr txBox="1"/>
          <p:nvPr/>
        </p:nvSpPr>
        <p:spPr>
          <a:xfrm>
            <a:off x="6643702" y="5857892"/>
            <a:ext cx="1857388" cy="461665"/>
          </a:xfrm>
          <a:prstGeom prst="rect">
            <a:avLst/>
          </a:prstGeom>
          <a:noFill/>
        </p:spPr>
        <p:txBody>
          <a:bodyPr wrap="square" rtlCol="0">
            <a:spAutoFit/>
          </a:bodyPr>
          <a:lstStyle/>
          <a:p>
            <a:pPr marL="180975" indent="-180975">
              <a:buFont typeface="+mj-lt"/>
              <a:buAutoNum type="arabicPeriod"/>
            </a:pPr>
            <a:r>
              <a:rPr lang="en-GB" sz="1200" i="1" dirty="0" smtClean="0">
                <a:latin typeface="Agency FB" pitchFamily="34" charset="0"/>
              </a:rPr>
              <a:t>TF = Trade Frame =  idc = 6n</a:t>
            </a:r>
          </a:p>
          <a:p>
            <a:pPr marL="180975" indent="-180975">
              <a:buFont typeface="+mj-lt"/>
              <a:buAutoNum type="arabicPeriod"/>
            </a:pPr>
            <a:r>
              <a:rPr lang="en-GB" sz="1200" i="1" dirty="0" smtClean="0">
                <a:latin typeface="Agency FB" pitchFamily="34" charset="0"/>
              </a:rPr>
              <a:t>Track by KSO &amp; Cyclicality</a:t>
            </a:r>
            <a:endParaRPr lang="en-GB" sz="1200" i="1" dirty="0">
              <a:latin typeface="Agency FB" pitchFamily="34" charset="0"/>
            </a:endParaRPr>
          </a:p>
        </p:txBody>
      </p:sp>
      <p:sp>
        <p:nvSpPr>
          <p:cNvPr id="81" name="Rectangle 80"/>
          <p:cNvSpPr/>
          <p:nvPr/>
        </p:nvSpPr>
        <p:spPr>
          <a:xfrm>
            <a:off x="7358082" y="5572140"/>
            <a:ext cx="498855" cy="307777"/>
          </a:xfrm>
          <a:prstGeom prst="rect">
            <a:avLst/>
          </a:prstGeom>
        </p:spPr>
        <p:txBody>
          <a:bodyPr wrap="none">
            <a:spAutoFit/>
          </a:bodyPr>
          <a:lstStyle/>
          <a:p>
            <a:r>
              <a:rPr lang="en-GB" sz="1400" b="1" dirty="0" smtClean="0">
                <a:latin typeface="Agency FB" pitchFamily="34" charset="0"/>
              </a:rPr>
              <a:t>Note:</a:t>
            </a:r>
            <a:endParaRPr lang="en-GB" sz="1400" b="1" dirty="0"/>
          </a:p>
        </p:txBody>
      </p:sp>
      <p:sp>
        <p:nvSpPr>
          <p:cNvPr id="82" name="TextBox 81"/>
          <p:cNvSpPr txBox="1"/>
          <p:nvPr/>
        </p:nvSpPr>
        <p:spPr>
          <a:xfrm>
            <a:off x="3786182" y="4000504"/>
            <a:ext cx="2071702" cy="1077218"/>
          </a:xfrm>
          <a:prstGeom prst="rect">
            <a:avLst/>
          </a:prstGeom>
          <a:noFill/>
        </p:spPr>
        <p:txBody>
          <a:bodyPr wrap="square" rtlCol="0">
            <a:spAutoFit/>
          </a:bodyPr>
          <a:lstStyle/>
          <a:p>
            <a:pPr algn="ctr"/>
            <a:r>
              <a:rPr lang="en-GB" sz="1600" b="1" dirty="0" smtClean="0">
                <a:solidFill>
                  <a:schemeClr val="accent5">
                    <a:lumMod val="75000"/>
                  </a:schemeClr>
                </a:solidFill>
                <a:latin typeface="Agency FB" pitchFamily="34" charset="0"/>
              </a:rPr>
              <a:t>The trader need not know the mathematics and only need know the command to follow.</a:t>
            </a:r>
            <a:endParaRPr lang="en-GB" sz="1600" b="1" dirty="0">
              <a:solidFill>
                <a:schemeClr val="accent5">
                  <a:lumMod val="75000"/>
                </a:schemeClr>
              </a:solidFill>
              <a:latin typeface="Agency FB"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8" name="Straight Connector 67"/>
          <p:cNvCxnSpPr/>
          <p:nvPr/>
        </p:nvCxnSpPr>
        <p:spPr>
          <a:xfrm rot="5400000" flipH="1" flipV="1">
            <a:off x="1678761" y="3821909"/>
            <a:ext cx="428628" cy="214314"/>
          </a:xfrm>
          <a:prstGeom prst="line">
            <a:avLst/>
          </a:prstGeom>
          <a:ln w="381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a:off x="2000232" y="3714752"/>
            <a:ext cx="1071570" cy="35719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5400000" flipH="1" flipV="1">
            <a:off x="2857488" y="3714752"/>
            <a:ext cx="571504" cy="142876"/>
          </a:xfrm>
          <a:prstGeom prst="line">
            <a:avLst/>
          </a:prstGeom>
          <a:ln w="381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3214678" y="3500438"/>
            <a:ext cx="785818" cy="4286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5400000" flipH="1" flipV="1">
            <a:off x="3821901" y="3607595"/>
            <a:ext cx="500066" cy="142876"/>
          </a:xfrm>
          <a:prstGeom prst="line">
            <a:avLst/>
          </a:prstGeom>
          <a:ln w="381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4071934" y="3500438"/>
            <a:ext cx="428628" cy="28575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5400000" flipH="1" flipV="1">
            <a:off x="4286248" y="3643314"/>
            <a:ext cx="357190" cy="7143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16200000" flipH="1">
            <a:off x="3929058" y="4071942"/>
            <a:ext cx="1214446" cy="7143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5400000" flipH="1" flipV="1">
            <a:off x="3536149" y="3536157"/>
            <a:ext cx="2286016" cy="71438"/>
          </a:xfrm>
          <a:prstGeom prst="line">
            <a:avLst/>
          </a:prstGeom>
          <a:ln w="381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250529" y="2821777"/>
            <a:ext cx="1000132" cy="21431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16200000" flipV="1">
            <a:off x="3607587" y="2178835"/>
            <a:ext cx="2428892" cy="71438"/>
          </a:xfrm>
          <a:prstGeom prst="line">
            <a:avLst/>
          </a:prstGeom>
          <a:ln w="381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16200000" flipH="1">
            <a:off x="4679157" y="1107265"/>
            <a:ext cx="285752" cy="7143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rot="5400000" flipH="1" flipV="1">
            <a:off x="4643438" y="1071546"/>
            <a:ext cx="428628" cy="1588"/>
          </a:xfrm>
          <a:prstGeom prst="line">
            <a:avLst/>
          </a:prstGeom>
          <a:ln w="38100">
            <a:solidFill>
              <a:srgbClr val="92D050"/>
            </a:solidFill>
          </a:ln>
        </p:spPr>
        <p:style>
          <a:lnRef idx="1">
            <a:schemeClr val="accent1"/>
          </a:lnRef>
          <a:fillRef idx="0">
            <a:schemeClr val="accent1"/>
          </a:fillRef>
          <a:effectRef idx="0">
            <a:schemeClr val="accent1"/>
          </a:effectRef>
          <a:fontRef idx="minor">
            <a:schemeClr val="tx1"/>
          </a:fontRef>
        </p:style>
      </p:cxnSp>
      <p:grpSp>
        <p:nvGrpSpPr>
          <p:cNvPr id="116" name="Group 115"/>
          <p:cNvGrpSpPr/>
          <p:nvPr/>
        </p:nvGrpSpPr>
        <p:grpSpPr>
          <a:xfrm>
            <a:off x="1714480" y="785794"/>
            <a:ext cx="5786478" cy="4430744"/>
            <a:chOff x="1714480" y="785794"/>
            <a:chExt cx="5786478" cy="4430744"/>
          </a:xfrm>
        </p:grpSpPr>
        <p:cxnSp>
          <p:nvCxnSpPr>
            <p:cNvPr id="7" name="Straight Connector 6"/>
            <p:cNvCxnSpPr/>
            <p:nvPr/>
          </p:nvCxnSpPr>
          <p:spPr>
            <a:xfrm rot="16200000" flipV="1">
              <a:off x="3178959" y="2180423"/>
              <a:ext cx="2286016"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15" name="Group 114"/>
            <p:cNvGrpSpPr/>
            <p:nvPr/>
          </p:nvGrpSpPr>
          <p:grpSpPr>
            <a:xfrm>
              <a:off x="1714480" y="785794"/>
              <a:ext cx="5786478" cy="4430744"/>
              <a:chOff x="1714480" y="785794"/>
              <a:chExt cx="5786478" cy="4430744"/>
            </a:xfrm>
          </p:grpSpPr>
          <p:cxnSp>
            <p:nvCxnSpPr>
              <p:cNvPr id="3" name="Straight Connector 2"/>
              <p:cNvCxnSpPr/>
              <p:nvPr/>
            </p:nvCxnSpPr>
            <p:spPr>
              <a:xfrm flipV="1">
                <a:off x="1714480" y="3359150"/>
                <a:ext cx="2643206" cy="285752"/>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flipV="1">
                <a:off x="1785918" y="3930654"/>
                <a:ext cx="2643206" cy="285752"/>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4286248" y="1071546"/>
                <a:ext cx="285752"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4392611" y="1536687"/>
                <a:ext cx="1573224"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50" name="Group 49"/>
              <p:cNvGrpSpPr/>
              <p:nvPr/>
            </p:nvGrpSpPr>
            <p:grpSpPr>
              <a:xfrm>
                <a:off x="5214942" y="2359018"/>
                <a:ext cx="2286016" cy="2857520"/>
                <a:chOff x="4000496" y="2357430"/>
                <a:chExt cx="2286016" cy="2857520"/>
              </a:xfrm>
            </p:grpSpPr>
            <p:cxnSp>
              <p:nvCxnSpPr>
                <p:cNvPr id="41" name="Straight Connector 40"/>
                <p:cNvCxnSpPr/>
                <p:nvPr/>
              </p:nvCxnSpPr>
              <p:spPr>
                <a:xfrm>
                  <a:off x="4000496" y="2357430"/>
                  <a:ext cx="357190"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16200000" flipH="1">
                  <a:off x="4214810" y="2500306"/>
                  <a:ext cx="357190"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4429124" y="2714620"/>
                  <a:ext cx="571504"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5400000">
                  <a:off x="4857752" y="2857496"/>
                  <a:ext cx="285752"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5000628" y="3000372"/>
                  <a:ext cx="1214446"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a:off x="6000760" y="5213362"/>
                  <a:ext cx="285752"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1" name="Group 50"/>
              <p:cNvGrpSpPr/>
              <p:nvPr/>
            </p:nvGrpSpPr>
            <p:grpSpPr>
              <a:xfrm flipV="1">
                <a:off x="5286380" y="3285330"/>
                <a:ext cx="1857388" cy="643736"/>
                <a:chOff x="4000496" y="2357430"/>
                <a:chExt cx="1857388" cy="643736"/>
              </a:xfrm>
            </p:grpSpPr>
            <p:cxnSp>
              <p:nvCxnSpPr>
                <p:cNvPr id="52" name="Straight Connector 51"/>
                <p:cNvCxnSpPr/>
                <p:nvPr/>
              </p:nvCxnSpPr>
              <p:spPr>
                <a:xfrm>
                  <a:off x="4000496" y="2357430"/>
                  <a:ext cx="357190"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16200000" flipH="1">
                  <a:off x="4214810" y="2500306"/>
                  <a:ext cx="357190"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a:off x="4429124" y="2714620"/>
                  <a:ext cx="571504"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5400000">
                  <a:off x="4857752" y="2857496"/>
                  <a:ext cx="285752"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flipV="1">
                  <a:off x="5000628" y="2928934"/>
                  <a:ext cx="857256"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58" name="Straight Connector 57"/>
              <p:cNvCxnSpPr/>
              <p:nvPr/>
            </p:nvCxnSpPr>
            <p:spPr>
              <a:xfrm rot="5400000">
                <a:off x="4037009" y="4323563"/>
                <a:ext cx="785024" cy="794"/>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a:off x="4429124" y="4716472"/>
                <a:ext cx="857256"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892677" y="4322769"/>
                <a:ext cx="787406"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rot="5400000" flipH="1" flipV="1">
                <a:off x="4429124" y="928670"/>
                <a:ext cx="285752"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p:nvPr/>
            </p:nvCxnSpPr>
            <p:spPr>
              <a:xfrm>
                <a:off x="4572000" y="785794"/>
                <a:ext cx="571504"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p:nvCxnSpPr>
            <p:spPr>
              <a:xfrm rot="16200000" flipH="1">
                <a:off x="6250793" y="4250537"/>
                <a:ext cx="1857388"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p:cNvCxnSpPr/>
              <p:nvPr/>
            </p:nvCxnSpPr>
            <p:spPr>
              <a:xfrm rot="16200000" flipH="1">
                <a:off x="6393669" y="4107661"/>
                <a:ext cx="2143140"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grpSp>
      </p:grpSp>
      <p:cxnSp>
        <p:nvCxnSpPr>
          <p:cNvPr id="101" name="Straight Connector 100"/>
          <p:cNvCxnSpPr/>
          <p:nvPr/>
        </p:nvCxnSpPr>
        <p:spPr>
          <a:xfrm rot="5400000">
            <a:off x="4500562" y="2643182"/>
            <a:ext cx="1000132"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p:cNvCxnSpPr/>
          <p:nvPr/>
        </p:nvCxnSpPr>
        <p:spPr>
          <a:xfrm rot="5400000">
            <a:off x="5179223" y="2963859"/>
            <a:ext cx="357190"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p:cNvCxnSpPr/>
          <p:nvPr/>
        </p:nvCxnSpPr>
        <p:spPr>
          <a:xfrm rot="5400000">
            <a:off x="5331623" y="3116259"/>
            <a:ext cx="357190"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p:nvPr/>
        </p:nvCxnSpPr>
        <p:spPr>
          <a:xfrm rot="5400000">
            <a:off x="4572794" y="3356768"/>
            <a:ext cx="1000132"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p:nvPr/>
        </p:nvCxnSpPr>
        <p:spPr>
          <a:xfrm rot="5400000">
            <a:off x="5484023" y="3268659"/>
            <a:ext cx="357190"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5607057" y="3392487"/>
            <a:ext cx="357190"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p:cNvCxnSpPr/>
          <p:nvPr/>
        </p:nvCxnSpPr>
        <p:spPr>
          <a:xfrm rot="5400000" flipH="1" flipV="1">
            <a:off x="5464975" y="3036091"/>
            <a:ext cx="857256" cy="214314"/>
          </a:xfrm>
          <a:prstGeom prst="line">
            <a:avLst/>
          </a:prstGeom>
          <a:ln w="381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p:cNvCxnSpPr/>
          <p:nvPr/>
        </p:nvCxnSpPr>
        <p:spPr>
          <a:xfrm rot="16200000" flipH="1">
            <a:off x="5750727" y="2964653"/>
            <a:ext cx="642942" cy="14287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p:cNvCxnSpPr/>
          <p:nvPr/>
        </p:nvCxnSpPr>
        <p:spPr>
          <a:xfrm rot="5400000" flipH="1" flipV="1">
            <a:off x="6072198" y="3071810"/>
            <a:ext cx="357190" cy="214314"/>
          </a:xfrm>
          <a:prstGeom prst="line">
            <a:avLst/>
          </a:prstGeom>
          <a:ln w="381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p:cNvCxnSpPr/>
          <p:nvPr/>
        </p:nvCxnSpPr>
        <p:spPr>
          <a:xfrm rot="16200000" flipH="1">
            <a:off x="6357950" y="3000372"/>
            <a:ext cx="285752" cy="28575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p:cNvCxnSpPr/>
          <p:nvPr/>
        </p:nvCxnSpPr>
        <p:spPr>
          <a:xfrm rot="5400000" flipH="1" flipV="1">
            <a:off x="6536545" y="3107529"/>
            <a:ext cx="285752" cy="71438"/>
          </a:xfrm>
          <a:prstGeom prst="line">
            <a:avLst/>
          </a:prstGeom>
          <a:ln w="381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p:cNvCxnSpPr/>
          <p:nvPr/>
        </p:nvCxnSpPr>
        <p:spPr>
          <a:xfrm>
            <a:off x="6715140" y="3000372"/>
            <a:ext cx="357190" cy="28575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p:cNvCxnSpPr/>
          <p:nvPr/>
        </p:nvCxnSpPr>
        <p:spPr>
          <a:xfrm rot="5400000" flipH="1" flipV="1">
            <a:off x="7072330" y="3143248"/>
            <a:ext cx="285752" cy="142876"/>
          </a:xfrm>
          <a:prstGeom prst="line">
            <a:avLst/>
          </a:prstGeom>
          <a:ln w="381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p:cNvCxnSpPr/>
          <p:nvPr/>
        </p:nvCxnSpPr>
        <p:spPr>
          <a:xfrm rot="16200000" flipH="1">
            <a:off x="6250793" y="4107661"/>
            <a:ext cx="2143140" cy="7143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56" name="Flowchart: Or 155"/>
          <p:cNvSpPr>
            <a:spLocks noChangeAspect="1"/>
          </p:cNvSpPr>
          <p:nvPr/>
        </p:nvSpPr>
        <p:spPr>
          <a:xfrm>
            <a:off x="7215206" y="5089706"/>
            <a:ext cx="274091" cy="342604"/>
          </a:xfrm>
          <a:prstGeom prst="flowChartOr">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163" name="Group 162"/>
          <p:cNvGrpSpPr>
            <a:grpSpLocks noChangeAspect="1"/>
          </p:cNvGrpSpPr>
          <p:nvPr/>
        </p:nvGrpSpPr>
        <p:grpSpPr>
          <a:xfrm>
            <a:off x="4740632" y="642918"/>
            <a:ext cx="209910" cy="262384"/>
            <a:chOff x="5760724" y="3859414"/>
            <a:chExt cx="454350" cy="567930"/>
          </a:xfrm>
          <a:solidFill>
            <a:srgbClr val="FF0000"/>
          </a:solidFill>
        </p:grpSpPr>
        <p:sp>
          <p:nvSpPr>
            <p:cNvPr id="164" name="Flowchart: Or 163"/>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165" name="Quad Arrow 164"/>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cxnSp>
        <p:nvCxnSpPr>
          <p:cNvPr id="170" name="Straight Connector 169"/>
          <p:cNvCxnSpPr>
            <a:endCxn id="165" idx="2"/>
          </p:cNvCxnSpPr>
          <p:nvPr/>
        </p:nvCxnSpPr>
        <p:spPr>
          <a:xfrm rot="5400000" flipH="1" flipV="1">
            <a:off x="479056" y="1134172"/>
            <a:ext cx="4627579" cy="4105483"/>
          </a:xfrm>
          <a:prstGeom prst="line">
            <a:avLst/>
          </a:prstGeom>
        </p:spPr>
        <p:style>
          <a:lnRef idx="1">
            <a:schemeClr val="accent1"/>
          </a:lnRef>
          <a:fillRef idx="0">
            <a:schemeClr val="accent1"/>
          </a:fillRef>
          <a:effectRef idx="0">
            <a:schemeClr val="accent1"/>
          </a:effectRef>
          <a:fontRef idx="minor">
            <a:schemeClr val="tx1"/>
          </a:fontRef>
        </p:style>
      </p:cxnSp>
      <p:grpSp>
        <p:nvGrpSpPr>
          <p:cNvPr id="173" name="Group 172"/>
          <p:cNvGrpSpPr>
            <a:grpSpLocks noChangeAspect="1"/>
          </p:cNvGrpSpPr>
          <p:nvPr/>
        </p:nvGrpSpPr>
        <p:grpSpPr>
          <a:xfrm>
            <a:off x="588754" y="5429264"/>
            <a:ext cx="209910" cy="262384"/>
            <a:chOff x="5760724" y="3859414"/>
            <a:chExt cx="454350" cy="567930"/>
          </a:xfrm>
          <a:solidFill>
            <a:srgbClr val="00B050"/>
          </a:solidFill>
        </p:grpSpPr>
        <p:sp>
          <p:nvSpPr>
            <p:cNvPr id="174" name="Flowchart: Or 173"/>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175" name="Quad Arrow 174"/>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cxnSp>
        <p:nvCxnSpPr>
          <p:cNvPr id="181" name="Straight Connector 180"/>
          <p:cNvCxnSpPr/>
          <p:nvPr/>
        </p:nvCxnSpPr>
        <p:spPr>
          <a:xfrm rot="5400000">
            <a:off x="4517557" y="4714231"/>
            <a:ext cx="71438" cy="1588"/>
          </a:xfrm>
          <a:prstGeom prst="line">
            <a:avLst/>
          </a:prstGeom>
          <a:ln w="101600">
            <a:solidFill>
              <a:srgbClr val="00B050"/>
            </a:solidFill>
            <a:headEnd type="ova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4134548" y="3437824"/>
            <a:ext cx="26054" cy="8406"/>
          </a:xfrm>
          <a:prstGeom prst="line">
            <a:avLst/>
          </a:prstGeom>
          <a:ln w="101600">
            <a:solidFill>
              <a:srgbClr val="FF0000"/>
            </a:solidFill>
            <a:headEnd type="oval"/>
          </a:ln>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5400000">
            <a:off x="5680083" y="3606801"/>
            <a:ext cx="71438" cy="1588"/>
          </a:xfrm>
          <a:prstGeom prst="line">
            <a:avLst/>
          </a:prstGeom>
          <a:ln w="101600">
            <a:solidFill>
              <a:srgbClr val="00B050"/>
            </a:solidFill>
            <a:headEnd type="ova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5991936" y="2723444"/>
            <a:ext cx="26054" cy="8406"/>
          </a:xfrm>
          <a:prstGeom prst="line">
            <a:avLst/>
          </a:prstGeom>
          <a:ln w="101600">
            <a:solidFill>
              <a:srgbClr val="FF0000"/>
            </a:solidFill>
            <a:headEnd type="oval"/>
          </a:ln>
        </p:spPr>
        <p:style>
          <a:lnRef idx="1">
            <a:schemeClr val="accent1"/>
          </a:lnRef>
          <a:fillRef idx="0">
            <a:schemeClr val="accent1"/>
          </a:fillRef>
          <a:effectRef idx="0">
            <a:schemeClr val="accent1"/>
          </a:effectRef>
          <a:fontRef idx="minor">
            <a:schemeClr val="tx1"/>
          </a:fontRef>
        </p:style>
      </p:cxnSp>
      <p:sp>
        <p:nvSpPr>
          <p:cNvPr id="189" name="TextBox 188"/>
          <p:cNvSpPr txBox="1"/>
          <p:nvPr/>
        </p:nvSpPr>
        <p:spPr>
          <a:xfrm>
            <a:off x="1714480" y="4786322"/>
            <a:ext cx="1400185" cy="338554"/>
          </a:xfrm>
          <a:prstGeom prst="rect">
            <a:avLst/>
          </a:prstGeom>
          <a:noFill/>
        </p:spPr>
        <p:txBody>
          <a:bodyPr wrap="square" rtlCol="0">
            <a:spAutoFit/>
          </a:bodyPr>
          <a:lstStyle/>
          <a:p>
            <a:pPr algn="ctr"/>
            <a:r>
              <a:rPr lang="en-GB" sz="1600" dirty="0" smtClean="0">
                <a:latin typeface="Agency FB" pitchFamily="34" charset="0"/>
              </a:rPr>
              <a:t>LHE  Folding</a:t>
            </a:r>
            <a:endParaRPr lang="en-GB" sz="1600" dirty="0">
              <a:latin typeface="Agency FB" pitchFamily="34" charset="0"/>
            </a:endParaRPr>
          </a:p>
        </p:txBody>
      </p:sp>
      <p:sp>
        <p:nvSpPr>
          <p:cNvPr id="190" name="TextBox 189"/>
          <p:cNvSpPr txBox="1"/>
          <p:nvPr/>
        </p:nvSpPr>
        <p:spPr>
          <a:xfrm>
            <a:off x="6115061" y="285728"/>
            <a:ext cx="2314592" cy="584775"/>
          </a:xfrm>
          <a:prstGeom prst="rect">
            <a:avLst/>
          </a:prstGeom>
          <a:noFill/>
        </p:spPr>
        <p:txBody>
          <a:bodyPr wrap="square" rtlCol="0">
            <a:spAutoFit/>
          </a:bodyPr>
          <a:lstStyle/>
          <a:p>
            <a:pPr algn="ctr"/>
            <a:r>
              <a:rPr lang="en-GB" sz="1600" b="1" dirty="0" smtClean="0">
                <a:latin typeface="Agency FB" pitchFamily="34" charset="0"/>
              </a:rPr>
              <a:t>Kinematics and Topological Live Reads </a:t>
            </a:r>
            <a:endParaRPr lang="en-GB" sz="1600" b="1" dirty="0">
              <a:latin typeface="Agency FB" pitchFamily="34" charset="0"/>
            </a:endParaRPr>
          </a:p>
        </p:txBody>
      </p:sp>
      <p:sp>
        <p:nvSpPr>
          <p:cNvPr id="191" name="TextBox 190"/>
          <p:cNvSpPr txBox="1"/>
          <p:nvPr/>
        </p:nvSpPr>
        <p:spPr>
          <a:xfrm>
            <a:off x="642910" y="214290"/>
            <a:ext cx="1457336" cy="830997"/>
          </a:xfrm>
          <a:prstGeom prst="rect">
            <a:avLst/>
          </a:prstGeom>
          <a:noFill/>
        </p:spPr>
        <p:txBody>
          <a:bodyPr wrap="square" rtlCol="0">
            <a:spAutoFit/>
          </a:bodyPr>
          <a:lstStyle/>
          <a:p>
            <a:pPr algn="ctr"/>
            <a:r>
              <a:rPr lang="en-GB" sz="2400" b="1" dirty="0" smtClean="0">
                <a:latin typeface="Agency FB" pitchFamily="34" charset="0"/>
              </a:rPr>
              <a:t>Trading Orbit 001</a:t>
            </a:r>
            <a:endParaRPr lang="en-GB" sz="2400" b="1" dirty="0">
              <a:latin typeface="Agency FB" pitchFamily="34" charset="0"/>
            </a:endParaRPr>
          </a:p>
        </p:txBody>
      </p:sp>
      <p:sp>
        <p:nvSpPr>
          <p:cNvPr id="192" name="TextBox 191"/>
          <p:cNvSpPr txBox="1"/>
          <p:nvPr/>
        </p:nvSpPr>
        <p:spPr>
          <a:xfrm>
            <a:off x="3786182" y="5000636"/>
            <a:ext cx="1400185" cy="338554"/>
          </a:xfrm>
          <a:prstGeom prst="rect">
            <a:avLst/>
          </a:prstGeom>
          <a:noFill/>
        </p:spPr>
        <p:txBody>
          <a:bodyPr wrap="square" rtlCol="0">
            <a:spAutoFit/>
          </a:bodyPr>
          <a:lstStyle/>
          <a:p>
            <a:pPr algn="ctr"/>
            <a:r>
              <a:rPr lang="en-GB" sz="1600" dirty="0" smtClean="0">
                <a:latin typeface="Agency FB" pitchFamily="34" charset="0"/>
              </a:rPr>
              <a:t>LHE  Stretching</a:t>
            </a:r>
            <a:endParaRPr lang="en-GB" sz="1600" dirty="0">
              <a:latin typeface="Agency FB" pitchFamily="34" charset="0"/>
            </a:endParaRPr>
          </a:p>
        </p:txBody>
      </p:sp>
      <p:sp>
        <p:nvSpPr>
          <p:cNvPr id="193" name="TextBox 192"/>
          <p:cNvSpPr txBox="1"/>
          <p:nvPr/>
        </p:nvSpPr>
        <p:spPr>
          <a:xfrm>
            <a:off x="5643570" y="1857364"/>
            <a:ext cx="1400185" cy="338554"/>
          </a:xfrm>
          <a:prstGeom prst="rect">
            <a:avLst/>
          </a:prstGeom>
          <a:noFill/>
        </p:spPr>
        <p:txBody>
          <a:bodyPr wrap="square" rtlCol="0">
            <a:spAutoFit/>
          </a:bodyPr>
          <a:lstStyle/>
          <a:p>
            <a:pPr algn="ctr"/>
            <a:r>
              <a:rPr lang="en-GB" sz="1600" dirty="0" smtClean="0">
                <a:latin typeface="Agency FB" pitchFamily="34" charset="0"/>
              </a:rPr>
              <a:t>RHE  Folding</a:t>
            </a:r>
            <a:endParaRPr lang="en-GB" sz="1600" dirty="0">
              <a:latin typeface="Agency FB" pitchFamily="34" charset="0"/>
            </a:endParaRPr>
          </a:p>
        </p:txBody>
      </p:sp>
      <p:sp>
        <p:nvSpPr>
          <p:cNvPr id="194" name="TextBox 193"/>
          <p:cNvSpPr txBox="1"/>
          <p:nvPr/>
        </p:nvSpPr>
        <p:spPr>
          <a:xfrm>
            <a:off x="7572396" y="3929066"/>
            <a:ext cx="1400185" cy="338554"/>
          </a:xfrm>
          <a:prstGeom prst="rect">
            <a:avLst/>
          </a:prstGeom>
          <a:noFill/>
        </p:spPr>
        <p:txBody>
          <a:bodyPr wrap="square" rtlCol="0">
            <a:spAutoFit/>
          </a:bodyPr>
          <a:lstStyle/>
          <a:p>
            <a:pPr algn="ctr"/>
            <a:r>
              <a:rPr lang="en-GB" sz="1600" dirty="0" smtClean="0">
                <a:latin typeface="Agency FB" pitchFamily="34" charset="0"/>
              </a:rPr>
              <a:t>RHE  Stretching</a:t>
            </a:r>
            <a:endParaRPr lang="en-GB" sz="1600" dirty="0">
              <a:latin typeface="Agency FB" pitchFamily="34" charset="0"/>
            </a:endParaRPr>
          </a:p>
        </p:txBody>
      </p:sp>
      <p:sp>
        <p:nvSpPr>
          <p:cNvPr id="195" name="TextBox 194"/>
          <p:cNvSpPr txBox="1"/>
          <p:nvPr/>
        </p:nvSpPr>
        <p:spPr>
          <a:xfrm>
            <a:off x="7286644" y="5429264"/>
            <a:ext cx="200026" cy="338554"/>
          </a:xfrm>
          <a:prstGeom prst="rect">
            <a:avLst/>
          </a:prstGeom>
          <a:noFill/>
        </p:spPr>
        <p:txBody>
          <a:bodyPr wrap="square" rtlCol="0">
            <a:spAutoFit/>
          </a:bodyPr>
          <a:lstStyle/>
          <a:p>
            <a:pPr algn="ctr"/>
            <a:r>
              <a:rPr lang="en-GB" sz="1600" b="1" dirty="0" smtClean="0">
                <a:latin typeface="Agency FB" pitchFamily="34" charset="0"/>
              </a:rPr>
              <a:t>2</a:t>
            </a:r>
            <a:endParaRPr lang="en-GB" sz="1600" b="1" dirty="0">
              <a:latin typeface="Agency FB" pitchFamily="34" charset="0"/>
            </a:endParaRPr>
          </a:p>
        </p:txBody>
      </p:sp>
      <p:sp>
        <p:nvSpPr>
          <p:cNvPr id="196" name="TextBox 195"/>
          <p:cNvSpPr txBox="1"/>
          <p:nvPr/>
        </p:nvSpPr>
        <p:spPr>
          <a:xfrm>
            <a:off x="5929322" y="2214554"/>
            <a:ext cx="200026" cy="338554"/>
          </a:xfrm>
          <a:prstGeom prst="rect">
            <a:avLst/>
          </a:prstGeom>
          <a:noFill/>
        </p:spPr>
        <p:txBody>
          <a:bodyPr wrap="square" rtlCol="0">
            <a:spAutoFit/>
          </a:bodyPr>
          <a:lstStyle/>
          <a:p>
            <a:pPr algn="ctr"/>
            <a:r>
              <a:rPr lang="en-GB" sz="1600" b="1" dirty="0" smtClean="0">
                <a:latin typeface="Agency FB" pitchFamily="34" charset="0"/>
              </a:rPr>
              <a:t>1</a:t>
            </a:r>
            <a:endParaRPr lang="en-GB" sz="1600" b="1" dirty="0">
              <a:latin typeface="Agency FB" pitchFamily="34" charset="0"/>
            </a:endParaRPr>
          </a:p>
        </p:txBody>
      </p:sp>
      <p:sp>
        <p:nvSpPr>
          <p:cNvPr id="198" name="TextBox 197"/>
          <p:cNvSpPr txBox="1"/>
          <p:nvPr/>
        </p:nvSpPr>
        <p:spPr>
          <a:xfrm>
            <a:off x="1142976" y="5429264"/>
            <a:ext cx="1400185" cy="338554"/>
          </a:xfrm>
          <a:prstGeom prst="rect">
            <a:avLst/>
          </a:prstGeom>
          <a:noFill/>
        </p:spPr>
        <p:txBody>
          <a:bodyPr wrap="square" rtlCol="0">
            <a:spAutoFit/>
          </a:bodyPr>
          <a:lstStyle/>
          <a:p>
            <a:pPr algn="ctr"/>
            <a:r>
              <a:rPr lang="en-GB" sz="1600" b="1" dirty="0" smtClean="0">
                <a:solidFill>
                  <a:srgbClr val="00B0F0"/>
                </a:solidFill>
                <a:latin typeface="Agency FB" pitchFamily="34" charset="0"/>
              </a:rPr>
              <a:t>History</a:t>
            </a:r>
            <a:endParaRPr lang="en-GB" sz="1600" b="1" dirty="0">
              <a:solidFill>
                <a:srgbClr val="00B0F0"/>
              </a:solidFill>
              <a:latin typeface="Agency FB" pitchFamily="34" charset="0"/>
            </a:endParaRPr>
          </a:p>
        </p:txBody>
      </p:sp>
      <p:sp>
        <p:nvSpPr>
          <p:cNvPr id="199" name="TextBox 198"/>
          <p:cNvSpPr txBox="1"/>
          <p:nvPr/>
        </p:nvSpPr>
        <p:spPr>
          <a:xfrm>
            <a:off x="5715008" y="1500174"/>
            <a:ext cx="1400185" cy="338554"/>
          </a:xfrm>
          <a:prstGeom prst="rect">
            <a:avLst/>
          </a:prstGeom>
          <a:noFill/>
        </p:spPr>
        <p:txBody>
          <a:bodyPr wrap="square" rtlCol="0">
            <a:spAutoFit/>
          </a:bodyPr>
          <a:lstStyle/>
          <a:p>
            <a:pPr algn="ctr"/>
            <a:r>
              <a:rPr lang="en-GB" sz="1600" b="1" dirty="0" smtClean="0">
                <a:solidFill>
                  <a:srgbClr val="00B0F0"/>
                </a:solidFill>
                <a:latin typeface="Agency FB" pitchFamily="34" charset="0"/>
              </a:rPr>
              <a:t>Live</a:t>
            </a:r>
            <a:endParaRPr lang="en-GB" sz="1600" b="1" dirty="0">
              <a:solidFill>
                <a:srgbClr val="00B0F0"/>
              </a:solidFill>
              <a:latin typeface="Agency FB" pitchFamily="34" charset="0"/>
            </a:endParaRPr>
          </a:p>
        </p:txBody>
      </p:sp>
      <p:sp>
        <p:nvSpPr>
          <p:cNvPr id="200" name="TextBox 199"/>
          <p:cNvSpPr txBox="1"/>
          <p:nvPr/>
        </p:nvSpPr>
        <p:spPr>
          <a:xfrm>
            <a:off x="4572000" y="357166"/>
            <a:ext cx="400053" cy="338553"/>
          </a:xfrm>
          <a:prstGeom prst="rect">
            <a:avLst/>
          </a:prstGeom>
          <a:noFill/>
        </p:spPr>
        <p:txBody>
          <a:bodyPr wrap="square" rtlCol="0">
            <a:spAutoFit/>
          </a:bodyPr>
          <a:lstStyle/>
          <a:p>
            <a:pPr algn="ctr"/>
            <a:r>
              <a:rPr lang="en-GB" sz="1600" b="1" dirty="0" smtClean="0">
                <a:latin typeface="Agency FB" pitchFamily="34" charset="0"/>
              </a:rPr>
              <a:t>≥ 3</a:t>
            </a:r>
            <a:endParaRPr lang="en-GB" sz="1600" b="1" dirty="0">
              <a:latin typeface="Agency FB" pitchFamily="34" charset="0"/>
            </a:endParaRPr>
          </a:p>
        </p:txBody>
      </p:sp>
      <p:sp>
        <p:nvSpPr>
          <p:cNvPr id="201" name="TextBox 200"/>
          <p:cNvSpPr txBox="1"/>
          <p:nvPr/>
        </p:nvSpPr>
        <p:spPr>
          <a:xfrm>
            <a:off x="428596" y="5786454"/>
            <a:ext cx="400053" cy="338553"/>
          </a:xfrm>
          <a:prstGeom prst="rect">
            <a:avLst/>
          </a:prstGeom>
          <a:noFill/>
        </p:spPr>
        <p:txBody>
          <a:bodyPr wrap="square" rtlCol="0">
            <a:spAutoFit/>
          </a:bodyPr>
          <a:lstStyle/>
          <a:p>
            <a:pPr algn="ctr"/>
            <a:r>
              <a:rPr lang="en-GB" sz="1600" b="1" dirty="0" smtClean="0">
                <a:latin typeface="Agency FB" pitchFamily="34" charset="0"/>
              </a:rPr>
              <a:t>≥ 3</a:t>
            </a:r>
            <a:endParaRPr lang="en-GB" sz="1600" b="1" dirty="0">
              <a:latin typeface="Agency FB" pitchFamily="34" charset="0"/>
            </a:endParaRPr>
          </a:p>
        </p:txBody>
      </p:sp>
      <p:grpSp>
        <p:nvGrpSpPr>
          <p:cNvPr id="202" name="Group 201"/>
          <p:cNvGrpSpPr/>
          <p:nvPr/>
        </p:nvGrpSpPr>
        <p:grpSpPr>
          <a:xfrm>
            <a:off x="7475241" y="1565897"/>
            <a:ext cx="382907" cy="1148723"/>
            <a:chOff x="6357950" y="1357298"/>
            <a:chExt cx="571504" cy="1714512"/>
          </a:xfrm>
        </p:grpSpPr>
        <p:grpSp>
          <p:nvGrpSpPr>
            <p:cNvPr id="203" name="Group 5"/>
            <p:cNvGrpSpPr/>
            <p:nvPr/>
          </p:nvGrpSpPr>
          <p:grpSpPr>
            <a:xfrm rot="5400000">
              <a:off x="5786446" y="1928802"/>
              <a:ext cx="1714512" cy="571504"/>
              <a:chOff x="2214546" y="4429132"/>
              <a:chExt cx="1714512" cy="571504"/>
            </a:xfrm>
          </p:grpSpPr>
          <p:sp>
            <p:nvSpPr>
              <p:cNvPr id="205" name="Flowchart: Delay 204"/>
              <p:cNvSpPr/>
              <p:nvPr/>
            </p:nvSpPr>
            <p:spPr>
              <a:xfrm>
                <a:off x="3357554" y="4429132"/>
                <a:ext cx="571504"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a:p>
            </p:txBody>
          </p:sp>
          <p:sp>
            <p:nvSpPr>
              <p:cNvPr id="206" name="Rectangle 205"/>
              <p:cNvSpPr/>
              <p:nvPr/>
            </p:nvSpPr>
            <p:spPr>
              <a:xfrm>
                <a:off x="2214546" y="4429132"/>
                <a:ext cx="1121063" cy="571504"/>
              </a:xfrm>
              <a:prstGeom prst="rect">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04" name="Oval 203"/>
            <p:cNvSpPr/>
            <p:nvPr/>
          </p:nvSpPr>
          <p:spPr>
            <a:xfrm>
              <a:off x="6465107" y="1857364"/>
              <a:ext cx="357190" cy="35719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smtClean="0"/>
                <a:t>S</a:t>
              </a:r>
              <a:endParaRPr lang="en-GB" dirty="0"/>
            </a:p>
          </p:txBody>
        </p:sp>
      </p:grpSp>
      <p:grpSp>
        <p:nvGrpSpPr>
          <p:cNvPr id="207" name="Group 206"/>
          <p:cNvGrpSpPr/>
          <p:nvPr/>
        </p:nvGrpSpPr>
        <p:grpSpPr>
          <a:xfrm>
            <a:off x="3117529" y="1542324"/>
            <a:ext cx="382907" cy="1134020"/>
            <a:chOff x="3214679" y="1857363"/>
            <a:chExt cx="571504" cy="1692567"/>
          </a:xfrm>
        </p:grpSpPr>
        <p:grpSp>
          <p:nvGrpSpPr>
            <p:cNvPr id="208" name="Group 6"/>
            <p:cNvGrpSpPr/>
            <p:nvPr/>
          </p:nvGrpSpPr>
          <p:grpSpPr>
            <a:xfrm rot="16200000">
              <a:off x="2654149" y="2417897"/>
              <a:ext cx="1692567" cy="571504"/>
              <a:chOff x="2236491" y="5643578"/>
              <a:chExt cx="1692567" cy="571504"/>
            </a:xfrm>
          </p:grpSpPr>
          <p:sp>
            <p:nvSpPr>
              <p:cNvPr id="210" name="Flowchart: Delay 2"/>
              <p:cNvSpPr/>
              <p:nvPr/>
            </p:nvSpPr>
            <p:spPr>
              <a:xfrm>
                <a:off x="3357554" y="5643578"/>
                <a:ext cx="571504"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p>
            </p:txBody>
          </p:sp>
          <p:sp>
            <p:nvSpPr>
              <p:cNvPr id="211" name="Rectangle 210"/>
              <p:cNvSpPr/>
              <p:nvPr/>
            </p:nvSpPr>
            <p:spPr>
              <a:xfrm>
                <a:off x="2236491" y="5643578"/>
                <a:ext cx="1121063" cy="57150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09" name="Oval 208"/>
            <p:cNvSpPr/>
            <p:nvPr/>
          </p:nvSpPr>
          <p:spPr>
            <a:xfrm>
              <a:off x="3321835" y="2714620"/>
              <a:ext cx="357190" cy="35719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smtClean="0"/>
                <a:t>S</a:t>
              </a:r>
              <a:endParaRPr lang="en-GB" dirty="0"/>
            </a:p>
          </p:txBody>
        </p:sp>
      </p:grpSp>
      <p:cxnSp>
        <p:nvCxnSpPr>
          <p:cNvPr id="217" name="Straight Arrow Connector 216"/>
          <p:cNvCxnSpPr/>
          <p:nvPr/>
        </p:nvCxnSpPr>
        <p:spPr>
          <a:xfrm>
            <a:off x="3786182" y="545115"/>
            <a:ext cx="71438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8" name="Rectangle 217"/>
          <p:cNvSpPr/>
          <p:nvPr/>
        </p:nvSpPr>
        <p:spPr>
          <a:xfrm>
            <a:off x="2928926" y="357166"/>
            <a:ext cx="803425" cy="307777"/>
          </a:xfrm>
          <a:prstGeom prst="rect">
            <a:avLst/>
          </a:prstGeom>
        </p:spPr>
        <p:txBody>
          <a:bodyPr wrap="none">
            <a:spAutoFit/>
          </a:bodyPr>
          <a:lstStyle/>
          <a:p>
            <a:r>
              <a:rPr lang="en-GB" sz="1400" dirty="0" smtClean="0">
                <a:latin typeface="Agency FB" pitchFamily="34" charset="0"/>
              </a:rPr>
              <a:t>Early Entry</a:t>
            </a:r>
            <a:endParaRPr lang="en-GB" sz="1400" dirty="0"/>
          </a:p>
        </p:txBody>
      </p:sp>
      <p:cxnSp>
        <p:nvCxnSpPr>
          <p:cNvPr id="219" name="Straight Arrow Connector 218"/>
          <p:cNvCxnSpPr/>
          <p:nvPr/>
        </p:nvCxnSpPr>
        <p:spPr>
          <a:xfrm rot="16200000" flipH="1">
            <a:off x="4965703" y="1679563"/>
            <a:ext cx="1428760" cy="35560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20" name="Rectangle 219"/>
          <p:cNvSpPr/>
          <p:nvPr/>
        </p:nvSpPr>
        <p:spPr>
          <a:xfrm>
            <a:off x="5286380" y="928670"/>
            <a:ext cx="758541" cy="307777"/>
          </a:xfrm>
          <a:prstGeom prst="rect">
            <a:avLst/>
          </a:prstGeom>
        </p:spPr>
        <p:txBody>
          <a:bodyPr wrap="none">
            <a:spAutoFit/>
          </a:bodyPr>
          <a:lstStyle/>
          <a:p>
            <a:r>
              <a:rPr lang="en-GB" sz="1400" dirty="0" smtClean="0">
                <a:latin typeface="Agency FB" pitchFamily="34" charset="0"/>
              </a:rPr>
              <a:t>Late Entry</a:t>
            </a:r>
            <a:endParaRPr lang="en-GB" sz="1400" dirty="0"/>
          </a:p>
        </p:txBody>
      </p:sp>
      <p:sp>
        <p:nvSpPr>
          <p:cNvPr id="233" name="TextBox 232"/>
          <p:cNvSpPr txBox="1"/>
          <p:nvPr/>
        </p:nvSpPr>
        <p:spPr>
          <a:xfrm>
            <a:off x="6672278" y="6223835"/>
            <a:ext cx="1614498" cy="276999"/>
          </a:xfrm>
          <a:prstGeom prst="rect">
            <a:avLst/>
          </a:prstGeom>
          <a:noFill/>
        </p:spPr>
        <p:txBody>
          <a:bodyPr wrap="square" rtlCol="0">
            <a:spAutoFit/>
          </a:bodyPr>
          <a:lstStyle/>
          <a:p>
            <a:pPr algn="ctr"/>
            <a:r>
              <a:rPr lang="en-GB" sz="1200" b="1" dirty="0" smtClean="0">
                <a:solidFill>
                  <a:schemeClr val="accent4">
                    <a:lumMod val="75000"/>
                  </a:schemeClr>
                </a:solidFill>
                <a:latin typeface="Agency FB" pitchFamily="34" charset="0"/>
              </a:rPr>
              <a:t>Induction (</a:t>
            </a:r>
            <a:r>
              <a:rPr lang="en-GB" sz="1200" b="1" dirty="0" smtClean="0">
                <a:solidFill>
                  <a:srgbClr val="00B0F0"/>
                </a:solidFill>
                <a:latin typeface="Agency FB" pitchFamily="34" charset="0"/>
              </a:rPr>
              <a:t>Intermittency)</a:t>
            </a:r>
            <a:endParaRPr lang="en-GB" sz="1200" b="1" dirty="0">
              <a:solidFill>
                <a:schemeClr val="accent4">
                  <a:lumMod val="75000"/>
                </a:schemeClr>
              </a:solidFill>
              <a:latin typeface="Agency FB" pitchFamily="34" charset="0"/>
            </a:endParaRPr>
          </a:p>
        </p:txBody>
      </p:sp>
      <p:cxnSp>
        <p:nvCxnSpPr>
          <p:cNvPr id="224" name="Straight Arrow Connector 223"/>
          <p:cNvCxnSpPr/>
          <p:nvPr/>
        </p:nvCxnSpPr>
        <p:spPr>
          <a:xfrm rot="5400000" flipH="1" flipV="1">
            <a:off x="7286644" y="4929198"/>
            <a:ext cx="428628" cy="285752"/>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26" name="Straight Arrow Connector 225"/>
          <p:cNvCxnSpPr/>
          <p:nvPr/>
        </p:nvCxnSpPr>
        <p:spPr>
          <a:xfrm rot="5400000">
            <a:off x="7251719" y="5392751"/>
            <a:ext cx="928694" cy="158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31" name="Straight Arrow Connector 230"/>
          <p:cNvCxnSpPr/>
          <p:nvPr/>
        </p:nvCxnSpPr>
        <p:spPr>
          <a:xfrm rot="16200000" flipV="1">
            <a:off x="7475557" y="5616589"/>
            <a:ext cx="928694" cy="1588"/>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232" name="Oval 231"/>
          <p:cNvSpPr/>
          <p:nvPr/>
        </p:nvSpPr>
        <p:spPr>
          <a:xfrm>
            <a:off x="6500826" y="4643446"/>
            <a:ext cx="2214578" cy="1571636"/>
          </a:xfrm>
          <a:prstGeom prst="ellipse">
            <a:avLst/>
          </a:prstGeom>
          <a:no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46" name="Group 245"/>
          <p:cNvGrpSpPr/>
          <p:nvPr/>
        </p:nvGrpSpPr>
        <p:grpSpPr>
          <a:xfrm flipV="1">
            <a:off x="3286116" y="5857892"/>
            <a:ext cx="214314" cy="612635"/>
            <a:chOff x="2714612" y="5548567"/>
            <a:chExt cx="214314" cy="612635"/>
          </a:xfrm>
        </p:grpSpPr>
        <p:grpSp>
          <p:nvGrpSpPr>
            <p:cNvPr id="241" name="Group 6"/>
            <p:cNvGrpSpPr/>
            <p:nvPr/>
          </p:nvGrpSpPr>
          <p:grpSpPr>
            <a:xfrm rot="16200000">
              <a:off x="2515454" y="5751455"/>
              <a:ext cx="612635" cy="206860"/>
              <a:chOff x="2236491" y="5653856"/>
              <a:chExt cx="1692567" cy="571506"/>
            </a:xfrm>
          </p:grpSpPr>
          <p:sp>
            <p:nvSpPr>
              <p:cNvPr id="243" name="Flowchart: Delay 2"/>
              <p:cNvSpPr/>
              <p:nvPr/>
            </p:nvSpPr>
            <p:spPr>
              <a:xfrm>
                <a:off x="3357555" y="5653858"/>
                <a:ext cx="571503"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244" name="Rectangle 243"/>
              <p:cNvSpPr/>
              <p:nvPr/>
            </p:nvSpPr>
            <p:spPr>
              <a:xfrm>
                <a:off x="2236491" y="5653856"/>
                <a:ext cx="1121064" cy="571504"/>
              </a:xfrm>
              <a:prstGeom prst="rect">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242" name="Oval 241"/>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245" name="TextBox 244"/>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247" name="Group 246"/>
          <p:cNvGrpSpPr/>
          <p:nvPr/>
        </p:nvGrpSpPr>
        <p:grpSpPr>
          <a:xfrm>
            <a:off x="4000496" y="5643578"/>
            <a:ext cx="214314" cy="612635"/>
            <a:chOff x="2714612" y="5548567"/>
            <a:chExt cx="214314" cy="612635"/>
          </a:xfrm>
        </p:grpSpPr>
        <p:grpSp>
          <p:nvGrpSpPr>
            <p:cNvPr id="248" name="Group 6"/>
            <p:cNvGrpSpPr/>
            <p:nvPr/>
          </p:nvGrpSpPr>
          <p:grpSpPr>
            <a:xfrm rot="16200000">
              <a:off x="2515454" y="5751455"/>
              <a:ext cx="612635" cy="206860"/>
              <a:chOff x="2236491" y="5653856"/>
              <a:chExt cx="1692567" cy="571506"/>
            </a:xfrm>
          </p:grpSpPr>
          <p:sp>
            <p:nvSpPr>
              <p:cNvPr id="251" name="Flowchart: Delay 2"/>
              <p:cNvSpPr/>
              <p:nvPr/>
            </p:nvSpPr>
            <p:spPr>
              <a:xfrm>
                <a:off x="3357555" y="5653858"/>
                <a:ext cx="571503"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252" name="Rectangle 251"/>
              <p:cNvSpPr/>
              <p:nvPr/>
            </p:nvSpPr>
            <p:spPr>
              <a:xfrm>
                <a:off x="2236491" y="5653856"/>
                <a:ext cx="1121064" cy="57150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249" name="Oval 248"/>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250" name="TextBox 249"/>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253" name="Group 252"/>
          <p:cNvGrpSpPr/>
          <p:nvPr/>
        </p:nvGrpSpPr>
        <p:grpSpPr>
          <a:xfrm>
            <a:off x="3643306" y="5715016"/>
            <a:ext cx="214314" cy="612635"/>
            <a:chOff x="2714612" y="5548567"/>
            <a:chExt cx="214314" cy="612635"/>
          </a:xfrm>
        </p:grpSpPr>
        <p:grpSp>
          <p:nvGrpSpPr>
            <p:cNvPr id="254" name="Group 6"/>
            <p:cNvGrpSpPr/>
            <p:nvPr/>
          </p:nvGrpSpPr>
          <p:grpSpPr>
            <a:xfrm rot="16200000">
              <a:off x="2515454" y="5751455"/>
              <a:ext cx="612635" cy="206860"/>
              <a:chOff x="2236491" y="5653856"/>
              <a:chExt cx="1692567" cy="571506"/>
            </a:xfrm>
          </p:grpSpPr>
          <p:sp>
            <p:nvSpPr>
              <p:cNvPr id="257" name="Flowchart: Delay 2"/>
              <p:cNvSpPr/>
              <p:nvPr/>
            </p:nvSpPr>
            <p:spPr>
              <a:xfrm>
                <a:off x="3357555" y="5653858"/>
                <a:ext cx="571503"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258" name="Rectangle 257"/>
              <p:cNvSpPr/>
              <p:nvPr/>
            </p:nvSpPr>
            <p:spPr>
              <a:xfrm>
                <a:off x="2236491" y="5653856"/>
                <a:ext cx="1121064" cy="571504"/>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255" name="Oval 254"/>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256" name="TextBox 255"/>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sp>
        <p:nvSpPr>
          <p:cNvPr id="123" name="TextBox 122"/>
          <p:cNvSpPr txBox="1"/>
          <p:nvPr/>
        </p:nvSpPr>
        <p:spPr>
          <a:xfrm>
            <a:off x="428596" y="2000240"/>
            <a:ext cx="2071702" cy="1600438"/>
          </a:xfrm>
          <a:prstGeom prst="rect">
            <a:avLst/>
          </a:prstGeom>
          <a:noFill/>
        </p:spPr>
        <p:txBody>
          <a:bodyPr wrap="square" rtlCol="0">
            <a:spAutoFit/>
          </a:bodyPr>
          <a:lstStyle/>
          <a:p>
            <a:pPr algn="ctr"/>
            <a:r>
              <a:rPr lang="en-GB" sz="1400" b="1" dirty="0" smtClean="0">
                <a:solidFill>
                  <a:srgbClr val="9E3DE7"/>
                </a:solidFill>
                <a:latin typeface="Agency FB" pitchFamily="34" charset="0"/>
              </a:rPr>
              <a:t>A fall in price for any measure of time and on any scale follows the exact same pattern  and is the exact inverse of a rise across all scales. The process, strictly speaking, is a bijection.</a:t>
            </a:r>
            <a:endParaRPr lang="en-GB" sz="1400" b="1" dirty="0">
              <a:solidFill>
                <a:srgbClr val="9E3DE7"/>
              </a:solidFill>
              <a:latin typeface="Agency FB"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rot="16200000" flipH="1">
            <a:off x="1678761" y="2303074"/>
            <a:ext cx="428628" cy="21431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flipV="1">
            <a:off x="2000232" y="2267355"/>
            <a:ext cx="1071570" cy="35719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rot="16200000" flipH="1">
            <a:off x="2857488" y="2481669"/>
            <a:ext cx="571504" cy="14287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flipV="1">
            <a:off x="3214678" y="2410231"/>
            <a:ext cx="785818" cy="428628"/>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16200000" flipH="1">
            <a:off x="3821901" y="2588826"/>
            <a:ext cx="500066" cy="14287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flipH="1" flipV="1">
            <a:off x="4071934" y="2553107"/>
            <a:ext cx="428628" cy="285752"/>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286248" y="2624545"/>
            <a:ext cx="357190" cy="7143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flipH="1" flipV="1">
            <a:off x="3929058" y="2195917"/>
            <a:ext cx="1214446" cy="71438"/>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6200000" flipH="1">
            <a:off x="3464711" y="2731702"/>
            <a:ext cx="2286016" cy="7143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5400000" flipH="1" flipV="1">
            <a:off x="4250529" y="3303206"/>
            <a:ext cx="1000132" cy="214314"/>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5400000">
            <a:off x="3607587" y="4089024"/>
            <a:ext cx="2428892" cy="7143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5400000" flipH="1" flipV="1">
            <a:off x="4679157" y="5160594"/>
            <a:ext cx="285752" cy="71438"/>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6200000" flipH="1">
            <a:off x="4643438" y="5266163"/>
            <a:ext cx="428628" cy="158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5400000">
            <a:off x="3178959" y="4087436"/>
            <a:ext cx="2286016"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a:off x="1714480" y="2694395"/>
            <a:ext cx="2643206" cy="285752"/>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a:off x="1785918" y="2122891"/>
            <a:ext cx="2643206" cy="285752"/>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flipV="1">
            <a:off x="4286248" y="5266163"/>
            <a:ext cx="285752"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5400000" flipH="1" flipV="1">
            <a:off x="4392611" y="4731172"/>
            <a:ext cx="1573224"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79" name="Group 49"/>
          <p:cNvGrpSpPr/>
          <p:nvPr/>
        </p:nvGrpSpPr>
        <p:grpSpPr>
          <a:xfrm flipV="1">
            <a:off x="5214942" y="1122759"/>
            <a:ext cx="2286016" cy="2857520"/>
            <a:chOff x="4000496" y="2357430"/>
            <a:chExt cx="2286016" cy="2857520"/>
          </a:xfrm>
        </p:grpSpPr>
        <p:cxnSp>
          <p:nvCxnSpPr>
            <p:cNvPr id="93" name="Straight Connector 92"/>
            <p:cNvCxnSpPr/>
            <p:nvPr/>
          </p:nvCxnSpPr>
          <p:spPr>
            <a:xfrm>
              <a:off x="4000496" y="2357430"/>
              <a:ext cx="357190"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p:nvPr/>
          </p:nvCxnSpPr>
          <p:spPr>
            <a:xfrm rot="16200000" flipH="1">
              <a:off x="4214810" y="2500306"/>
              <a:ext cx="357190"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a:off x="4429124" y="2714620"/>
              <a:ext cx="571504"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rot="5400000">
              <a:off x="4857752" y="2857496"/>
              <a:ext cx="285752"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5000628" y="3000372"/>
              <a:ext cx="1214446"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8" name="Straight Connector 97"/>
            <p:cNvCxnSpPr/>
            <p:nvPr/>
          </p:nvCxnSpPr>
          <p:spPr>
            <a:xfrm>
              <a:off x="6000760" y="5213362"/>
              <a:ext cx="285752"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80" name="Group 50"/>
          <p:cNvGrpSpPr/>
          <p:nvPr/>
        </p:nvGrpSpPr>
        <p:grpSpPr>
          <a:xfrm>
            <a:off x="5286380" y="2410231"/>
            <a:ext cx="1857388" cy="643736"/>
            <a:chOff x="4000496" y="2357430"/>
            <a:chExt cx="1857388" cy="643736"/>
          </a:xfrm>
        </p:grpSpPr>
        <p:cxnSp>
          <p:nvCxnSpPr>
            <p:cNvPr id="88" name="Straight Connector 51"/>
            <p:cNvCxnSpPr/>
            <p:nvPr/>
          </p:nvCxnSpPr>
          <p:spPr>
            <a:xfrm>
              <a:off x="4000496" y="2357430"/>
              <a:ext cx="357190"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9" name="Straight Connector 52"/>
            <p:cNvCxnSpPr/>
            <p:nvPr/>
          </p:nvCxnSpPr>
          <p:spPr>
            <a:xfrm rot="16200000" flipH="1">
              <a:off x="4214810" y="2500306"/>
              <a:ext cx="357190"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a:off x="4429124" y="2714620"/>
              <a:ext cx="571504"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rot="5400000">
              <a:off x="4857752" y="2857496"/>
              <a:ext cx="285752"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flipV="1">
              <a:off x="5000628" y="2928934"/>
              <a:ext cx="857256"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81" name="Straight Connector 80"/>
          <p:cNvCxnSpPr/>
          <p:nvPr/>
        </p:nvCxnSpPr>
        <p:spPr>
          <a:xfrm rot="16200000" flipV="1">
            <a:off x="4037009" y="2014940"/>
            <a:ext cx="785024" cy="794"/>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2" name="Straight Connector 60"/>
          <p:cNvCxnSpPr/>
          <p:nvPr/>
        </p:nvCxnSpPr>
        <p:spPr>
          <a:xfrm flipV="1">
            <a:off x="4429124" y="1621237"/>
            <a:ext cx="857256"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16200000" flipV="1">
            <a:off x="4892677" y="2014940"/>
            <a:ext cx="787406"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429124" y="5409039"/>
            <a:ext cx="285752"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flipV="1">
            <a:off x="4572000" y="5551915"/>
            <a:ext cx="571504"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flipH="1" flipV="1">
            <a:off x="6250793" y="2017322"/>
            <a:ext cx="1857388"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5400000" flipH="1" flipV="1">
            <a:off x="6393669" y="2160198"/>
            <a:ext cx="2143140"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V="1">
            <a:off x="4500562" y="3694527"/>
            <a:ext cx="1000132" cy="1588"/>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V="1">
            <a:off x="5179223" y="3373850"/>
            <a:ext cx="357190" cy="1588"/>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V="1">
            <a:off x="5331623" y="3221450"/>
            <a:ext cx="357190" cy="1588"/>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V="1">
            <a:off x="4644232" y="3356768"/>
            <a:ext cx="1000132" cy="1588"/>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16200000" flipV="1">
            <a:off x="5484023" y="3069050"/>
            <a:ext cx="357190" cy="1588"/>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6200000" flipH="1">
            <a:off x="5464975" y="3088892"/>
            <a:ext cx="857256" cy="21431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flipH="1" flipV="1">
            <a:off x="5750727" y="3231768"/>
            <a:ext cx="642942" cy="142876"/>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6072198" y="3053173"/>
            <a:ext cx="357190" cy="21431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flipH="1" flipV="1">
            <a:off x="6357950" y="3053173"/>
            <a:ext cx="285752" cy="285752"/>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6536545" y="3160330"/>
            <a:ext cx="285752" cy="7143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flipV="1">
            <a:off x="6715140" y="3053173"/>
            <a:ext cx="357190" cy="285752"/>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7072330" y="3053173"/>
            <a:ext cx="285752" cy="14287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5400000" flipH="1" flipV="1">
            <a:off x="6250793" y="2160198"/>
            <a:ext cx="2143140" cy="71438"/>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31" name="Flowchart: Or 30"/>
          <p:cNvSpPr>
            <a:spLocks noChangeAspect="1"/>
          </p:cNvSpPr>
          <p:nvPr/>
        </p:nvSpPr>
        <p:spPr>
          <a:xfrm flipV="1">
            <a:off x="7216621" y="906987"/>
            <a:ext cx="274091" cy="342604"/>
          </a:xfrm>
          <a:prstGeom prst="flowChartOr">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32" name="Group 162"/>
          <p:cNvGrpSpPr>
            <a:grpSpLocks noChangeAspect="1"/>
          </p:cNvGrpSpPr>
          <p:nvPr/>
        </p:nvGrpSpPr>
        <p:grpSpPr>
          <a:xfrm flipV="1">
            <a:off x="4747071" y="5433995"/>
            <a:ext cx="209910" cy="262384"/>
            <a:chOff x="5760724" y="3859414"/>
            <a:chExt cx="454350" cy="567930"/>
          </a:xfrm>
          <a:solidFill>
            <a:srgbClr val="FF0000"/>
          </a:solidFill>
        </p:grpSpPr>
        <p:sp>
          <p:nvSpPr>
            <p:cNvPr id="71" name="Flowchart: Or 70"/>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72" name="Quad Arrow 71"/>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cxnSp>
        <p:nvCxnSpPr>
          <p:cNvPr id="33" name="Straight Connector 32"/>
          <p:cNvCxnSpPr>
            <a:endCxn id="72" idx="2"/>
          </p:cNvCxnSpPr>
          <p:nvPr/>
        </p:nvCxnSpPr>
        <p:spPr>
          <a:xfrm rot="16200000" flipH="1">
            <a:off x="485495" y="1099642"/>
            <a:ext cx="4627579" cy="4105483"/>
          </a:xfrm>
          <a:prstGeom prst="line">
            <a:avLst/>
          </a:prstGeom>
        </p:spPr>
        <p:style>
          <a:lnRef idx="1">
            <a:schemeClr val="accent1"/>
          </a:lnRef>
          <a:fillRef idx="0">
            <a:schemeClr val="accent1"/>
          </a:fillRef>
          <a:effectRef idx="0">
            <a:schemeClr val="accent1"/>
          </a:effectRef>
          <a:fontRef idx="minor">
            <a:schemeClr val="tx1"/>
          </a:fontRef>
        </p:style>
      </p:cxnSp>
      <p:grpSp>
        <p:nvGrpSpPr>
          <p:cNvPr id="34" name="Group 172"/>
          <p:cNvGrpSpPr>
            <a:grpSpLocks noChangeAspect="1"/>
          </p:cNvGrpSpPr>
          <p:nvPr/>
        </p:nvGrpSpPr>
        <p:grpSpPr>
          <a:xfrm flipV="1">
            <a:off x="575876" y="647649"/>
            <a:ext cx="209910" cy="262384"/>
            <a:chOff x="5760724" y="3859414"/>
            <a:chExt cx="454350" cy="567930"/>
          </a:xfrm>
          <a:solidFill>
            <a:srgbClr val="00B050"/>
          </a:solidFill>
        </p:grpSpPr>
        <p:sp>
          <p:nvSpPr>
            <p:cNvPr id="69" name="Flowchart: Or 68"/>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70" name="Quad Arrow 69"/>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cxnSp>
        <p:nvCxnSpPr>
          <p:cNvPr id="35" name="Straight Connector 34"/>
          <p:cNvCxnSpPr/>
          <p:nvPr/>
        </p:nvCxnSpPr>
        <p:spPr>
          <a:xfrm flipV="1">
            <a:off x="2643174" y="908445"/>
            <a:ext cx="1588" cy="1588"/>
          </a:xfrm>
          <a:prstGeom prst="line">
            <a:avLst/>
          </a:prstGeom>
          <a:ln w="146050"/>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16200000" flipV="1">
            <a:off x="4517557" y="1623478"/>
            <a:ext cx="71438" cy="1588"/>
          </a:xfrm>
          <a:prstGeom prst="line">
            <a:avLst/>
          </a:prstGeom>
          <a:ln w="101600">
            <a:solidFill>
              <a:srgbClr val="00B050"/>
            </a:solidFill>
            <a:headEnd type="ova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5400000" flipH="1" flipV="1">
            <a:off x="4134548" y="2893067"/>
            <a:ext cx="26054" cy="8406"/>
          </a:xfrm>
          <a:prstGeom prst="line">
            <a:avLst/>
          </a:prstGeom>
          <a:ln w="101600">
            <a:solidFill>
              <a:srgbClr val="FF0000"/>
            </a:solidFill>
            <a:headEnd type="ova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V="1">
            <a:off x="5751521" y="2749545"/>
            <a:ext cx="71438" cy="1588"/>
          </a:xfrm>
          <a:prstGeom prst="line">
            <a:avLst/>
          </a:prstGeom>
          <a:ln w="101600">
            <a:solidFill>
              <a:srgbClr val="FF0000"/>
            </a:solidFill>
            <a:headEnd type="ova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5400000" flipH="1" flipV="1">
            <a:off x="5991936" y="3607447"/>
            <a:ext cx="26054" cy="8406"/>
          </a:xfrm>
          <a:prstGeom prst="line">
            <a:avLst/>
          </a:prstGeom>
          <a:ln w="101600">
            <a:solidFill>
              <a:srgbClr val="00B050"/>
            </a:solidFill>
            <a:headEnd type="oval"/>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1785918" y="1214421"/>
            <a:ext cx="1400185" cy="338554"/>
          </a:xfrm>
          <a:prstGeom prst="rect">
            <a:avLst/>
          </a:prstGeom>
          <a:noFill/>
        </p:spPr>
        <p:txBody>
          <a:bodyPr wrap="square" rtlCol="0">
            <a:spAutoFit/>
          </a:bodyPr>
          <a:lstStyle/>
          <a:p>
            <a:pPr algn="ctr"/>
            <a:r>
              <a:rPr lang="en-GB" sz="1600" dirty="0" smtClean="0">
                <a:latin typeface="Agency FB" pitchFamily="34" charset="0"/>
              </a:rPr>
              <a:t>LHE  Folding</a:t>
            </a:r>
            <a:endParaRPr lang="en-GB" sz="1600" dirty="0">
              <a:latin typeface="Agency FB" pitchFamily="34" charset="0"/>
            </a:endParaRPr>
          </a:p>
        </p:txBody>
      </p:sp>
      <p:sp>
        <p:nvSpPr>
          <p:cNvPr id="41" name="TextBox 40"/>
          <p:cNvSpPr txBox="1"/>
          <p:nvPr/>
        </p:nvSpPr>
        <p:spPr>
          <a:xfrm>
            <a:off x="4857752" y="6286520"/>
            <a:ext cx="2314592" cy="338554"/>
          </a:xfrm>
          <a:prstGeom prst="rect">
            <a:avLst/>
          </a:prstGeom>
          <a:noFill/>
        </p:spPr>
        <p:txBody>
          <a:bodyPr wrap="square" rtlCol="0">
            <a:spAutoFit/>
          </a:bodyPr>
          <a:lstStyle/>
          <a:p>
            <a:pPr algn="ctr"/>
            <a:r>
              <a:rPr lang="en-GB" sz="1600" b="1" dirty="0" smtClean="0">
                <a:latin typeface="Agency FB" pitchFamily="34" charset="0"/>
              </a:rPr>
              <a:t>Orbit Dynamics Up Flow </a:t>
            </a:r>
            <a:endParaRPr lang="en-GB" sz="1600" b="1" dirty="0">
              <a:latin typeface="Agency FB" pitchFamily="34" charset="0"/>
            </a:endParaRPr>
          </a:p>
        </p:txBody>
      </p:sp>
      <p:sp>
        <p:nvSpPr>
          <p:cNvPr id="42" name="TextBox 41"/>
          <p:cNvSpPr txBox="1"/>
          <p:nvPr/>
        </p:nvSpPr>
        <p:spPr>
          <a:xfrm>
            <a:off x="642910" y="5294010"/>
            <a:ext cx="1457336" cy="830997"/>
          </a:xfrm>
          <a:prstGeom prst="rect">
            <a:avLst/>
          </a:prstGeom>
          <a:noFill/>
        </p:spPr>
        <p:txBody>
          <a:bodyPr wrap="square" rtlCol="0">
            <a:spAutoFit/>
          </a:bodyPr>
          <a:lstStyle/>
          <a:p>
            <a:pPr algn="ctr"/>
            <a:r>
              <a:rPr lang="en-GB" sz="2400" b="1" dirty="0" smtClean="0">
                <a:latin typeface="Agency FB" pitchFamily="34" charset="0"/>
              </a:rPr>
              <a:t>Trading Orbit 001</a:t>
            </a:r>
            <a:endParaRPr lang="en-GB" sz="2400" b="1" dirty="0">
              <a:latin typeface="Agency FB" pitchFamily="34" charset="0"/>
            </a:endParaRPr>
          </a:p>
        </p:txBody>
      </p:sp>
      <p:sp>
        <p:nvSpPr>
          <p:cNvPr id="43" name="TextBox 42"/>
          <p:cNvSpPr txBox="1"/>
          <p:nvPr/>
        </p:nvSpPr>
        <p:spPr>
          <a:xfrm>
            <a:off x="3857620" y="1000107"/>
            <a:ext cx="1400185" cy="338554"/>
          </a:xfrm>
          <a:prstGeom prst="rect">
            <a:avLst/>
          </a:prstGeom>
          <a:noFill/>
        </p:spPr>
        <p:txBody>
          <a:bodyPr wrap="square" rtlCol="0">
            <a:spAutoFit/>
          </a:bodyPr>
          <a:lstStyle/>
          <a:p>
            <a:pPr algn="ctr"/>
            <a:r>
              <a:rPr lang="en-GB" sz="1600" dirty="0" smtClean="0">
                <a:latin typeface="Agency FB" pitchFamily="34" charset="0"/>
              </a:rPr>
              <a:t>LHE  Stretching</a:t>
            </a:r>
            <a:endParaRPr lang="en-GB" sz="1600" dirty="0">
              <a:latin typeface="Agency FB" pitchFamily="34" charset="0"/>
            </a:endParaRPr>
          </a:p>
        </p:txBody>
      </p:sp>
      <p:sp>
        <p:nvSpPr>
          <p:cNvPr id="44" name="TextBox 43"/>
          <p:cNvSpPr txBox="1"/>
          <p:nvPr/>
        </p:nvSpPr>
        <p:spPr>
          <a:xfrm>
            <a:off x="5643570" y="4143379"/>
            <a:ext cx="1400185" cy="338554"/>
          </a:xfrm>
          <a:prstGeom prst="rect">
            <a:avLst/>
          </a:prstGeom>
          <a:noFill/>
        </p:spPr>
        <p:txBody>
          <a:bodyPr wrap="square" rtlCol="0">
            <a:spAutoFit/>
          </a:bodyPr>
          <a:lstStyle/>
          <a:p>
            <a:pPr algn="ctr"/>
            <a:r>
              <a:rPr lang="en-GB" sz="1600" dirty="0" smtClean="0">
                <a:latin typeface="Agency FB" pitchFamily="34" charset="0"/>
              </a:rPr>
              <a:t>RHE  Folding</a:t>
            </a:r>
            <a:endParaRPr lang="en-GB" sz="1600" dirty="0">
              <a:latin typeface="Agency FB" pitchFamily="34" charset="0"/>
            </a:endParaRPr>
          </a:p>
        </p:txBody>
      </p:sp>
      <p:sp>
        <p:nvSpPr>
          <p:cNvPr id="45" name="TextBox 44"/>
          <p:cNvSpPr txBox="1"/>
          <p:nvPr/>
        </p:nvSpPr>
        <p:spPr>
          <a:xfrm>
            <a:off x="7572396" y="2643182"/>
            <a:ext cx="1400185" cy="338554"/>
          </a:xfrm>
          <a:prstGeom prst="rect">
            <a:avLst/>
          </a:prstGeom>
          <a:noFill/>
        </p:spPr>
        <p:txBody>
          <a:bodyPr wrap="square" rtlCol="0">
            <a:spAutoFit/>
          </a:bodyPr>
          <a:lstStyle/>
          <a:p>
            <a:pPr algn="ctr"/>
            <a:r>
              <a:rPr lang="en-GB" sz="1600" dirty="0" smtClean="0">
                <a:latin typeface="Agency FB" pitchFamily="34" charset="0"/>
              </a:rPr>
              <a:t>RHE  Stretching</a:t>
            </a:r>
            <a:endParaRPr lang="en-GB" sz="1600" dirty="0">
              <a:latin typeface="Agency FB" pitchFamily="34" charset="0"/>
            </a:endParaRPr>
          </a:p>
        </p:txBody>
      </p:sp>
      <p:sp>
        <p:nvSpPr>
          <p:cNvPr id="46" name="TextBox 45"/>
          <p:cNvSpPr txBox="1"/>
          <p:nvPr/>
        </p:nvSpPr>
        <p:spPr>
          <a:xfrm>
            <a:off x="7286644" y="500042"/>
            <a:ext cx="200026" cy="338554"/>
          </a:xfrm>
          <a:prstGeom prst="rect">
            <a:avLst/>
          </a:prstGeom>
          <a:noFill/>
        </p:spPr>
        <p:txBody>
          <a:bodyPr wrap="square" rtlCol="0">
            <a:spAutoFit/>
          </a:bodyPr>
          <a:lstStyle/>
          <a:p>
            <a:pPr algn="ctr"/>
            <a:r>
              <a:rPr lang="en-GB" sz="1600" b="1" dirty="0" smtClean="0">
                <a:latin typeface="Agency FB" pitchFamily="34" charset="0"/>
              </a:rPr>
              <a:t>2</a:t>
            </a:r>
            <a:endParaRPr lang="en-GB" sz="1600" b="1" dirty="0">
              <a:latin typeface="Agency FB" pitchFamily="34" charset="0"/>
            </a:endParaRPr>
          </a:p>
        </p:txBody>
      </p:sp>
      <p:sp>
        <p:nvSpPr>
          <p:cNvPr id="47" name="TextBox 46"/>
          <p:cNvSpPr txBox="1"/>
          <p:nvPr/>
        </p:nvSpPr>
        <p:spPr>
          <a:xfrm>
            <a:off x="5929322" y="3786189"/>
            <a:ext cx="200026" cy="338554"/>
          </a:xfrm>
          <a:prstGeom prst="rect">
            <a:avLst/>
          </a:prstGeom>
          <a:noFill/>
        </p:spPr>
        <p:txBody>
          <a:bodyPr wrap="square" rtlCol="0">
            <a:spAutoFit/>
          </a:bodyPr>
          <a:lstStyle/>
          <a:p>
            <a:pPr algn="ctr"/>
            <a:r>
              <a:rPr lang="en-GB" sz="1600" b="1" dirty="0" smtClean="0">
                <a:latin typeface="Agency FB" pitchFamily="34" charset="0"/>
              </a:rPr>
              <a:t>1</a:t>
            </a:r>
            <a:endParaRPr lang="en-GB" sz="1600" b="1" dirty="0">
              <a:latin typeface="Agency FB" pitchFamily="34" charset="0"/>
            </a:endParaRPr>
          </a:p>
        </p:txBody>
      </p:sp>
      <p:sp>
        <p:nvSpPr>
          <p:cNvPr id="48" name="TextBox 47"/>
          <p:cNvSpPr txBox="1"/>
          <p:nvPr/>
        </p:nvSpPr>
        <p:spPr>
          <a:xfrm>
            <a:off x="1785918" y="857231"/>
            <a:ext cx="1400185" cy="338554"/>
          </a:xfrm>
          <a:prstGeom prst="rect">
            <a:avLst/>
          </a:prstGeom>
          <a:noFill/>
        </p:spPr>
        <p:txBody>
          <a:bodyPr wrap="square" rtlCol="0">
            <a:spAutoFit/>
          </a:bodyPr>
          <a:lstStyle/>
          <a:p>
            <a:pPr algn="ctr"/>
            <a:r>
              <a:rPr lang="en-GB" sz="1600" b="1" dirty="0" smtClean="0">
                <a:solidFill>
                  <a:srgbClr val="00B0F0"/>
                </a:solidFill>
                <a:latin typeface="Agency FB" pitchFamily="34" charset="0"/>
              </a:rPr>
              <a:t>History</a:t>
            </a:r>
            <a:endParaRPr lang="en-GB" sz="1600" b="1" dirty="0">
              <a:solidFill>
                <a:srgbClr val="00B0F0"/>
              </a:solidFill>
              <a:latin typeface="Agency FB" pitchFamily="34" charset="0"/>
            </a:endParaRPr>
          </a:p>
        </p:txBody>
      </p:sp>
      <p:sp>
        <p:nvSpPr>
          <p:cNvPr id="49" name="TextBox 48"/>
          <p:cNvSpPr txBox="1"/>
          <p:nvPr/>
        </p:nvSpPr>
        <p:spPr>
          <a:xfrm>
            <a:off x="5715008" y="4500569"/>
            <a:ext cx="1400185" cy="338554"/>
          </a:xfrm>
          <a:prstGeom prst="rect">
            <a:avLst/>
          </a:prstGeom>
          <a:noFill/>
        </p:spPr>
        <p:txBody>
          <a:bodyPr wrap="square" rtlCol="0">
            <a:spAutoFit/>
          </a:bodyPr>
          <a:lstStyle/>
          <a:p>
            <a:pPr algn="ctr"/>
            <a:r>
              <a:rPr lang="en-GB" sz="1600" b="1" dirty="0" smtClean="0">
                <a:solidFill>
                  <a:srgbClr val="00B0F0"/>
                </a:solidFill>
                <a:latin typeface="Agency FB" pitchFamily="34" charset="0"/>
              </a:rPr>
              <a:t>Live</a:t>
            </a:r>
            <a:endParaRPr lang="en-GB" sz="1600" b="1" dirty="0">
              <a:solidFill>
                <a:srgbClr val="00B0F0"/>
              </a:solidFill>
              <a:latin typeface="Agency FB" pitchFamily="34" charset="0"/>
            </a:endParaRPr>
          </a:p>
        </p:txBody>
      </p:sp>
      <p:sp>
        <p:nvSpPr>
          <p:cNvPr id="50" name="TextBox 49"/>
          <p:cNvSpPr txBox="1"/>
          <p:nvPr/>
        </p:nvSpPr>
        <p:spPr>
          <a:xfrm>
            <a:off x="4605868" y="5670682"/>
            <a:ext cx="400053" cy="338553"/>
          </a:xfrm>
          <a:prstGeom prst="rect">
            <a:avLst/>
          </a:prstGeom>
          <a:noFill/>
        </p:spPr>
        <p:txBody>
          <a:bodyPr wrap="square" rtlCol="0">
            <a:spAutoFit/>
          </a:bodyPr>
          <a:lstStyle/>
          <a:p>
            <a:pPr algn="ctr"/>
            <a:r>
              <a:rPr lang="en-GB" sz="1600" b="1" dirty="0" smtClean="0">
                <a:latin typeface="Agency FB" pitchFamily="34" charset="0"/>
              </a:rPr>
              <a:t>≥ 3</a:t>
            </a:r>
            <a:endParaRPr lang="en-GB" sz="1600" b="1" dirty="0">
              <a:latin typeface="Agency FB" pitchFamily="34" charset="0"/>
            </a:endParaRPr>
          </a:p>
        </p:txBody>
      </p:sp>
      <p:sp>
        <p:nvSpPr>
          <p:cNvPr id="51" name="TextBox 50"/>
          <p:cNvSpPr txBox="1"/>
          <p:nvPr/>
        </p:nvSpPr>
        <p:spPr>
          <a:xfrm>
            <a:off x="428596" y="214290"/>
            <a:ext cx="400053" cy="338553"/>
          </a:xfrm>
          <a:prstGeom prst="rect">
            <a:avLst/>
          </a:prstGeom>
          <a:noFill/>
        </p:spPr>
        <p:txBody>
          <a:bodyPr wrap="square" rtlCol="0">
            <a:spAutoFit/>
          </a:bodyPr>
          <a:lstStyle/>
          <a:p>
            <a:pPr algn="ctr"/>
            <a:r>
              <a:rPr lang="en-GB" sz="1600" b="1" dirty="0" smtClean="0">
                <a:latin typeface="Agency FB" pitchFamily="34" charset="0"/>
              </a:rPr>
              <a:t>≥ 3</a:t>
            </a:r>
            <a:endParaRPr lang="en-GB" sz="1600" b="1" dirty="0">
              <a:latin typeface="Agency FB" pitchFamily="34" charset="0"/>
            </a:endParaRPr>
          </a:p>
        </p:txBody>
      </p:sp>
      <p:grpSp>
        <p:nvGrpSpPr>
          <p:cNvPr id="52" name="Group 201"/>
          <p:cNvGrpSpPr/>
          <p:nvPr/>
        </p:nvGrpSpPr>
        <p:grpSpPr>
          <a:xfrm>
            <a:off x="3500430" y="3357562"/>
            <a:ext cx="382907" cy="1148723"/>
            <a:chOff x="6357950" y="1357298"/>
            <a:chExt cx="571504" cy="1714512"/>
          </a:xfrm>
        </p:grpSpPr>
        <p:grpSp>
          <p:nvGrpSpPr>
            <p:cNvPr id="65" name="Group 5"/>
            <p:cNvGrpSpPr/>
            <p:nvPr/>
          </p:nvGrpSpPr>
          <p:grpSpPr>
            <a:xfrm rot="5400000">
              <a:off x="5786446" y="1928802"/>
              <a:ext cx="1714512" cy="571504"/>
              <a:chOff x="2214546" y="4429132"/>
              <a:chExt cx="1714512" cy="571504"/>
            </a:xfrm>
          </p:grpSpPr>
          <p:sp>
            <p:nvSpPr>
              <p:cNvPr id="67" name="Flowchart: Delay 66"/>
              <p:cNvSpPr/>
              <p:nvPr/>
            </p:nvSpPr>
            <p:spPr>
              <a:xfrm>
                <a:off x="3357554" y="4429132"/>
                <a:ext cx="571504"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a:p>
            </p:txBody>
          </p:sp>
          <p:sp>
            <p:nvSpPr>
              <p:cNvPr id="68" name="Rectangle 67"/>
              <p:cNvSpPr/>
              <p:nvPr/>
            </p:nvSpPr>
            <p:spPr>
              <a:xfrm>
                <a:off x="2214546" y="4429132"/>
                <a:ext cx="1121063" cy="571504"/>
              </a:xfrm>
              <a:prstGeom prst="rect">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66" name="Oval 65"/>
            <p:cNvSpPr/>
            <p:nvPr/>
          </p:nvSpPr>
          <p:spPr>
            <a:xfrm>
              <a:off x="6465107" y="1857364"/>
              <a:ext cx="357190" cy="35719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smtClean="0"/>
                <a:t>S</a:t>
              </a:r>
              <a:endParaRPr lang="en-GB" dirty="0"/>
            </a:p>
          </p:txBody>
        </p:sp>
      </p:grpSp>
      <p:grpSp>
        <p:nvGrpSpPr>
          <p:cNvPr id="53" name="Group 206"/>
          <p:cNvGrpSpPr/>
          <p:nvPr/>
        </p:nvGrpSpPr>
        <p:grpSpPr>
          <a:xfrm>
            <a:off x="7143768" y="3500438"/>
            <a:ext cx="382907" cy="1134022"/>
            <a:chOff x="3214683" y="1857367"/>
            <a:chExt cx="571504" cy="1692567"/>
          </a:xfrm>
        </p:grpSpPr>
        <p:grpSp>
          <p:nvGrpSpPr>
            <p:cNvPr id="61" name="Group 6"/>
            <p:cNvGrpSpPr/>
            <p:nvPr/>
          </p:nvGrpSpPr>
          <p:grpSpPr>
            <a:xfrm rot="16200000">
              <a:off x="2654151" y="2417899"/>
              <a:ext cx="1692567" cy="571504"/>
              <a:chOff x="2236491" y="5643578"/>
              <a:chExt cx="1692567" cy="571504"/>
            </a:xfrm>
          </p:grpSpPr>
          <p:sp>
            <p:nvSpPr>
              <p:cNvPr id="63" name="Flowchart: Delay 2"/>
              <p:cNvSpPr/>
              <p:nvPr/>
            </p:nvSpPr>
            <p:spPr>
              <a:xfrm>
                <a:off x="3357554" y="5643578"/>
                <a:ext cx="571504"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p>
            </p:txBody>
          </p:sp>
          <p:sp>
            <p:nvSpPr>
              <p:cNvPr id="64" name="Rectangle 63"/>
              <p:cNvSpPr/>
              <p:nvPr/>
            </p:nvSpPr>
            <p:spPr>
              <a:xfrm>
                <a:off x="2236491" y="5643578"/>
                <a:ext cx="1121063" cy="57150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62" name="Oval 61"/>
            <p:cNvSpPr/>
            <p:nvPr/>
          </p:nvSpPr>
          <p:spPr>
            <a:xfrm>
              <a:off x="3321835" y="2714620"/>
              <a:ext cx="357190" cy="35719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smtClean="0"/>
                <a:t>S</a:t>
              </a:r>
              <a:endParaRPr lang="en-GB" dirty="0"/>
            </a:p>
          </p:txBody>
        </p:sp>
      </p:grpSp>
      <p:cxnSp>
        <p:nvCxnSpPr>
          <p:cNvPr id="57" name="Straight Arrow Connector 56"/>
          <p:cNvCxnSpPr/>
          <p:nvPr/>
        </p:nvCxnSpPr>
        <p:spPr>
          <a:xfrm flipV="1">
            <a:off x="3786182" y="5856304"/>
            <a:ext cx="71438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8" name="Rectangle 57"/>
          <p:cNvSpPr/>
          <p:nvPr/>
        </p:nvSpPr>
        <p:spPr>
          <a:xfrm>
            <a:off x="2928926" y="5674354"/>
            <a:ext cx="803425" cy="307777"/>
          </a:xfrm>
          <a:prstGeom prst="rect">
            <a:avLst/>
          </a:prstGeom>
        </p:spPr>
        <p:txBody>
          <a:bodyPr wrap="none">
            <a:spAutoFit/>
          </a:bodyPr>
          <a:lstStyle/>
          <a:p>
            <a:r>
              <a:rPr lang="en-GB" sz="1400" dirty="0" smtClean="0">
                <a:latin typeface="Agency FB" pitchFamily="34" charset="0"/>
              </a:rPr>
              <a:t>Early Entry</a:t>
            </a:r>
            <a:endParaRPr lang="en-GB" sz="1400" dirty="0"/>
          </a:p>
        </p:txBody>
      </p:sp>
      <p:cxnSp>
        <p:nvCxnSpPr>
          <p:cNvPr id="59" name="Straight Arrow Connector 58"/>
          <p:cNvCxnSpPr/>
          <p:nvPr/>
        </p:nvCxnSpPr>
        <p:spPr>
          <a:xfrm rot="5400000" flipH="1" flipV="1">
            <a:off x="4965703" y="4232694"/>
            <a:ext cx="1428760" cy="35560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0" name="Rectangle 59"/>
          <p:cNvSpPr/>
          <p:nvPr/>
        </p:nvSpPr>
        <p:spPr>
          <a:xfrm>
            <a:off x="5286380" y="5102850"/>
            <a:ext cx="758541" cy="307777"/>
          </a:xfrm>
          <a:prstGeom prst="rect">
            <a:avLst/>
          </a:prstGeom>
        </p:spPr>
        <p:txBody>
          <a:bodyPr wrap="none">
            <a:spAutoFit/>
          </a:bodyPr>
          <a:lstStyle/>
          <a:p>
            <a:r>
              <a:rPr lang="en-GB" sz="1400" dirty="0" smtClean="0">
                <a:latin typeface="Agency FB" pitchFamily="34" charset="0"/>
              </a:rPr>
              <a:t>Late Entry</a:t>
            </a:r>
            <a:endParaRPr lang="en-GB" sz="1400" dirty="0"/>
          </a:p>
        </p:txBody>
      </p:sp>
      <p:cxnSp>
        <p:nvCxnSpPr>
          <p:cNvPr id="102" name="Straight Arrow Connector 101"/>
          <p:cNvCxnSpPr/>
          <p:nvPr/>
        </p:nvCxnSpPr>
        <p:spPr>
          <a:xfrm rot="16200000" flipH="1">
            <a:off x="7429520" y="1142984"/>
            <a:ext cx="428628" cy="285752"/>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3" name="Straight Arrow Connector 102"/>
          <p:cNvCxnSpPr/>
          <p:nvPr/>
        </p:nvCxnSpPr>
        <p:spPr>
          <a:xfrm rot="16200000" flipV="1">
            <a:off x="7394595" y="1606537"/>
            <a:ext cx="928694" cy="1588"/>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104" name="Straight Arrow Connector 103"/>
          <p:cNvCxnSpPr/>
          <p:nvPr/>
        </p:nvCxnSpPr>
        <p:spPr>
          <a:xfrm rot="5400000">
            <a:off x="7618433" y="1830375"/>
            <a:ext cx="928694" cy="158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05" name="Oval 104"/>
          <p:cNvSpPr/>
          <p:nvPr/>
        </p:nvSpPr>
        <p:spPr>
          <a:xfrm>
            <a:off x="6643702" y="814897"/>
            <a:ext cx="2214578" cy="1571636"/>
          </a:xfrm>
          <a:prstGeom prst="ellipse">
            <a:avLst/>
          </a:prstGeom>
          <a:no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07" name="Group 106"/>
          <p:cNvGrpSpPr/>
          <p:nvPr/>
        </p:nvGrpSpPr>
        <p:grpSpPr>
          <a:xfrm flipV="1">
            <a:off x="3286116" y="6143644"/>
            <a:ext cx="214314" cy="612635"/>
            <a:chOff x="2714612" y="5548567"/>
            <a:chExt cx="214314" cy="612635"/>
          </a:xfrm>
        </p:grpSpPr>
        <p:grpSp>
          <p:nvGrpSpPr>
            <p:cNvPr id="108" name="Group 6"/>
            <p:cNvGrpSpPr/>
            <p:nvPr/>
          </p:nvGrpSpPr>
          <p:grpSpPr>
            <a:xfrm rot="16200000">
              <a:off x="2515454" y="5751455"/>
              <a:ext cx="612635" cy="206860"/>
              <a:chOff x="2236491" y="5653856"/>
              <a:chExt cx="1692567" cy="571506"/>
            </a:xfrm>
          </p:grpSpPr>
          <p:sp>
            <p:nvSpPr>
              <p:cNvPr id="111" name="Flowchart: Delay 2"/>
              <p:cNvSpPr/>
              <p:nvPr/>
            </p:nvSpPr>
            <p:spPr>
              <a:xfrm>
                <a:off x="3357555" y="5653858"/>
                <a:ext cx="571503"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112" name="Rectangle 111"/>
              <p:cNvSpPr/>
              <p:nvPr/>
            </p:nvSpPr>
            <p:spPr>
              <a:xfrm>
                <a:off x="2236491" y="5653856"/>
                <a:ext cx="1121064" cy="571504"/>
              </a:xfrm>
              <a:prstGeom prst="rect">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109" name="Oval 108"/>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110" name="TextBox 109"/>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113" name="Group 112"/>
          <p:cNvGrpSpPr/>
          <p:nvPr/>
        </p:nvGrpSpPr>
        <p:grpSpPr>
          <a:xfrm>
            <a:off x="4000496" y="5929330"/>
            <a:ext cx="214314" cy="612635"/>
            <a:chOff x="2714612" y="5548567"/>
            <a:chExt cx="214314" cy="612635"/>
          </a:xfrm>
        </p:grpSpPr>
        <p:grpSp>
          <p:nvGrpSpPr>
            <p:cNvPr id="114" name="Group 6"/>
            <p:cNvGrpSpPr/>
            <p:nvPr/>
          </p:nvGrpSpPr>
          <p:grpSpPr>
            <a:xfrm rot="16200000">
              <a:off x="2515454" y="5751455"/>
              <a:ext cx="612635" cy="206860"/>
              <a:chOff x="2236491" y="5653856"/>
              <a:chExt cx="1692567" cy="571506"/>
            </a:xfrm>
          </p:grpSpPr>
          <p:sp>
            <p:nvSpPr>
              <p:cNvPr id="117" name="Flowchart: Delay 2"/>
              <p:cNvSpPr/>
              <p:nvPr/>
            </p:nvSpPr>
            <p:spPr>
              <a:xfrm>
                <a:off x="3357555" y="5653858"/>
                <a:ext cx="571503"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118" name="Rectangle 117"/>
              <p:cNvSpPr/>
              <p:nvPr/>
            </p:nvSpPr>
            <p:spPr>
              <a:xfrm>
                <a:off x="2236491" y="5653856"/>
                <a:ext cx="1121064" cy="57150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115" name="Oval 114"/>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116" name="TextBox 115"/>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119" name="Group 118"/>
          <p:cNvGrpSpPr/>
          <p:nvPr/>
        </p:nvGrpSpPr>
        <p:grpSpPr>
          <a:xfrm flipV="1">
            <a:off x="3643306" y="6000768"/>
            <a:ext cx="214314" cy="612635"/>
            <a:chOff x="2714612" y="5548567"/>
            <a:chExt cx="214314" cy="612635"/>
          </a:xfrm>
        </p:grpSpPr>
        <p:grpSp>
          <p:nvGrpSpPr>
            <p:cNvPr id="120" name="Group 6"/>
            <p:cNvGrpSpPr/>
            <p:nvPr/>
          </p:nvGrpSpPr>
          <p:grpSpPr>
            <a:xfrm rot="16200000">
              <a:off x="2515454" y="5751455"/>
              <a:ext cx="612635" cy="206860"/>
              <a:chOff x="2236491" y="5653856"/>
              <a:chExt cx="1692567" cy="571506"/>
            </a:xfrm>
          </p:grpSpPr>
          <p:sp>
            <p:nvSpPr>
              <p:cNvPr id="123" name="Flowchart: Delay 2"/>
              <p:cNvSpPr/>
              <p:nvPr/>
            </p:nvSpPr>
            <p:spPr>
              <a:xfrm>
                <a:off x="3357555" y="5653858"/>
                <a:ext cx="571503"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124" name="Rectangle 123"/>
              <p:cNvSpPr/>
              <p:nvPr/>
            </p:nvSpPr>
            <p:spPr>
              <a:xfrm>
                <a:off x="2236491" y="5653856"/>
                <a:ext cx="1121064" cy="571504"/>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121" name="Oval 120"/>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122" name="TextBox 121"/>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sp>
        <p:nvSpPr>
          <p:cNvPr id="125" name="TextBox 124"/>
          <p:cNvSpPr txBox="1"/>
          <p:nvPr/>
        </p:nvSpPr>
        <p:spPr>
          <a:xfrm>
            <a:off x="3414704" y="214290"/>
            <a:ext cx="2314592" cy="584775"/>
          </a:xfrm>
          <a:prstGeom prst="rect">
            <a:avLst/>
          </a:prstGeom>
          <a:noFill/>
        </p:spPr>
        <p:txBody>
          <a:bodyPr wrap="square" rtlCol="0">
            <a:spAutoFit/>
          </a:bodyPr>
          <a:lstStyle/>
          <a:p>
            <a:pPr algn="ctr"/>
            <a:r>
              <a:rPr lang="en-GB" sz="1600" b="1" dirty="0" smtClean="0">
                <a:latin typeface="Agency FB" pitchFamily="34" charset="0"/>
              </a:rPr>
              <a:t>Kinematics and Topological Real-Time Reads </a:t>
            </a:r>
            <a:endParaRPr lang="en-GB" sz="1600" b="1" dirty="0">
              <a:latin typeface="Agency FB" pitchFamily="34" charset="0"/>
            </a:endParaRPr>
          </a:p>
        </p:txBody>
      </p:sp>
      <p:sp>
        <p:nvSpPr>
          <p:cNvPr id="126" name="TextBox 125"/>
          <p:cNvSpPr txBox="1"/>
          <p:nvPr/>
        </p:nvSpPr>
        <p:spPr>
          <a:xfrm>
            <a:off x="357158" y="3214686"/>
            <a:ext cx="2357454" cy="1384995"/>
          </a:xfrm>
          <a:prstGeom prst="rect">
            <a:avLst/>
          </a:prstGeom>
          <a:noFill/>
        </p:spPr>
        <p:txBody>
          <a:bodyPr wrap="square" rtlCol="0">
            <a:spAutoFit/>
          </a:bodyPr>
          <a:lstStyle/>
          <a:p>
            <a:pPr algn="ctr"/>
            <a:r>
              <a:rPr lang="en-GB" sz="1400" b="1" dirty="0" smtClean="0">
                <a:solidFill>
                  <a:srgbClr val="9E3DE7"/>
                </a:solidFill>
                <a:latin typeface="Agency FB" pitchFamily="34" charset="0"/>
              </a:rPr>
              <a:t>A rise in price for any measure of time and on any scale follows the exact same pattern and is the exact inverse of a fall across all scales. The process, strictly speaking, is a bijection.</a:t>
            </a:r>
            <a:endParaRPr lang="en-GB" sz="1400" b="1" dirty="0">
              <a:solidFill>
                <a:srgbClr val="9E3DE7"/>
              </a:solidFill>
              <a:latin typeface="Agency FB" pitchFamily="34" charset="0"/>
            </a:endParaRPr>
          </a:p>
        </p:txBody>
      </p:sp>
      <p:sp>
        <p:nvSpPr>
          <p:cNvPr id="127" name="TextBox 126"/>
          <p:cNvSpPr txBox="1"/>
          <p:nvPr/>
        </p:nvSpPr>
        <p:spPr>
          <a:xfrm>
            <a:off x="6643702" y="214290"/>
            <a:ext cx="1528774" cy="276999"/>
          </a:xfrm>
          <a:prstGeom prst="rect">
            <a:avLst/>
          </a:prstGeom>
          <a:noFill/>
        </p:spPr>
        <p:txBody>
          <a:bodyPr wrap="square" rtlCol="0">
            <a:spAutoFit/>
          </a:bodyPr>
          <a:lstStyle/>
          <a:p>
            <a:pPr algn="ctr"/>
            <a:r>
              <a:rPr lang="en-GB" sz="1200" b="1" dirty="0" smtClean="0">
                <a:solidFill>
                  <a:schemeClr val="accent4">
                    <a:lumMod val="75000"/>
                  </a:schemeClr>
                </a:solidFill>
                <a:latin typeface="Agency FB" pitchFamily="34" charset="0"/>
              </a:rPr>
              <a:t>Induction (</a:t>
            </a:r>
            <a:r>
              <a:rPr lang="en-GB" sz="1200" b="1" dirty="0" smtClean="0">
                <a:solidFill>
                  <a:srgbClr val="00B0F0"/>
                </a:solidFill>
                <a:latin typeface="Agency FB" pitchFamily="34" charset="0"/>
              </a:rPr>
              <a:t>Intermittency)</a:t>
            </a:r>
            <a:endParaRPr lang="en-GB" sz="1200" b="1" dirty="0">
              <a:solidFill>
                <a:schemeClr val="accent4">
                  <a:lumMod val="75000"/>
                </a:schemeClr>
              </a:solidFill>
              <a:latin typeface="Agency FB"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72927" y="474345"/>
            <a:ext cx="7643866" cy="6078587"/>
          </a:xfrm>
          <a:prstGeom prst="rect">
            <a:avLst/>
          </a:prstGeom>
          <a:noFill/>
        </p:spPr>
        <p:txBody>
          <a:bodyPr wrap="square" rtlCol="0">
            <a:spAutoFit/>
          </a:bodyPr>
          <a:lstStyle/>
          <a:p>
            <a:r>
              <a:rPr lang="en-GB" sz="1400" dirty="0" smtClean="0">
                <a:latin typeface="Agency FB" pitchFamily="34" charset="0"/>
              </a:rPr>
              <a:t/>
            </a:r>
            <a:br>
              <a:rPr lang="en-GB" sz="1400" dirty="0" smtClean="0">
                <a:latin typeface="Agency FB" pitchFamily="34" charset="0"/>
              </a:rPr>
            </a:br>
            <a:r>
              <a:rPr lang="en-GB" sz="1400" dirty="0" smtClean="0">
                <a:latin typeface="Agency FB" pitchFamily="34" charset="0"/>
              </a:rPr>
              <a:t>(n) = {prima motor} </a:t>
            </a:r>
            <a:r>
              <a:rPr lang="en-GB" sz="1400" b="1" dirty="0" smtClean="0">
                <a:latin typeface="Agency FB" pitchFamily="34" charset="0"/>
              </a:rPr>
              <a:t>m</a:t>
            </a:r>
            <a:r>
              <a:rPr lang="en-GB" sz="1400" dirty="0" smtClean="0">
                <a:latin typeface="Agency FB" pitchFamily="34" charset="0"/>
              </a:rPr>
              <a:t>--------&gt; </a:t>
            </a:r>
            <a:r>
              <a:rPr lang="en-GB" sz="1400" b="1" dirty="0" smtClean="0">
                <a:latin typeface="Agency FB" pitchFamily="34" charset="0"/>
              </a:rPr>
              <a:t>M, m</a:t>
            </a:r>
            <a:r>
              <a:rPr lang="en-GB" sz="1400" dirty="0" smtClean="0">
                <a:latin typeface="Agency FB" pitchFamily="34" charset="0"/>
              </a:rPr>
              <a:t> (</a:t>
            </a:r>
            <a:r>
              <a:rPr lang="en-GB" sz="1400" b="1" dirty="0" smtClean="0">
                <a:latin typeface="Agency FB" pitchFamily="34" charset="0"/>
              </a:rPr>
              <a:t>∞</a:t>
            </a:r>
            <a:r>
              <a:rPr lang="en-GB" sz="1400" dirty="0" smtClean="0">
                <a:latin typeface="Agency FB" pitchFamily="34" charset="0"/>
              </a:rPr>
              <a:t>)</a:t>
            </a:r>
          </a:p>
          <a:p>
            <a:endParaRPr lang="en-GB" sz="1400" dirty="0" smtClean="0">
              <a:latin typeface="Agency FB" pitchFamily="34" charset="0"/>
            </a:endParaRPr>
          </a:p>
          <a:p>
            <a:r>
              <a:rPr lang="en-GB" sz="1400" dirty="0" smtClean="0">
                <a:latin typeface="Agency FB" pitchFamily="34" charset="0"/>
              </a:rPr>
              <a:t>Cyclicality/Orbit Arrow  = Direction</a:t>
            </a:r>
          </a:p>
          <a:p>
            <a:endParaRPr lang="en-GB" sz="1400" dirty="0" smtClean="0">
              <a:latin typeface="Agency FB" pitchFamily="34" charset="0"/>
            </a:endParaRPr>
          </a:p>
          <a:p>
            <a:r>
              <a:rPr lang="en-GB" sz="1400" dirty="0" smtClean="0">
                <a:latin typeface="Agency FB" pitchFamily="34" charset="0"/>
              </a:rPr>
              <a:t>Fracture Build = TF + 1:     </a:t>
            </a:r>
            <a:r>
              <a:rPr lang="en-GB" sz="1400" i="1" dirty="0" smtClean="0">
                <a:latin typeface="Agency FB" pitchFamily="34" charset="0"/>
              </a:rPr>
              <a:t>Is TF + 1 flagged?      Is  TF + 1 = New High/Low [Flagged) ID?</a:t>
            </a:r>
          </a:p>
          <a:p>
            <a:endParaRPr lang="en-GB" sz="1400" dirty="0" smtClean="0">
              <a:latin typeface="Agency FB" pitchFamily="34" charset="0"/>
            </a:endParaRPr>
          </a:p>
          <a:p>
            <a:r>
              <a:rPr lang="en-GB" sz="1400" dirty="0" smtClean="0">
                <a:latin typeface="Agency FB" pitchFamily="34" charset="0"/>
              </a:rPr>
              <a:t>Fracture Build Completeness =    </a:t>
            </a:r>
            <a:r>
              <a:rPr lang="en-GB" sz="1400" i="1" dirty="0" smtClean="0">
                <a:latin typeface="Agency FB" pitchFamily="34" charset="0"/>
              </a:rPr>
              <a:t>TF – 1 = TF, = TF +1 ...n</a:t>
            </a:r>
            <a:r>
              <a:rPr lang="en-GB" sz="1400" i="1" baseline="30000" dirty="0" smtClean="0">
                <a:latin typeface="Agency FB" pitchFamily="34" charset="0"/>
              </a:rPr>
              <a:t>th</a:t>
            </a:r>
            <a:r>
              <a:rPr lang="en-GB" sz="1400" i="1" dirty="0" smtClean="0">
                <a:latin typeface="Agency FB" pitchFamily="34" charset="0"/>
              </a:rPr>
              <a:t>= Unity?    Is TF +1  =  a new Low/High Flagged and </a:t>
            </a:r>
            <a:r>
              <a:rPr lang="en-GB" sz="1400" b="1" i="1" dirty="0" smtClean="0">
                <a:latin typeface="Agency FB" pitchFamily="34" charset="0"/>
              </a:rPr>
              <a:t>not</a:t>
            </a:r>
            <a:r>
              <a:rPr lang="en-GB" sz="1400" i="1" dirty="0" smtClean="0">
                <a:latin typeface="Agency FB" pitchFamily="34" charset="0"/>
              </a:rPr>
              <a:t> ID?  </a:t>
            </a:r>
          </a:p>
          <a:p>
            <a:endParaRPr lang="en-GB" sz="1400" i="1" dirty="0" smtClean="0">
              <a:latin typeface="Agency FB" pitchFamily="34" charset="0"/>
            </a:endParaRPr>
          </a:p>
          <a:p>
            <a:r>
              <a:rPr lang="en-GB" sz="1400" i="1" dirty="0" smtClean="0">
                <a:latin typeface="Agency FB" pitchFamily="34" charset="0"/>
              </a:rPr>
              <a:t>Pre Translation  	Or	</a:t>
            </a:r>
          </a:p>
          <a:p>
            <a:endParaRPr lang="en-GB" sz="1400" i="1" dirty="0" smtClean="0">
              <a:latin typeface="Agency FB" pitchFamily="34" charset="0"/>
            </a:endParaRPr>
          </a:p>
          <a:p>
            <a:endParaRPr lang="en-GB" sz="1400" i="1" dirty="0" smtClean="0">
              <a:latin typeface="Agency FB" pitchFamily="34" charset="0"/>
            </a:endParaRPr>
          </a:p>
          <a:p>
            <a:pPr marL="342900" indent="-342900">
              <a:buFont typeface="+mj-lt"/>
              <a:buAutoNum type="arabicPeriod"/>
            </a:pPr>
            <a:r>
              <a:rPr lang="en-GB" sz="1400" b="1" i="1" dirty="0" smtClean="0">
                <a:latin typeface="Agency FB" pitchFamily="34" charset="0"/>
              </a:rPr>
              <a:t>Unit Diagonal = {3n 5s] </a:t>
            </a:r>
            <a:r>
              <a:rPr lang="en-GB" sz="1400" b="1" i="1" baseline="30000" dirty="0" smtClean="0">
                <a:latin typeface="Agency FB" pitchFamily="34" charset="0"/>
              </a:rPr>
              <a:t>4C</a:t>
            </a:r>
          </a:p>
          <a:p>
            <a:pPr marL="342900" indent="-342900">
              <a:buFont typeface="+mj-lt"/>
              <a:buAutoNum type="arabicPeriod"/>
            </a:pPr>
            <a:r>
              <a:rPr lang="en-GB" sz="1400" b="1" i="1" dirty="0" smtClean="0">
                <a:latin typeface="Agency FB" pitchFamily="34" charset="0"/>
              </a:rPr>
              <a:t>Stand Down = TF + 1  C</a:t>
            </a:r>
            <a:r>
              <a:rPr lang="en-GB" sz="1400" b="1" i="1" baseline="-25000" dirty="0" smtClean="0">
                <a:latin typeface="Agency FB" pitchFamily="34" charset="0"/>
              </a:rPr>
              <a:t>y </a:t>
            </a:r>
            <a:r>
              <a:rPr lang="el-GR" sz="1400" dirty="0" smtClean="0">
                <a:solidFill>
                  <a:prstClr val="black"/>
                </a:solidFill>
                <a:cs typeface="Calibri"/>
              </a:rPr>
              <a:t>δ </a:t>
            </a:r>
            <a:r>
              <a:rPr lang="en-GB" sz="1400" b="1" i="1" dirty="0" smtClean="0">
                <a:latin typeface="Agency FB" pitchFamily="34" charset="0"/>
              </a:rPr>
              <a:t>else persistence ID</a:t>
            </a:r>
          </a:p>
          <a:p>
            <a:pPr marL="342900" indent="-342900">
              <a:buFont typeface="+mj-lt"/>
              <a:buAutoNum type="arabicPeriod"/>
            </a:pPr>
            <a:r>
              <a:rPr lang="en-GB" sz="1400" b="1" i="1" dirty="0" smtClean="0">
                <a:latin typeface="Agency FB" pitchFamily="34" charset="0"/>
              </a:rPr>
              <a:t>6n  Id Cycle = Id Limit </a:t>
            </a:r>
            <a:r>
              <a:rPr lang="el-GR" dirty="0" smtClean="0">
                <a:solidFill>
                  <a:prstClr val="black"/>
                </a:solidFill>
                <a:cs typeface="Calibri"/>
              </a:rPr>
              <a:t>δ</a:t>
            </a:r>
            <a:r>
              <a:rPr lang="en-GB" dirty="0" smtClean="0">
                <a:solidFill>
                  <a:prstClr val="black"/>
                </a:solidFill>
                <a:cs typeface="Calibri"/>
              </a:rPr>
              <a:t>s </a:t>
            </a:r>
            <a:r>
              <a:rPr lang="en-GB" sz="1400" b="1" i="1" dirty="0" smtClean="0">
                <a:latin typeface="Agency FB" pitchFamily="34" charset="0"/>
              </a:rPr>
              <a:t>per run</a:t>
            </a:r>
          </a:p>
          <a:p>
            <a:pPr marL="342900" indent="-342900">
              <a:buFont typeface="+mj-lt"/>
              <a:buAutoNum type="arabicPeriod"/>
            </a:pPr>
            <a:r>
              <a:rPr lang="en-GB" sz="1400" b="1" i="1" dirty="0" smtClean="0">
                <a:latin typeface="Agency FB" pitchFamily="34" charset="0"/>
              </a:rPr>
              <a:t>TF +1 Path dependent Trades  ------------------------------------------------------------</a:t>
            </a:r>
            <a:r>
              <a:rPr lang="en-GB" sz="1400" b="1" i="1" dirty="0" smtClean="0">
                <a:latin typeface="Agency FB" pitchFamily="34" charset="0"/>
                <a:sym typeface="Wingdings" pitchFamily="2" charset="2"/>
              </a:rPr>
              <a:t> &gt;&gt;&gt;</a:t>
            </a:r>
          </a:p>
          <a:p>
            <a:pPr marL="342900" indent="-342900">
              <a:buFont typeface="+mj-lt"/>
              <a:buAutoNum type="arabicPeriod"/>
            </a:pPr>
            <a:r>
              <a:rPr lang="en-GB" sz="1400" b="1" i="1" dirty="0" smtClean="0">
                <a:latin typeface="Agency FB" pitchFamily="34" charset="0"/>
                <a:sym typeface="Wingdings" pitchFamily="2" charset="2"/>
              </a:rPr>
              <a:t>Hidden values in topological limit codes = True</a:t>
            </a:r>
            <a:endParaRPr lang="en-GB" sz="1400" b="1" i="1" dirty="0" smtClean="0">
              <a:latin typeface="Agency FB" pitchFamily="34" charset="0"/>
            </a:endParaRPr>
          </a:p>
          <a:p>
            <a:pPr marL="342900" indent="-342900"/>
            <a:endParaRPr lang="en-GB" sz="1400" b="1" i="1" dirty="0" smtClean="0">
              <a:latin typeface="Agency FB" pitchFamily="34" charset="0"/>
            </a:endParaRPr>
          </a:p>
          <a:p>
            <a:pPr marL="342900" indent="-342900"/>
            <a:r>
              <a:rPr lang="en-GB" sz="1400" b="1" i="1" u="sng" dirty="0" smtClean="0">
                <a:latin typeface="Agency FB" pitchFamily="34" charset="0"/>
              </a:rPr>
              <a:t>Topological Range Limits and Reversal Codes</a:t>
            </a:r>
          </a:p>
          <a:p>
            <a:pPr marL="342900" indent="-342900"/>
            <a:endParaRPr lang="en-GB" sz="700" b="1" i="1" dirty="0" smtClean="0">
              <a:latin typeface="Agency FB" pitchFamily="34" charset="0"/>
            </a:endParaRPr>
          </a:p>
          <a:p>
            <a:pPr marL="342900" indent="-342900">
              <a:buFont typeface="+mj-lt"/>
              <a:buAutoNum type="arabicPeriod"/>
            </a:pPr>
            <a:r>
              <a:rPr lang="en-GB" sz="1400" b="1" i="1" dirty="0" smtClean="0">
                <a:latin typeface="Agency FB" pitchFamily="34" charset="0"/>
              </a:rPr>
              <a:t>There are no hard stops in chaotic space and given aperiodic cyclicality stop levels are unpredictable beforehand to any measure that is not topological.</a:t>
            </a:r>
          </a:p>
          <a:p>
            <a:pPr marL="342900" indent="-342900">
              <a:buFont typeface="+mj-lt"/>
              <a:buAutoNum type="arabicPeriod"/>
            </a:pPr>
            <a:r>
              <a:rPr lang="en-GB" sz="1400" b="1" i="1" dirty="0" smtClean="0">
                <a:latin typeface="Agency FB" pitchFamily="34" charset="0"/>
              </a:rPr>
              <a:t>At infinite numbers of bifurcations per period we must  depend  on the fractal geometry of chaos to read the space. </a:t>
            </a:r>
          </a:p>
          <a:p>
            <a:pPr marL="342900" indent="-342900">
              <a:buFont typeface="+mj-lt"/>
              <a:buAutoNum type="arabicPeriod"/>
            </a:pPr>
            <a:r>
              <a:rPr lang="en-GB" sz="1400" b="1" i="1" dirty="0" smtClean="0">
                <a:latin typeface="Agency FB" pitchFamily="34" charset="0"/>
              </a:rPr>
              <a:t>This means dynamically reading a nested system of spot pivots to base each stop to tell diagonal pointing. </a:t>
            </a:r>
          </a:p>
          <a:p>
            <a:pPr marL="342900" indent="-342900">
              <a:buFont typeface="+mj-lt"/>
              <a:buAutoNum type="arabicPeriod"/>
            </a:pPr>
            <a:r>
              <a:rPr lang="en-GB" sz="1400" b="1" i="1" dirty="0" smtClean="0">
                <a:latin typeface="Agency FB" pitchFamily="34" charset="0"/>
              </a:rPr>
              <a:t>To do so, we employ an analogue topological solution exemplified in the tables in slides 27 and 28 which ensure therefore, that we establish initial value and direction per interval 100/100 times consistent with precept. </a:t>
            </a:r>
          </a:p>
          <a:p>
            <a:pPr marL="342900" indent="-342900">
              <a:buFont typeface="+mj-lt"/>
              <a:buAutoNum type="arabicPeriod"/>
            </a:pPr>
            <a:r>
              <a:rPr lang="en-GB" sz="1400" b="1" i="1" dirty="0" smtClean="0">
                <a:latin typeface="Agency FB" pitchFamily="34" charset="0"/>
              </a:rPr>
              <a:t>This application with the implementation described and as witnessed by slides 27 and 28 Orbit defines a working deterministic chaotic model of the market accurate to infinity.</a:t>
            </a:r>
          </a:p>
        </p:txBody>
      </p:sp>
      <p:sp>
        <p:nvSpPr>
          <p:cNvPr id="3" name="Double Brace 2"/>
          <p:cNvSpPr/>
          <p:nvPr/>
        </p:nvSpPr>
        <p:spPr>
          <a:xfrm>
            <a:off x="750067" y="723109"/>
            <a:ext cx="2643206" cy="785818"/>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4" name="Double Brace 3"/>
          <p:cNvSpPr/>
          <p:nvPr/>
        </p:nvSpPr>
        <p:spPr>
          <a:xfrm>
            <a:off x="2193400" y="1580365"/>
            <a:ext cx="1164154" cy="285752"/>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5" name="Double Brace 4"/>
          <p:cNvSpPr/>
          <p:nvPr/>
        </p:nvSpPr>
        <p:spPr>
          <a:xfrm>
            <a:off x="2656870" y="2008993"/>
            <a:ext cx="1905985" cy="285752"/>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nvGrpSpPr>
          <p:cNvPr id="6" name="Group 5"/>
          <p:cNvGrpSpPr/>
          <p:nvPr/>
        </p:nvGrpSpPr>
        <p:grpSpPr>
          <a:xfrm flipV="1">
            <a:off x="2250265" y="2331733"/>
            <a:ext cx="214314" cy="612634"/>
            <a:chOff x="2714612" y="5548568"/>
            <a:chExt cx="214314" cy="612634"/>
          </a:xfrm>
        </p:grpSpPr>
        <p:grpSp>
          <p:nvGrpSpPr>
            <p:cNvPr id="7" name="Group 6"/>
            <p:cNvGrpSpPr/>
            <p:nvPr/>
          </p:nvGrpSpPr>
          <p:grpSpPr>
            <a:xfrm rot="16200000">
              <a:off x="2515454" y="5751453"/>
              <a:ext cx="612634" cy="206863"/>
              <a:chOff x="2236492" y="5653858"/>
              <a:chExt cx="1692562" cy="571515"/>
            </a:xfrm>
          </p:grpSpPr>
          <p:sp>
            <p:nvSpPr>
              <p:cNvPr id="10" name="Flowchart: Delay 2"/>
              <p:cNvSpPr/>
              <p:nvPr/>
            </p:nvSpPr>
            <p:spPr>
              <a:xfrm>
                <a:off x="3357552" y="5653869"/>
                <a:ext cx="571502"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11" name="Rectangle 10"/>
              <p:cNvSpPr/>
              <p:nvPr/>
            </p:nvSpPr>
            <p:spPr>
              <a:xfrm>
                <a:off x="2236492" y="5653858"/>
                <a:ext cx="1121063" cy="571503"/>
              </a:xfrm>
              <a:prstGeom prst="rect">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8" name="Oval 7"/>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9" name="TextBox 8"/>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12" name="Group 11"/>
          <p:cNvGrpSpPr/>
          <p:nvPr/>
        </p:nvGrpSpPr>
        <p:grpSpPr>
          <a:xfrm>
            <a:off x="3036083" y="2331733"/>
            <a:ext cx="214314" cy="612635"/>
            <a:chOff x="2714612" y="5548567"/>
            <a:chExt cx="214314" cy="612635"/>
          </a:xfrm>
        </p:grpSpPr>
        <p:grpSp>
          <p:nvGrpSpPr>
            <p:cNvPr id="13" name="Group 6"/>
            <p:cNvGrpSpPr/>
            <p:nvPr/>
          </p:nvGrpSpPr>
          <p:grpSpPr>
            <a:xfrm rot="16200000">
              <a:off x="2515454" y="5751455"/>
              <a:ext cx="612635" cy="206860"/>
              <a:chOff x="2236491" y="5653856"/>
              <a:chExt cx="1692567" cy="571506"/>
            </a:xfrm>
          </p:grpSpPr>
          <p:sp>
            <p:nvSpPr>
              <p:cNvPr id="16" name="Flowchart: Delay 2"/>
              <p:cNvSpPr/>
              <p:nvPr/>
            </p:nvSpPr>
            <p:spPr>
              <a:xfrm>
                <a:off x="3357555" y="5653858"/>
                <a:ext cx="571503"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17" name="Rectangle 16"/>
              <p:cNvSpPr/>
              <p:nvPr/>
            </p:nvSpPr>
            <p:spPr>
              <a:xfrm>
                <a:off x="2236491" y="5653856"/>
                <a:ext cx="1121064" cy="57150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14" name="Oval 13"/>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15" name="TextBox 14"/>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sp>
        <p:nvSpPr>
          <p:cNvPr id="36" name="Rectangle 35"/>
          <p:cNvSpPr/>
          <p:nvPr/>
        </p:nvSpPr>
        <p:spPr>
          <a:xfrm>
            <a:off x="5141509" y="2571744"/>
            <a:ext cx="466794" cy="369332"/>
          </a:xfrm>
          <a:prstGeom prst="rect">
            <a:avLst/>
          </a:prstGeom>
        </p:spPr>
        <p:txBody>
          <a:bodyPr wrap="none">
            <a:spAutoFit/>
          </a:bodyPr>
          <a:lstStyle/>
          <a:p>
            <a:r>
              <a:rPr lang="en-GB" sz="1600" i="1" dirty="0" smtClean="0">
                <a:latin typeface="Agency FB" pitchFamily="34" charset="0"/>
              </a:rPr>
              <a:t>C</a:t>
            </a:r>
            <a:r>
              <a:rPr lang="en-GB" sz="1600" i="1" baseline="-25000" dirty="0" smtClean="0">
                <a:latin typeface="Agency FB" pitchFamily="34" charset="0"/>
              </a:rPr>
              <a:t>y </a:t>
            </a:r>
            <a:r>
              <a:rPr lang="el-GR" dirty="0" smtClean="0">
                <a:solidFill>
                  <a:prstClr val="black"/>
                </a:solidFill>
                <a:cs typeface="Calibri"/>
              </a:rPr>
              <a:t>δ</a:t>
            </a:r>
            <a:endParaRPr lang="en-GB" sz="1600" dirty="0"/>
          </a:p>
        </p:txBody>
      </p:sp>
      <p:sp>
        <p:nvSpPr>
          <p:cNvPr id="37" name="Rectangle 36"/>
          <p:cNvSpPr/>
          <p:nvPr/>
        </p:nvSpPr>
        <p:spPr>
          <a:xfrm>
            <a:off x="4495615" y="285728"/>
            <a:ext cx="1337226" cy="369332"/>
          </a:xfrm>
          <a:prstGeom prst="rect">
            <a:avLst/>
          </a:prstGeom>
        </p:spPr>
        <p:txBody>
          <a:bodyPr wrap="none">
            <a:spAutoFit/>
          </a:bodyPr>
          <a:lstStyle/>
          <a:p>
            <a:pPr algn="ctr"/>
            <a:r>
              <a:rPr lang="en-GB" b="1" dirty="0" smtClean="0">
                <a:latin typeface="Agency FB" pitchFamily="34" charset="0"/>
              </a:rPr>
              <a:t>Trade Analysis</a:t>
            </a:r>
            <a:endParaRPr lang="en-GB" b="1" dirty="0">
              <a:latin typeface="Agency FB" pitchFamily="34" charset="0"/>
            </a:endParaRPr>
          </a:p>
        </p:txBody>
      </p:sp>
      <p:sp>
        <p:nvSpPr>
          <p:cNvPr id="41" name="Rectangle 40"/>
          <p:cNvSpPr/>
          <p:nvPr/>
        </p:nvSpPr>
        <p:spPr>
          <a:xfrm>
            <a:off x="3857620" y="714356"/>
            <a:ext cx="2566728" cy="369332"/>
          </a:xfrm>
          <a:prstGeom prst="rect">
            <a:avLst/>
          </a:prstGeom>
        </p:spPr>
        <p:txBody>
          <a:bodyPr wrap="none">
            <a:spAutoFit/>
          </a:bodyPr>
          <a:lstStyle/>
          <a:p>
            <a:pPr algn="ctr"/>
            <a:r>
              <a:rPr lang="en-GB" dirty="0" smtClean="0">
                <a:latin typeface="Agency FB" pitchFamily="34" charset="0"/>
              </a:rPr>
              <a:t>Topology &amp; Mapping Notes to KIV</a:t>
            </a:r>
            <a:endParaRPr lang="en-GB" dirty="0">
              <a:latin typeface="Agency FB" pitchFamily="34" charset="0"/>
            </a:endParaRPr>
          </a:p>
        </p:txBody>
      </p:sp>
      <p:sp>
        <p:nvSpPr>
          <p:cNvPr id="44" name="Rectangle 43"/>
          <p:cNvSpPr/>
          <p:nvPr/>
        </p:nvSpPr>
        <p:spPr>
          <a:xfrm rot="2729466">
            <a:off x="2720074" y="521548"/>
            <a:ext cx="415498" cy="369332"/>
          </a:xfrm>
          <a:prstGeom prst="rect">
            <a:avLst/>
          </a:prstGeom>
        </p:spPr>
        <p:txBody>
          <a:bodyPr wrap="none">
            <a:spAutoFit/>
          </a:bodyPr>
          <a:lstStyle/>
          <a:p>
            <a:r>
              <a:rPr lang="en-GB" dirty="0" smtClean="0">
                <a:latin typeface="Bookshelf Symbol 7" pitchFamily="2" charset="2"/>
              </a:rPr>
              <a:t>o</a:t>
            </a:r>
            <a:endParaRPr lang="en-GB" dirty="0"/>
          </a:p>
        </p:txBody>
      </p:sp>
      <p:grpSp>
        <p:nvGrpSpPr>
          <p:cNvPr id="57" name="Group 56"/>
          <p:cNvGrpSpPr/>
          <p:nvPr/>
        </p:nvGrpSpPr>
        <p:grpSpPr>
          <a:xfrm>
            <a:off x="4426209" y="3000570"/>
            <a:ext cx="1998607" cy="571306"/>
            <a:chOff x="4426209" y="3000570"/>
            <a:chExt cx="1998607" cy="571306"/>
          </a:xfrm>
        </p:grpSpPr>
        <p:sp>
          <p:nvSpPr>
            <p:cNvPr id="35" name="Double Brace 34"/>
            <p:cNvSpPr/>
            <p:nvPr/>
          </p:nvSpPr>
          <p:spPr>
            <a:xfrm>
              <a:off x="5567560" y="3286124"/>
              <a:ext cx="857256" cy="285752"/>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nvGrpSpPr>
            <p:cNvPr id="43" name="Group 42"/>
            <p:cNvGrpSpPr/>
            <p:nvPr/>
          </p:nvGrpSpPr>
          <p:grpSpPr>
            <a:xfrm>
              <a:off x="4426209" y="3264483"/>
              <a:ext cx="860171" cy="299878"/>
              <a:chOff x="4426209" y="3264483"/>
              <a:chExt cx="860171" cy="299878"/>
            </a:xfrm>
          </p:grpSpPr>
          <p:sp>
            <p:nvSpPr>
              <p:cNvPr id="34" name="Double Brace 33"/>
              <p:cNvSpPr/>
              <p:nvPr/>
            </p:nvSpPr>
            <p:spPr>
              <a:xfrm>
                <a:off x="4426209" y="3264483"/>
                <a:ext cx="860171" cy="285752"/>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nvGrpSpPr>
              <p:cNvPr id="19" name="Group 18"/>
              <p:cNvGrpSpPr/>
              <p:nvPr/>
            </p:nvGrpSpPr>
            <p:grpSpPr>
              <a:xfrm>
                <a:off x="4918417" y="3286124"/>
                <a:ext cx="278237" cy="278237"/>
                <a:chOff x="1643042" y="1142984"/>
                <a:chExt cx="556474" cy="556474"/>
              </a:xfrm>
            </p:grpSpPr>
            <p:sp>
              <p:nvSpPr>
                <p:cNvPr id="20" name="Flowchart: Delay 19"/>
                <p:cNvSpPr>
                  <a:spLocks noChangeAspect="1"/>
                </p:cNvSpPr>
                <p:nvPr/>
              </p:nvSpPr>
              <p:spPr>
                <a:xfrm rot="5400000" flipV="1">
                  <a:off x="1643042" y="1142984"/>
                  <a:ext cx="556474" cy="55647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b="1" dirty="0"/>
                </a:p>
              </p:txBody>
            </p:sp>
            <p:sp>
              <p:nvSpPr>
                <p:cNvPr id="21" name="Rectangle 20"/>
                <p:cNvSpPr/>
                <p:nvPr/>
              </p:nvSpPr>
              <p:spPr>
                <a:xfrm>
                  <a:off x="1707432" y="1142984"/>
                  <a:ext cx="455896" cy="523220"/>
                </a:xfrm>
                <a:prstGeom prst="rect">
                  <a:avLst/>
                </a:prstGeom>
              </p:spPr>
              <p:txBody>
                <a:bodyPr wrap="none">
                  <a:spAutoFit/>
                </a:bodyPr>
                <a:lstStyle/>
                <a:p>
                  <a:pPr algn="ctr"/>
                  <a:r>
                    <a:rPr lang="en-GB" sz="1050" b="1" dirty="0" smtClean="0">
                      <a:solidFill>
                        <a:schemeClr val="bg1"/>
                      </a:solidFill>
                      <a:latin typeface="Agency FB" pitchFamily="34" charset="0"/>
                    </a:rPr>
                    <a:t>-</a:t>
                  </a:r>
                  <a:endParaRPr lang="en-GB" sz="1050" b="1" dirty="0">
                    <a:solidFill>
                      <a:schemeClr val="bg1"/>
                    </a:solidFill>
                    <a:latin typeface="Agency FB" pitchFamily="34" charset="0"/>
                  </a:endParaRPr>
                </a:p>
              </p:txBody>
            </p:sp>
          </p:grpSp>
          <p:grpSp>
            <p:nvGrpSpPr>
              <p:cNvPr id="22" name="Group 21"/>
              <p:cNvGrpSpPr/>
              <p:nvPr/>
            </p:nvGrpSpPr>
            <p:grpSpPr>
              <a:xfrm>
                <a:off x="4518850" y="3286124"/>
                <a:ext cx="278237" cy="278237"/>
                <a:chOff x="7339244" y="5857892"/>
                <a:chExt cx="556474" cy="556474"/>
              </a:xfrm>
            </p:grpSpPr>
            <p:sp>
              <p:nvSpPr>
                <p:cNvPr id="23" name="Flowchart: Delay 22"/>
                <p:cNvSpPr>
                  <a:spLocks noChangeAspect="1"/>
                </p:cNvSpPr>
                <p:nvPr/>
              </p:nvSpPr>
              <p:spPr>
                <a:xfrm rot="16200000" flipV="1">
                  <a:off x="7339244" y="5857892"/>
                  <a:ext cx="556474" cy="55647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4" name="Rectangle 23"/>
                <p:cNvSpPr/>
                <p:nvPr/>
              </p:nvSpPr>
              <p:spPr>
                <a:xfrm>
                  <a:off x="7365000" y="5874826"/>
                  <a:ext cx="503984" cy="523220"/>
                </a:xfrm>
                <a:prstGeom prst="rect">
                  <a:avLst/>
                </a:prstGeom>
              </p:spPr>
              <p:txBody>
                <a:bodyPr wrap="none">
                  <a:spAutoFit/>
                </a:bodyPr>
                <a:lstStyle/>
                <a:p>
                  <a:pPr algn="ctr"/>
                  <a:r>
                    <a:rPr lang="en-GB" sz="1050" b="1" dirty="0" smtClean="0">
                      <a:solidFill>
                        <a:schemeClr val="bg1"/>
                      </a:solidFill>
                      <a:latin typeface="Agency FB" pitchFamily="34" charset="0"/>
                    </a:rPr>
                    <a:t>+</a:t>
                  </a:r>
                  <a:endParaRPr lang="en-GB" sz="1050" b="1" dirty="0">
                    <a:solidFill>
                      <a:schemeClr val="bg1"/>
                    </a:solidFill>
                    <a:latin typeface="Agency FB" pitchFamily="34" charset="0"/>
                  </a:endParaRPr>
                </a:p>
              </p:txBody>
            </p:sp>
          </p:grpSp>
        </p:grpSp>
        <p:grpSp>
          <p:nvGrpSpPr>
            <p:cNvPr id="40" name="Group 39"/>
            <p:cNvGrpSpPr/>
            <p:nvPr/>
          </p:nvGrpSpPr>
          <p:grpSpPr>
            <a:xfrm>
              <a:off x="5660685" y="3289882"/>
              <a:ext cx="671007" cy="278237"/>
              <a:chOff x="5671201" y="3289882"/>
              <a:chExt cx="671007" cy="278237"/>
            </a:xfrm>
          </p:grpSpPr>
          <p:grpSp>
            <p:nvGrpSpPr>
              <p:cNvPr id="28" name="Group 27"/>
              <p:cNvGrpSpPr/>
              <p:nvPr/>
            </p:nvGrpSpPr>
            <p:grpSpPr>
              <a:xfrm flipV="1">
                <a:off x="6058482" y="3289882"/>
                <a:ext cx="283726" cy="278237"/>
                <a:chOff x="1637552" y="1142987"/>
                <a:chExt cx="567452" cy="556474"/>
              </a:xfrm>
            </p:grpSpPr>
            <p:sp>
              <p:nvSpPr>
                <p:cNvPr id="32" name="Flowchart: Delay 31"/>
                <p:cNvSpPr>
                  <a:spLocks noChangeAspect="1"/>
                </p:cNvSpPr>
                <p:nvPr/>
              </p:nvSpPr>
              <p:spPr>
                <a:xfrm rot="5400000" flipV="1">
                  <a:off x="1643041" y="1137498"/>
                  <a:ext cx="556474" cy="567452"/>
                </a:xfrm>
                <a:prstGeom prst="flowChartDelay">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b="1" dirty="0"/>
                </a:p>
              </p:txBody>
            </p:sp>
            <p:sp>
              <p:nvSpPr>
                <p:cNvPr id="33" name="Rectangle 32"/>
                <p:cNvSpPr/>
                <p:nvPr/>
              </p:nvSpPr>
              <p:spPr>
                <a:xfrm>
                  <a:off x="1670856" y="1158373"/>
                  <a:ext cx="497572" cy="507832"/>
                </a:xfrm>
                <a:prstGeom prst="rect">
                  <a:avLst/>
                </a:prstGeom>
                <a:ln>
                  <a:noFill/>
                </a:ln>
              </p:spPr>
              <p:txBody>
                <a:bodyPr wrap="none">
                  <a:spAutoFit/>
                </a:bodyPr>
                <a:lstStyle/>
                <a:p>
                  <a:pPr algn="ctr"/>
                  <a:r>
                    <a:rPr lang="en-GB" sz="1050" b="1" dirty="0" smtClean="0">
                      <a:solidFill>
                        <a:schemeClr val="bg1"/>
                      </a:solidFill>
                      <a:latin typeface="Agency FB" pitchFamily="34" charset="0"/>
                    </a:rPr>
                    <a:t>+</a:t>
                  </a:r>
                  <a:endParaRPr lang="en-GB" sz="1050" b="1" dirty="0">
                    <a:solidFill>
                      <a:schemeClr val="bg1"/>
                    </a:solidFill>
                    <a:latin typeface="Agency FB" pitchFamily="34" charset="0"/>
                  </a:endParaRPr>
                </a:p>
              </p:txBody>
            </p:sp>
          </p:grpSp>
          <p:grpSp>
            <p:nvGrpSpPr>
              <p:cNvPr id="29" name="Group 28"/>
              <p:cNvGrpSpPr/>
              <p:nvPr/>
            </p:nvGrpSpPr>
            <p:grpSpPr>
              <a:xfrm flipV="1">
                <a:off x="5671201" y="3289882"/>
                <a:ext cx="278237" cy="278237"/>
                <a:chOff x="7339244" y="5857892"/>
                <a:chExt cx="556474" cy="556474"/>
              </a:xfrm>
            </p:grpSpPr>
            <p:sp>
              <p:nvSpPr>
                <p:cNvPr id="30" name="Flowchart: Delay 29"/>
                <p:cNvSpPr>
                  <a:spLocks noChangeAspect="1"/>
                </p:cNvSpPr>
                <p:nvPr/>
              </p:nvSpPr>
              <p:spPr>
                <a:xfrm rot="16200000" flipV="1">
                  <a:off x="7339244" y="5857892"/>
                  <a:ext cx="556474" cy="55647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31" name="Rectangle 30"/>
                <p:cNvSpPr/>
                <p:nvPr/>
              </p:nvSpPr>
              <p:spPr>
                <a:xfrm>
                  <a:off x="7365000" y="5890214"/>
                  <a:ext cx="452688" cy="507832"/>
                </a:xfrm>
                <a:prstGeom prst="rect">
                  <a:avLst/>
                </a:prstGeom>
              </p:spPr>
              <p:txBody>
                <a:bodyPr wrap="none">
                  <a:spAutoFit/>
                </a:bodyPr>
                <a:lstStyle/>
                <a:p>
                  <a:pPr algn="ctr"/>
                  <a:r>
                    <a:rPr lang="en-GB" sz="1050" b="1" dirty="0" smtClean="0">
                      <a:solidFill>
                        <a:schemeClr val="bg1"/>
                      </a:solidFill>
                      <a:latin typeface="Agency FB" pitchFamily="34" charset="0"/>
                    </a:rPr>
                    <a:t>-</a:t>
                  </a:r>
                  <a:endParaRPr lang="en-GB" sz="1050" b="1" dirty="0">
                    <a:solidFill>
                      <a:schemeClr val="bg1"/>
                    </a:solidFill>
                    <a:latin typeface="Agency FB" pitchFamily="34" charset="0"/>
                  </a:endParaRPr>
                </a:p>
              </p:txBody>
            </p:sp>
          </p:grpSp>
        </p:grpSp>
        <p:grpSp>
          <p:nvGrpSpPr>
            <p:cNvPr id="47" name="Group 46"/>
            <p:cNvGrpSpPr/>
            <p:nvPr/>
          </p:nvGrpSpPr>
          <p:grpSpPr>
            <a:xfrm>
              <a:off x="4622548" y="3000570"/>
              <a:ext cx="73820" cy="214314"/>
              <a:chOff x="4642644" y="3000769"/>
              <a:chExt cx="73820" cy="214314"/>
            </a:xfrm>
          </p:grpSpPr>
          <p:cxnSp>
            <p:nvCxnSpPr>
              <p:cNvPr id="45" name="Straight Arrow Connector 44"/>
              <p:cNvCxnSpPr/>
              <p:nvPr/>
            </p:nvCxnSpPr>
            <p:spPr>
              <a:xfrm rot="5400000">
                <a:off x="4536281" y="3107132"/>
                <a:ext cx="214314" cy="1588"/>
              </a:xfrm>
              <a:prstGeom prst="straightConnector1">
                <a:avLst/>
              </a:prstGeom>
              <a:ln>
                <a:solidFill>
                  <a:srgbClr val="FF0000"/>
                </a:solidFill>
                <a:headEnd type="oval" w="sm" len="sm"/>
                <a:tailEnd type="triangle" w="sm" len="sm"/>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rot="16200000" flipV="1">
                <a:off x="4608513" y="3107132"/>
                <a:ext cx="214314" cy="1588"/>
              </a:xfrm>
              <a:prstGeom prst="straightConnector1">
                <a:avLst/>
              </a:prstGeom>
              <a:ln>
                <a:solidFill>
                  <a:srgbClr val="00B050"/>
                </a:solidFill>
                <a:headEnd type="oval" w="sm" len="sm"/>
                <a:tailEnd type="triangle" w="sm" len="sm"/>
              </a:ln>
            </p:spPr>
            <p:style>
              <a:lnRef idx="1">
                <a:schemeClr val="accent1"/>
              </a:lnRef>
              <a:fillRef idx="0">
                <a:schemeClr val="accent1"/>
              </a:fillRef>
              <a:effectRef idx="0">
                <a:schemeClr val="accent1"/>
              </a:effectRef>
              <a:fontRef idx="minor">
                <a:schemeClr val="tx1"/>
              </a:fontRef>
            </p:style>
          </p:cxnSp>
        </p:grpSp>
        <p:grpSp>
          <p:nvGrpSpPr>
            <p:cNvPr id="48" name="Group 47"/>
            <p:cNvGrpSpPr/>
            <p:nvPr/>
          </p:nvGrpSpPr>
          <p:grpSpPr>
            <a:xfrm>
              <a:off x="6143636" y="3000570"/>
              <a:ext cx="73820" cy="214314"/>
              <a:chOff x="4642644" y="3000769"/>
              <a:chExt cx="73820" cy="214314"/>
            </a:xfrm>
          </p:grpSpPr>
          <p:cxnSp>
            <p:nvCxnSpPr>
              <p:cNvPr id="49" name="Straight Arrow Connector 48"/>
              <p:cNvCxnSpPr/>
              <p:nvPr/>
            </p:nvCxnSpPr>
            <p:spPr>
              <a:xfrm rot="5400000">
                <a:off x="4536281" y="3107132"/>
                <a:ext cx="214314" cy="1588"/>
              </a:xfrm>
              <a:prstGeom prst="straightConnector1">
                <a:avLst/>
              </a:prstGeom>
              <a:ln>
                <a:solidFill>
                  <a:srgbClr val="FF0000"/>
                </a:solidFill>
                <a:headEnd type="oval" w="sm" len="sm"/>
                <a:tailEnd type="triangle" w="sm" len="sm"/>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p:nvPr/>
            </p:nvCxnSpPr>
            <p:spPr>
              <a:xfrm rot="16200000" flipV="1">
                <a:off x="4608513" y="3107132"/>
                <a:ext cx="214314" cy="1588"/>
              </a:xfrm>
              <a:prstGeom prst="straightConnector1">
                <a:avLst/>
              </a:prstGeom>
              <a:ln>
                <a:solidFill>
                  <a:srgbClr val="00B050"/>
                </a:solidFill>
                <a:headEnd type="oval" w="sm" len="sm"/>
                <a:tailEnd type="triangle" w="sm" len="sm"/>
              </a:ln>
            </p:spPr>
            <p:style>
              <a:lnRef idx="1">
                <a:schemeClr val="accent1"/>
              </a:lnRef>
              <a:fillRef idx="0">
                <a:schemeClr val="accent1"/>
              </a:fillRef>
              <a:effectRef idx="0">
                <a:schemeClr val="accent1"/>
              </a:effectRef>
              <a:fontRef idx="minor">
                <a:schemeClr val="tx1"/>
              </a:fontRef>
            </p:style>
          </p:cxnSp>
        </p:grpSp>
        <p:grpSp>
          <p:nvGrpSpPr>
            <p:cNvPr id="51" name="Group 50"/>
            <p:cNvGrpSpPr/>
            <p:nvPr/>
          </p:nvGrpSpPr>
          <p:grpSpPr>
            <a:xfrm flipH="1">
              <a:off x="5035796" y="3000570"/>
              <a:ext cx="73820" cy="214314"/>
              <a:chOff x="4642644" y="3000769"/>
              <a:chExt cx="73820" cy="214314"/>
            </a:xfrm>
          </p:grpSpPr>
          <p:cxnSp>
            <p:nvCxnSpPr>
              <p:cNvPr id="52" name="Straight Arrow Connector 51"/>
              <p:cNvCxnSpPr/>
              <p:nvPr/>
            </p:nvCxnSpPr>
            <p:spPr>
              <a:xfrm rot="5400000">
                <a:off x="4536281" y="3107132"/>
                <a:ext cx="214314" cy="1588"/>
              </a:xfrm>
              <a:prstGeom prst="straightConnector1">
                <a:avLst/>
              </a:prstGeom>
              <a:ln>
                <a:solidFill>
                  <a:srgbClr val="FF0000"/>
                </a:solidFill>
                <a:headEnd type="oval" w="sm" len="sm"/>
                <a:tailEnd type="triangle" w="sm" len="sm"/>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p:nvPr/>
            </p:nvCxnSpPr>
            <p:spPr>
              <a:xfrm rot="16200000" flipV="1">
                <a:off x="4608513" y="3107132"/>
                <a:ext cx="214314" cy="1588"/>
              </a:xfrm>
              <a:prstGeom prst="straightConnector1">
                <a:avLst/>
              </a:prstGeom>
              <a:ln>
                <a:solidFill>
                  <a:srgbClr val="00B050"/>
                </a:solidFill>
                <a:headEnd type="oval" w="sm" len="sm"/>
                <a:tailEnd type="triangle" w="sm" len="sm"/>
              </a:ln>
            </p:spPr>
            <p:style>
              <a:lnRef idx="1">
                <a:schemeClr val="accent1"/>
              </a:lnRef>
              <a:fillRef idx="0">
                <a:schemeClr val="accent1"/>
              </a:fillRef>
              <a:effectRef idx="0">
                <a:schemeClr val="accent1"/>
              </a:effectRef>
              <a:fontRef idx="minor">
                <a:schemeClr val="tx1"/>
              </a:fontRef>
            </p:style>
          </p:cxnSp>
        </p:grpSp>
        <p:grpSp>
          <p:nvGrpSpPr>
            <p:cNvPr id="54" name="Group 53"/>
            <p:cNvGrpSpPr/>
            <p:nvPr/>
          </p:nvGrpSpPr>
          <p:grpSpPr>
            <a:xfrm flipH="1">
              <a:off x="5765248" y="3000570"/>
              <a:ext cx="73820" cy="214314"/>
              <a:chOff x="4642644" y="3000769"/>
              <a:chExt cx="73820" cy="214314"/>
            </a:xfrm>
          </p:grpSpPr>
          <p:cxnSp>
            <p:nvCxnSpPr>
              <p:cNvPr id="55" name="Straight Arrow Connector 54"/>
              <p:cNvCxnSpPr/>
              <p:nvPr/>
            </p:nvCxnSpPr>
            <p:spPr>
              <a:xfrm rot="5400000">
                <a:off x="4536281" y="3107132"/>
                <a:ext cx="214314" cy="1588"/>
              </a:xfrm>
              <a:prstGeom prst="straightConnector1">
                <a:avLst/>
              </a:prstGeom>
              <a:ln>
                <a:solidFill>
                  <a:srgbClr val="FF0000"/>
                </a:solidFill>
                <a:headEnd type="oval" w="sm" len="sm"/>
                <a:tailEnd type="triangle" w="sm" len="sm"/>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p:nvPr/>
            </p:nvCxnSpPr>
            <p:spPr>
              <a:xfrm rot="16200000" flipV="1">
                <a:off x="4608513" y="3107132"/>
                <a:ext cx="214314" cy="1588"/>
              </a:xfrm>
              <a:prstGeom prst="straightConnector1">
                <a:avLst/>
              </a:prstGeom>
              <a:ln>
                <a:solidFill>
                  <a:srgbClr val="00B050"/>
                </a:solidFill>
                <a:headEnd type="oval" w="sm" len="sm"/>
                <a:tailEnd type="triangle" w="sm" len="sm"/>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Darkdoji\Pictures\Slide 19.png"/>
          <p:cNvPicPr>
            <a:picLocks noChangeAspect="1" noChangeArrowheads="1"/>
          </p:cNvPicPr>
          <p:nvPr/>
        </p:nvPicPr>
        <p:blipFill>
          <a:blip r:embed="rId2"/>
          <a:srcRect/>
          <a:stretch>
            <a:fillRect/>
          </a:stretch>
        </p:blipFill>
        <p:spPr bwMode="auto">
          <a:xfrm>
            <a:off x="368300" y="249238"/>
            <a:ext cx="8405813" cy="6357937"/>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Darkdoji\Pictures\Slide 20.png"/>
          <p:cNvPicPr>
            <a:picLocks noChangeAspect="1" noChangeArrowheads="1"/>
          </p:cNvPicPr>
          <p:nvPr/>
        </p:nvPicPr>
        <p:blipFill>
          <a:blip r:embed="rId2"/>
          <a:srcRect/>
          <a:stretch>
            <a:fillRect/>
          </a:stretch>
        </p:blipFill>
        <p:spPr bwMode="auto">
          <a:xfrm>
            <a:off x="374650" y="249238"/>
            <a:ext cx="8393113" cy="6357937"/>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1472" y="214290"/>
            <a:ext cx="2214578" cy="400110"/>
          </a:xfrm>
          <a:prstGeom prst="rect">
            <a:avLst/>
          </a:prstGeom>
          <a:noFill/>
        </p:spPr>
        <p:txBody>
          <a:bodyPr wrap="square" rtlCol="0">
            <a:spAutoFit/>
          </a:bodyPr>
          <a:lstStyle/>
          <a:p>
            <a:r>
              <a:rPr lang="en-GB" sz="2000" b="1" dirty="0" smtClean="0">
                <a:latin typeface="Agency FB" pitchFamily="34" charset="0"/>
              </a:rPr>
              <a:t>Order of Discussions</a:t>
            </a:r>
            <a:endParaRPr lang="en-GB" sz="2000" b="1" dirty="0">
              <a:latin typeface="Agency FB" pitchFamily="34" charset="0"/>
            </a:endParaRPr>
          </a:p>
        </p:txBody>
      </p:sp>
      <p:sp>
        <p:nvSpPr>
          <p:cNvPr id="3" name="TextBox 2"/>
          <p:cNvSpPr txBox="1"/>
          <p:nvPr/>
        </p:nvSpPr>
        <p:spPr>
          <a:xfrm>
            <a:off x="357158" y="634451"/>
            <a:ext cx="8358246" cy="1754326"/>
          </a:xfrm>
          <a:prstGeom prst="rect">
            <a:avLst/>
          </a:prstGeom>
          <a:noFill/>
        </p:spPr>
        <p:txBody>
          <a:bodyPr wrap="square" rtlCol="0">
            <a:spAutoFit/>
          </a:bodyPr>
          <a:lstStyle/>
          <a:p>
            <a:pPr marL="342900" indent="-342900"/>
            <a:r>
              <a:rPr lang="en-GB" dirty="0" smtClean="0">
                <a:latin typeface="Agency FB" pitchFamily="34" charset="0"/>
              </a:rPr>
              <a:t>Why is it important to us that we discuss  anew with traders?</a:t>
            </a:r>
          </a:p>
          <a:p>
            <a:pPr marL="342900" indent="-342900">
              <a:buFont typeface="+mj-lt"/>
              <a:buAutoNum type="arabicPeriod"/>
            </a:pPr>
            <a:r>
              <a:rPr lang="en-GB" dirty="0" smtClean="0">
                <a:latin typeface="Agency FB" pitchFamily="34" charset="0"/>
              </a:rPr>
              <a:t>Traders are not getting the point and are approaching Orbit as if it was a simple indicator or in fact trading system. It is not and people need to know exactly what it is in order to correctly engage with it.</a:t>
            </a:r>
          </a:p>
          <a:p>
            <a:pPr marL="342900" indent="-342900">
              <a:buFont typeface="+mj-lt"/>
              <a:buAutoNum type="arabicPeriod"/>
            </a:pPr>
            <a:r>
              <a:rPr lang="en-GB" dirty="0" smtClean="0">
                <a:latin typeface="Agency FB" pitchFamily="34" charset="0"/>
              </a:rPr>
              <a:t>So we demonstrate the essence of our invention and are prepared to show our results from time to time.</a:t>
            </a:r>
          </a:p>
          <a:p>
            <a:pPr marL="342900" indent="-342900">
              <a:buFont typeface="+mj-lt"/>
              <a:buAutoNum type="arabicPeriod"/>
            </a:pPr>
            <a:r>
              <a:rPr lang="en-GB" dirty="0" smtClean="0">
                <a:latin typeface="Agency FB" pitchFamily="34" charset="0"/>
              </a:rPr>
              <a:t>It is only when the trader understands in depth what the invention is, that he can see the whole point and engage with others to profit from the tool.</a:t>
            </a:r>
          </a:p>
        </p:txBody>
      </p:sp>
      <p:sp>
        <p:nvSpPr>
          <p:cNvPr id="4" name="TextBox 3"/>
          <p:cNvSpPr txBox="1"/>
          <p:nvPr/>
        </p:nvSpPr>
        <p:spPr>
          <a:xfrm>
            <a:off x="357158" y="2500306"/>
            <a:ext cx="8072494" cy="2031325"/>
          </a:xfrm>
          <a:prstGeom prst="rect">
            <a:avLst/>
          </a:prstGeom>
          <a:noFill/>
        </p:spPr>
        <p:txBody>
          <a:bodyPr wrap="square" rtlCol="0">
            <a:spAutoFit/>
          </a:bodyPr>
          <a:lstStyle/>
          <a:p>
            <a:pPr marL="342900" indent="-342900"/>
            <a:r>
              <a:rPr lang="en-GB" dirty="0" smtClean="0">
                <a:latin typeface="Agency FB" pitchFamily="34" charset="0"/>
              </a:rPr>
              <a:t>What can we discuss at this initial time? </a:t>
            </a:r>
          </a:p>
          <a:p>
            <a:pPr marL="342900" indent="-342900">
              <a:buFont typeface="+mj-lt"/>
              <a:buAutoNum type="arabicPeriod"/>
            </a:pPr>
            <a:r>
              <a:rPr lang="en-GB" dirty="0" smtClean="0">
                <a:latin typeface="Agency FB" pitchFamily="34" charset="0"/>
              </a:rPr>
              <a:t>People have come to me privately offering money in the old culture of seeking personal advantage only and not common advantage because they do not understand that there is enough for everyone even when everyone can win consistently and it is by common exchange of technique that we can all grow to full understanding.</a:t>
            </a:r>
          </a:p>
          <a:p>
            <a:pPr marL="342900" indent="-342900">
              <a:buFont typeface="+mj-lt"/>
              <a:buAutoNum type="arabicPeriod"/>
            </a:pPr>
            <a:r>
              <a:rPr lang="en-GB" dirty="0" smtClean="0">
                <a:latin typeface="Agency FB" pitchFamily="34" charset="0"/>
              </a:rPr>
              <a:t>I am keeping no secret and no trader has the kind of money I need to put this tool in the cloud which is my vision ultimately. World wide access.</a:t>
            </a:r>
          </a:p>
        </p:txBody>
      </p:sp>
      <p:sp>
        <p:nvSpPr>
          <p:cNvPr id="5" name="TextBox 4"/>
          <p:cNvSpPr txBox="1"/>
          <p:nvPr/>
        </p:nvSpPr>
        <p:spPr>
          <a:xfrm>
            <a:off x="357158" y="4665468"/>
            <a:ext cx="8358246" cy="1200329"/>
          </a:xfrm>
          <a:prstGeom prst="rect">
            <a:avLst/>
          </a:prstGeom>
          <a:noFill/>
        </p:spPr>
        <p:txBody>
          <a:bodyPr wrap="square" rtlCol="0">
            <a:spAutoFit/>
          </a:bodyPr>
          <a:lstStyle/>
          <a:p>
            <a:pPr marL="342900" indent="-342900"/>
            <a:r>
              <a:rPr lang="en-GB" dirty="0" smtClean="0">
                <a:latin typeface="Agency FB" pitchFamily="34" charset="0"/>
              </a:rPr>
              <a:t>What is the end game? </a:t>
            </a:r>
          </a:p>
          <a:p>
            <a:pPr marL="342900" indent="-342900">
              <a:buFont typeface="+mj-lt"/>
              <a:buAutoNum type="arabicPeriod"/>
            </a:pPr>
            <a:r>
              <a:rPr lang="en-GB" dirty="0" smtClean="0">
                <a:latin typeface="Agency FB" pitchFamily="34" charset="0"/>
              </a:rPr>
              <a:t>The more that take interest and follow the thinking and find benefit from doing so the more the idea grows.</a:t>
            </a:r>
          </a:p>
          <a:p>
            <a:pPr marL="342900" indent="-342900">
              <a:buFont typeface="+mj-lt"/>
              <a:buAutoNum type="arabicPeriod"/>
            </a:pPr>
            <a:r>
              <a:rPr lang="en-GB" dirty="0" smtClean="0">
                <a:latin typeface="Agency FB" pitchFamily="34" charset="0"/>
              </a:rPr>
              <a:t>We ultimately desire to put the final product in the cloud so everyone can use it but that is still sometime away – a long-term goal.</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8596" y="571480"/>
            <a:ext cx="8286808" cy="5909310"/>
          </a:xfrm>
          <a:prstGeom prst="rect">
            <a:avLst/>
          </a:prstGeom>
          <a:noFill/>
        </p:spPr>
        <p:txBody>
          <a:bodyPr wrap="square" rtlCol="0">
            <a:spAutoFit/>
          </a:bodyPr>
          <a:lstStyle/>
          <a:p>
            <a:pPr marL="342900" indent="-342900"/>
            <a:r>
              <a:rPr lang="en-GB" dirty="0" smtClean="0">
                <a:latin typeface="Agency FB" pitchFamily="34" charset="0"/>
              </a:rPr>
              <a:t>Why is important to write and circulate this note?</a:t>
            </a:r>
          </a:p>
          <a:p>
            <a:pPr marL="342900" indent="-342900">
              <a:buFont typeface="+mj-lt"/>
              <a:buAutoNum type="arabicPeriod"/>
            </a:pPr>
            <a:r>
              <a:rPr lang="en-GB" dirty="0" smtClean="0">
                <a:latin typeface="Agency FB" pitchFamily="34" charset="0"/>
              </a:rPr>
              <a:t>In our experience of traders in general, we have found that there is no simple sense by which to communicate the concept of a </a:t>
            </a:r>
            <a:r>
              <a:rPr lang="en-GB" b="1" dirty="0" smtClean="0">
                <a:latin typeface="Agency FB" pitchFamily="34" charset="0"/>
              </a:rPr>
              <a:t>chaotic model </a:t>
            </a:r>
            <a:r>
              <a:rPr lang="en-GB" dirty="0" smtClean="0">
                <a:latin typeface="Agency FB" pitchFamily="34" charset="0"/>
              </a:rPr>
              <a:t>of markets, or the advantage in adopting the associated prototype </a:t>
            </a:r>
            <a:r>
              <a:rPr lang="en-GB" i="1" dirty="0" smtClean="0">
                <a:latin typeface="Agency FB" pitchFamily="34" charset="0"/>
              </a:rPr>
              <a:t>technology</a:t>
            </a:r>
            <a:r>
              <a:rPr lang="en-GB" dirty="0" smtClean="0">
                <a:latin typeface="Agency FB" pitchFamily="34" charset="0"/>
              </a:rPr>
              <a:t>, </a:t>
            </a:r>
            <a:r>
              <a:rPr lang="en-GB" b="1" dirty="0" smtClean="0">
                <a:latin typeface="Agency FB" pitchFamily="34" charset="0"/>
              </a:rPr>
              <a:t>Orbit the Tool</a:t>
            </a:r>
            <a:r>
              <a:rPr lang="en-GB" dirty="0" smtClean="0">
                <a:latin typeface="Agency FB" pitchFamily="34" charset="0"/>
              </a:rPr>
              <a:t>), </a:t>
            </a:r>
          </a:p>
          <a:p>
            <a:pPr marL="342900" indent="-342900">
              <a:buFont typeface="+mj-lt"/>
              <a:buAutoNum type="arabicPeriod"/>
            </a:pPr>
            <a:r>
              <a:rPr lang="en-GB" dirty="0" smtClean="0">
                <a:latin typeface="Agency FB" pitchFamily="34" charset="0"/>
              </a:rPr>
              <a:t>Traders simply lack the required visioning capacity (and tend to think we are suggesting something already in existence). </a:t>
            </a:r>
          </a:p>
          <a:p>
            <a:pPr marL="342900" indent="-342900">
              <a:buFont typeface="+mj-lt"/>
              <a:buAutoNum type="arabicPeriod"/>
            </a:pPr>
            <a:r>
              <a:rPr lang="en-GB" dirty="0" smtClean="0">
                <a:latin typeface="Agency FB" pitchFamily="34" charset="0"/>
              </a:rPr>
              <a:t>The idea of a mathematical model, appears intellectually inaccessible to traders, and as such traders  appear constrained to think only within the current </a:t>
            </a:r>
            <a:r>
              <a:rPr lang="en-GB" b="1" dirty="0" smtClean="0">
                <a:latin typeface="Agency FB" pitchFamily="34" charset="0"/>
              </a:rPr>
              <a:t>box</a:t>
            </a:r>
            <a:r>
              <a:rPr lang="en-GB" dirty="0" smtClean="0">
                <a:latin typeface="Agency FB" pitchFamily="34" charset="0"/>
              </a:rPr>
              <a:t> of “technical” analysis and “fundamental” analysis in the face of a completely new and paradigm shifting idea (now turned into a reality). </a:t>
            </a:r>
          </a:p>
          <a:p>
            <a:pPr marL="342900" indent="-342900">
              <a:buFont typeface="+mj-lt"/>
              <a:buAutoNum type="arabicPeriod"/>
            </a:pPr>
            <a:r>
              <a:rPr lang="en-GB" dirty="0" smtClean="0">
                <a:latin typeface="Agency FB" pitchFamily="34" charset="0"/>
              </a:rPr>
              <a:t>It is important and critical to understand the newness of the idea and see beyond the current box And to understand that to learn the tool you must drop the current box completely and simply follow the tool.</a:t>
            </a:r>
          </a:p>
          <a:p>
            <a:pPr marL="342900" indent="-342900">
              <a:buFont typeface="+mj-lt"/>
              <a:buAutoNum type="arabicPeriod"/>
            </a:pPr>
            <a:r>
              <a:rPr lang="en-GB" dirty="0" smtClean="0">
                <a:latin typeface="Agency FB" pitchFamily="34" charset="0"/>
              </a:rPr>
              <a:t>Following the tool is awkward at first because you think you need to analyse the market first but all you need to do is follow its commands and gain the patience of markets because you do not really know and cannot guess consistently where the market is headed. But the tool knows so you must learn to pace the tool to trade it. Sure sometimes you think some signal should appear and it does not learn why by observing the tool for sometime to see how it works and how it times it signals and soon you will see how to trust it and follow.</a:t>
            </a:r>
          </a:p>
          <a:p>
            <a:pPr marL="342900" indent="-342900">
              <a:buFont typeface="+mj-lt"/>
              <a:buAutoNum type="arabicPeriod"/>
            </a:pPr>
            <a:r>
              <a:rPr lang="en-GB" dirty="0" smtClean="0">
                <a:latin typeface="Agency FB" pitchFamily="34" charset="0"/>
              </a:rPr>
              <a:t>So kindly review</a:t>
            </a:r>
            <a:r>
              <a:rPr lang="en-GB" b="1" dirty="0" smtClean="0">
                <a:latin typeface="Agency FB" pitchFamily="34" charset="0"/>
              </a:rPr>
              <a:t> </a:t>
            </a:r>
            <a:r>
              <a:rPr lang="en-GB" dirty="0" smtClean="0">
                <a:latin typeface="Agency FB" pitchFamily="34" charset="0"/>
              </a:rPr>
              <a:t>and think about all aspects carefully, spend time observing the tool. Take an interest in the concept. What is initial value in chaos mathematics, what is a strange attractor, what is a bifurcation – Google up stuff just to gain a general sense not to take an exam or anything like that just to know that what you are doing trading the tool is real and different.</a:t>
            </a:r>
          </a:p>
        </p:txBody>
      </p:sp>
      <p:sp>
        <p:nvSpPr>
          <p:cNvPr id="3" name="TextBox 2"/>
          <p:cNvSpPr txBox="1"/>
          <p:nvPr/>
        </p:nvSpPr>
        <p:spPr>
          <a:xfrm>
            <a:off x="571472" y="142852"/>
            <a:ext cx="4143404" cy="400110"/>
          </a:xfrm>
          <a:prstGeom prst="rect">
            <a:avLst/>
          </a:prstGeom>
          <a:noFill/>
        </p:spPr>
        <p:txBody>
          <a:bodyPr wrap="square" rtlCol="0">
            <a:spAutoFit/>
          </a:bodyPr>
          <a:lstStyle/>
          <a:p>
            <a:r>
              <a:rPr lang="en-GB" sz="2000" b="1" dirty="0" smtClean="0">
                <a:latin typeface="Agency FB" pitchFamily="34" charset="0"/>
              </a:rPr>
              <a:t>The way to think of why we wrote this note</a:t>
            </a:r>
            <a:endParaRPr lang="en-GB" sz="2000" b="1" dirty="0">
              <a:latin typeface="Agency FB"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282" y="785794"/>
            <a:ext cx="8715436" cy="5270674"/>
          </a:xfrm>
          <a:prstGeom prst="rect">
            <a:avLst/>
          </a:prstGeom>
          <a:noFill/>
        </p:spPr>
        <p:txBody>
          <a:bodyPr wrap="square" rtlCol="0">
            <a:spAutoFit/>
          </a:bodyPr>
          <a:lstStyle/>
          <a:p>
            <a:r>
              <a:rPr lang="en-GB" sz="1600" dirty="0" smtClean="0">
                <a:latin typeface="Agency FB" pitchFamily="34" charset="0"/>
              </a:rPr>
              <a:t>The </a:t>
            </a:r>
            <a:r>
              <a:rPr lang="en-GB" sz="1600" b="1" dirty="0" smtClean="0">
                <a:latin typeface="Agency FB" pitchFamily="34" charset="0"/>
              </a:rPr>
              <a:t>strategic blindside </a:t>
            </a:r>
            <a:r>
              <a:rPr lang="en-GB" sz="1600" dirty="0" smtClean="0">
                <a:latin typeface="Agency FB" pitchFamily="34" charset="0"/>
              </a:rPr>
              <a:t>hindering market participants and especially brokers and traders is the failure to recognize that:</a:t>
            </a:r>
          </a:p>
          <a:p>
            <a:endParaRPr lang="en-GB" sz="1600" dirty="0" smtClean="0">
              <a:latin typeface="Agency FB" pitchFamily="34" charset="0"/>
            </a:endParaRPr>
          </a:p>
          <a:p>
            <a:pPr marL="342900" indent="-342900">
              <a:buFont typeface="+mj-lt"/>
              <a:buAutoNum type="arabicPeriod"/>
            </a:pPr>
            <a:r>
              <a:rPr lang="en-GB" dirty="0" smtClean="0">
                <a:latin typeface="Agency FB" pitchFamily="34" charset="0"/>
              </a:rPr>
              <a:t>The Pit is no more, the pit is dead</a:t>
            </a:r>
          </a:p>
          <a:p>
            <a:pPr marL="342900" indent="-342900">
              <a:buFont typeface="+mj-lt"/>
              <a:buAutoNum type="arabicPeriod"/>
            </a:pPr>
            <a:endParaRPr lang="en-GB" sz="1050" dirty="0" smtClean="0">
              <a:latin typeface="Agency FB" pitchFamily="34" charset="0"/>
            </a:endParaRPr>
          </a:p>
          <a:p>
            <a:pPr marL="342900" indent="-342900">
              <a:buFont typeface="+mj-lt"/>
              <a:buAutoNum type="arabicPeriod"/>
            </a:pPr>
            <a:r>
              <a:rPr lang="en-GB" dirty="0" smtClean="0">
                <a:latin typeface="Agency FB" pitchFamily="34" charset="0"/>
              </a:rPr>
              <a:t>And so is the </a:t>
            </a:r>
            <a:r>
              <a:rPr lang="en-GB" b="1" dirty="0" smtClean="0">
                <a:latin typeface="Agency FB" pitchFamily="34" charset="0"/>
              </a:rPr>
              <a:t>pit trader </a:t>
            </a:r>
            <a:r>
              <a:rPr lang="en-GB" dirty="0" smtClean="0">
                <a:latin typeface="Agency FB" pitchFamily="34" charset="0"/>
              </a:rPr>
              <a:t>along with his psychology, ideas, fears, greed or whatever else emotions, </a:t>
            </a:r>
            <a:r>
              <a:rPr lang="en-GB" b="1" dirty="0" smtClean="0">
                <a:latin typeface="Agency FB" pitchFamily="34" charset="0"/>
              </a:rPr>
              <a:t>methods, understandings</a:t>
            </a:r>
            <a:r>
              <a:rPr lang="en-GB" dirty="0" smtClean="0">
                <a:latin typeface="Agency FB" pitchFamily="34" charset="0"/>
              </a:rPr>
              <a:t> and </a:t>
            </a:r>
            <a:r>
              <a:rPr lang="en-GB" b="1" dirty="0" smtClean="0">
                <a:latin typeface="Agency FB" pitchFamily="34" charset="0"/>
              </a:rPr>
              <a:t>knowledge</a:t>
            </a:r>
            <a:r>
              <a:rPr lang="en-GB" dirty="0" smtClean="0">
                <a:latin typeface="Agency FB" pitchFamily="34" charset="0"/>
              </a:rPr>
              <a:t> associated with pit trading (the context from which current methods derive).</a:t>
            </a:r>
          </a:p>
          <a:p>
            <a:pPr marL="342900" indent="-342900">
              <a:buFont typeface="+mj-lt"/>
              <a:buAutoNum type="arabicPeriod"/>
            </a:pPr>
            <a:endParaRPr lang="en-GB" sz="1050" dirty="0" smtClean="0">
              <a:latin typeface="Agency FB" pitchFamily="34" charset="0"/>
            </a:endParaRPr>
          </a:p>
          <a:p>
            <a:pPr marL="342900" indent="-342900">
              <a:buFont typeface="+mj-lt"/>
              <a:buAutoNum type="arabicPeriod"/>
            </a:pPr>
            <a:r>
              <a:rPr lang="en-GB" dirty="0" smtClean="0">
                <a:latin typeface="Agency FB" pitchFamily="34" charset="0"/>
              </a:rPr>
              <a:t>The pit has been replaced by the computer over 50 years now and the computer defines a microstructure that includes matching engines (creating a very different trading environment from pit trading).</a:t>
            </a:r>
          </a:p>
          <a:p>
            <a:pPr marL="342900" indent="-342900">
              <a:buFont typeface="+mj-lt"/>
              <a:buAutoNum type="arabicPeriod"/>
            </a:pPr>
            <a:endParaRPr lang="en-GB" sz="1050" dirty="0" smtClean="0">
              <a:latin typeface="Agency FB" pitchFamily="34" charset="0"/>
            </a:endParaRPr>
          </a:p>
          <a:p>
            <a:pPr marL="342900" indent="-342900">
              <a:buFont typeface="+mj-lt"/>
              <a:buAutoNum type="arabicPeriod"/>
            </a:pPr>
            <a:r>
              <a:rPr lang="en-GB" dirty="0" smtClean="0">
                <a:latin typeface="Agency FB" pitchFamily="34" charset="0"/>
              </a:rPr>
              <a:t>There is no chaos in markets without the </a:t>
            </a:r>
            <a:r>
              <a:rPr lang="en-GB" b="1" dirty="0" smtClean="0">
                <a:latin typeface="Agency FB" pitchFamily="34" charset="0"/>
              </a:rPr>
              <a:t>computer</a:t>
            </a:r>
            <a:r>
              <a:rPr lang="en-GB" dirty="0" smtClean="0">
                <a:latin typeface="Agency FB" pitchFamily="34" charset="0"/>
              </a:rPr>
              <a:t>. Chaos is wholly a computer phenomenon for markets. Indeed both sciences applied in Orbit, could only be invented following the invention of the computer. Chaos and fractal geometry live in the computer. Without the computer it is not possible to define either and for some systems (like the market), to realize either at all.</a:t>
            </a:r>
          </a:p>
          <a:p>
            <a:pPr marL="342900" indent="-342900">
              <a:buFont typeface="+mj-lt"/>
              <a:buAutoNum type="arabicPeriod"/>
            </a:pPr>
            <a:endParaRPr lang="en-GB" sz="1050" dirty="0" smtClean="0">
              <a:latin typeface="Agency FB" pitchFamily="34" charset="0"/>
            </a:endParaRPr>
          </a:p>
          <a:p>
            <a:pPr marL="342900" indent="-342900">
              <a:buFont typeface="+mj-lt"/>
              <a:buAutoNum type="arabicPeriod"/>
            </a:pPr>
            <a:r>
              <a:rPr lang="en-GB" dirty="0" smtClean="0">
                <a:latin typeface="Agency FB" pitchFamily="34" charset="0"/>
              </a:rPr>
              <a:t>But with the computer </a:t>
            </a:r>
            <a:r>
              <a:rPr lang="en-GB" b="1" dirty="0" smtClean="0">
                <a:latin typeface="Agency FB" pitchFamily="34" charset="0"/>
              </a:rPr>
              <a:t>deterministic chaos theory </a:t>
            </a:r>
            <a:r>
              <a:rPr lang="en-GB" dirty="0" smtClean="0">
                <a:latin typeface="Agency FB" pitchFamily="34" charset="0"/>
              </a:rPr>
              <a:t>becomes the valid way to read and trade markets ----&gt; deterministically  -------&gt; everything else is a partial view or speculative reading, and as such highly unreliable to redundant (risky).</a:t>
            </a:r>
          </a:p>
          <a:p>
            <a:pPr marL="342900" indent="-342900">
              <a:buFont typeface="+mj-lt"/>
              <a:buAutoNum type="arabicPeriod"/>
            </a:pPr>
            <a:endParaRPr lang="en-GB" sz="1050" dirty="0" smtClean="0">
              <a:latin typeface="Agency FB" pitchFamily="34" charset="0"/>
            </a:endParaRPr>
          </a:p>
          <a:p>
            <a:pPr marL="342900" indent="-342900">
              <a:buFont typeface="+mj-lt"/>
              <a:buAutoNum type="arabicPeriod"/>
            </a:pPr>
            <a:r>
              <a:rPr lang="en-GB" dirty="0" smtClean="0">
                <a:latin typeface="Agency FB" pitchFamily="34" charset="0"/>
              </a:rPr>
              <a:t>Participants without this understanding are at least 50 years behind the </a:t>
            </a:r>
            <a:r>
              <a:rPr lang="en-GB" b="1" dirty="0" smtClean="0">
                <a:latin typeface="Agency FB" pitchFamily="34" charset="0"/>
              </a:rPr>
              <a:t>new</a:t>
            </a:r>
            <a:r>
              <a:rPr lang="en-GB" dirty="0" smtClean="0">
                <a:latin typeface="Agency FB" pitchFamily="34" charset="0"/>
              </a:rPr>
              <a:t> (over 50 years old), </a:t>
            </a:r>
            <a:r>
              <a:rPr lang="en-GB" b="1" dirty="0" smtClean="0">
                <a:latin typeface="Agency FB" pitchFamily="34" charset="0"/>
              </a:rPr>
              <a:t>market reality.</a:t>
            </a:r>
          </a:p>
        </p:txBody>
      </p:sp>
      <p:sp>
        <p:nvSpPr>
          <p:cNvPr id="3" name="Rectangle 2"/>
          <p:cNvSpPr/>
          <p:nvPr/>
        </p:nvSpPr>
        <p:spPr>
          <a:xfrm>
            <a:off x="571472" y="285728"/>
            <a:ext cx="5682966" cy="523220"/>
          </a:xfrm>
          <a:prstGeom prst="rect">
            <a:avLst/>
          </a:prstGeom>
        </p:spPr>
        <p:txBody>
          <a:bodyPr wrap="none">
            <a:spAutoFit/>
          </a:bodyPr>
          <a:lstStyle/>
          <a:p>
            <a:r>
              <a:rPr lang="en-GB" sz="2800" dirty="0" smtClean="0">
                <a:latin typeface="Agency FB" pitchFamily="34" charset="0"/>
              </a:rPr>
              <a:t>Epilogue :The pit is </a:t>
            </a:r>
            <a:r>
              <a:rPr lang="en-GB" sz="2800" b="1" dirty="0" smtClean="0">
                <a:latin typeface="Agency FB" pitchFamily="34" charset="0"/>
              </a:rPr>
              <a:t>dead</a:t>
            </a:r>
            <a:r>
              <a:rPr lang="en-GB" sz="2800" dirty="0" smtClean="0">
                <a:latin typeface="Agency FB" pitchFamily="34" charset="0"/>
              </a:rPr>
              <a:t> and so is the </a:t>
            </a:r>
            <a:r>
              <a:rPr lang="en-GB" sz="2800" b="1" dirty="0" smtClean="0">
                <a:latin typeface="Agency FB" pitchFamily="34" charset="0"/>
              </a:rPr>
              <a:t>pit trader</a:t>
            </a:r>
            <a:endParaRPr lang="en-GB" sz="2800"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Darkdoji\Pictures\Slide 32.png"/>
          <p:cNvPicPr>
            <a:picLocks noChangeAspect="1" noChangeArrowheads="1"/>
          </p:cNvPicPr>
          <p:nvPr/>
        </p:nvPicPr>
        <p:blipFill>
          <a:blip r:embed="rId2"/>
          <a:srcRect/>
          <a:stretch>
            <a:fillRect/>
          </a:stretch>
        </p:blipFill>
        <p:spPr bwMode="auto">
          <a:xfrm>
            <a:off x="1036638" y="285750"/>
            <a:ext cx="7070725" cy="6284913"/>
          </a:xfrm>
          <a:prstGeom prst="rect">
            <a:avLst/>
          </a:prstGeom>
          <a:noFill/>
        </p:spPr>
      </p:pic>
      <p:sp>
        <p:nvSpPr>
          <p:cNvPr id="3" name="Rectangle 2"/>
          <p:cNvSpPr/>
          <p:nvPr/>
        </p:nvSpPr>
        <p:spPr>
          <a:xfrm>
            <a:off x="500034" y="262574"/>
            <a:ext cx="1317990" cy="523220"/>
          </a:xfrm>
          <a:prstGeom prst="rect">
            <a:avLst/>
          </a:prstGeom>
        </p:spPr>
        <p:txBody>
          <a:bodyPr wrap="none">
            <a:spAutoFit/>
          </a:bodyPr>
          <a:lstStyle/>
          <a:p>
            <a:r>
              <a:rPr lang="en-GB" sz="2800" dirty="0" smtClean="0">
                <a:latin typeface="Agency FB" pitchFamily="34" charset="0"/>
              </a:rPr>
              <a:t>The Vision</a:t>
            </a:r>
            <a:endParaRPr lang="en-GB" sz="2800" dirty="0"/>
          </a:p>
        </p:txBody>
      </p:sp>
      <p:pic>
        <p:nvPicPr>
          <p:cNvPr id="4" name="Picture 2" descr="C:\Users\Darkdoji\Desktop\A_Paper Trades\End Behaviours High\Peter Corrections\New Logo.png"/>
          <p:cNvPicPr>
            <a:picLocks noChangeAspect="1" noChangeArrowheads="1"/>
          </p:cNvPicPr>
          <p:nvPr/>
        </p:nvPicPr>
        <p:blipFill>
          <a:blip r:embed="rId3"/>
          <a:srcRect/>
          <a:stretch>
            <a:fillRect/>
          </a:stretch>
        </p:blipFill>
        <p:spPr bwMode="auto">
          <a:xfrm>
            <a:off x="7572396" y="5143512"/>
            <a:ext cx="877887" cy="774700"/>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26258</TotalTime>
  <Words>3774</Words>
  <Application>Microsoft Office PowerPoint</Application>
  <PresentationFormat>On-screen Show (4:3)</PresentationFormat>
  <Paragraphs>624</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Windows User</dc:creator>
  <cp:lastModifiedBy>Windows User</cp:lastModifiedBy>
  <cp:revision>2061</cp:revision>
  <dcterms:created xsi:type="dcterms:W3CDTF">2022-12-26T16:59:29Z</dcterms:created>
  <dcterms:modified xsi:type="dcterms:W3CDTF">2023-04-16T18:02:26Z</dcterms:modified>
</cp:coreProperties>
</file>