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2" r:id="rId3"/>
    <p:sldId id="256" r:id="rId4"/>
    <p:sldId id="257" r:id="rId5"/>
    <p:sldId id="258" r:id="rId6"/>
    <p:sldId id="259" r:id="rId7"/>
    <p:sldId id="26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8AB2778-F759-416C-AE76-39480817C3AC}" type="datetimeFigureOut">
              <a:rPr lang="en-US" smtClean="0"/>
              <a:t>4/22/2023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AB2778-F759-416C-AE76-39480817C3AC}" type="datetimeFigureOut">
              <a:rPr lang="en-US" smtClean="0"/>
              <a:t>4/22/2023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AB2778-F759-416C-AE76-39480817C3AC}" type="datetimeFigureOut">
              <a:rPr lang="en-US" smtClean="0"/>
              <a:t>4/22/2023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8AB2778-F759-416C-AE76-39480817C3AC}" type="datetimeFigureOut">
              <a:rPr lang="en-US" smtClean="0"/>
              <a:t>4/22/2023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8AB2778-F759-416C-AE76-39480817C3AC}" type="datetimeFigureOut">
              <a:rPr lang="en-US" smtClean="0"/>
              <a:t>4/22/2023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8AB2778-F759-416C-AE76-39480817C3AC}" type="datetimeFigureOut">
              <a:rPr lang="en-US" smtClean="0"/>
              <a:t>4/22/2023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AB2778-F759-416C-AE76-39480817C3AC}" type="datetimeFigureOut">
              <a:rPr lang="en-US" smtClean="0"/>
              <a:t>4/22/2023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AB2778-F759-416C-AE76-39480817C3AC}" type="datetimeFigureOut">
              <a:rPr lang="en-US" smtClean="0"/>
              <a:t>4/22/2023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AB2778-F759-416C-AE76-39480817C3AC}" type="datetimeFigureOut">
              <a:rPr lang="en-US" smtClean="0"/>
              <a:t>4/22/2023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AB2778-F759-416C-AE76-39480817C3AC}" type="datetimeFigureOut">
              <a:rPr lang="en-US" smtClean="0"/>
              <a:t>4/22/2023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AB2778-F759-416C-AE76-39480817C3AC}" type="datetimeFigureOut">
              <a:rPr lang="en-US" smtClean="0"/>
              <a:t>4/22/2023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649C4-5A03-42C0-A924-182497FC2DC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AB2778-F759-416C-AE76-39480817C3AC}" type="datetimeFigureOut">
              <a:rPr lang="en-US" smtClean="0"/>
              <a:t>4/22/2023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1649C4-5A03-42C0-A924-182497FC2DC0}"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35885" y="1571612"/>
            <a:ext cx="6072230" cy="2862322"/>
          </a:xfrm>
          <a:prstGeom prst="rect">
            <a:avLst/>
          </a:prstGeom>
          <a:noFill/>
        </p:spPr>
        <p:txBody>
          <a:bodyPr wrap="square" rtlCol="0">
            <a:spAutoFit/>
          </a:bodyPr>
          <a:lstStyle/>
          <a:p>
            <a:r>
              <a:rPr lang="en-GB" sz="3600" dirty="0" smtClean="0">
                <a:latin typeface="Agency FB" pitchFamily="34" charset="0"/>
              </a:rPr>
              <a:t>A MUST READ and UNDERSTAND:</a:t>
            </a:r>
          </a:p>
          <a:p>
            <a:endParaRPr lang="en-GB" sz="3600" dirty="0">
              <a:latin typeface="Agency FB" pitchFamily="34" charset="0"/>
            </a:endParaRPr>
          </a:p>
          <a:p>
            <a:r>
              <a:rPr lang="en-GB" sz="3600" dirty="0" smtClean="0">
                <a:latin typeface="Agency FB" pitchFamily="34" charset="0"/>
              </a:rPr>
              <a:t>The </a:t>
            </a:r>
            <a:r>
              <a:rPr lang="en-GB" sz="3600" b="1" dirty="0" smtClean="0">
                <a:latin typeface="Agency FB" pitchFamily="34" charset="0"/>
              </a:rPr>
              <a:t>Orbit Arrow </a:t>
            </a:r>
            <a:r>
              <a:rPr lang="en-GB" sz="3600" dirty="0" smtClean="0">
                <a:latin typeface="Agency FB" pitchFamily="34" charset="0"/>
              </a:rPr>
              <a:t>and other Entry Options plus </a:t>
            </a:r>
            <a:r>
              <a:rPr lang="en-GB" sz="3600" b="1" dirty="0" smtClean="0">
                <a:latin typeface="Agency FB" pitchFamily="34" charset="0"/>
              </a:rPr>
              <a:t>Developing</a:t>
            </a:r>
            <a:r>
              <a:rPr lang="en-GB" sz="3600" dirty="0" smtClean="0">
                <a:latin typeface="Agency FB" pitchFamily="34" charset="0"/>
              </a:rPr>
              <a:t> your Personal “Trading System” Within Orbit the Tool</a:t>
            </a:r>
            <a:endParaRPr lang="en-GB" sz="3600" dirty="0">
              <a:latin typeface="Agency FB"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Darkdoji\Documents\Alpari docs\Ear;u Entries.PNG"/>
          <p:cNvPicPr>
            <a:picLocks noChangeAspect="1" noChangeArrowheads="1"/>
          </p:cNvPicPr>
          <p:nvPr/>
        </p:nvPicPr>
        <p:blipFill>
          <a:blip r:embed="rId2"/>
          <a:srcRect/>
          <a:stretch>
            <a:fillRect/>
          </a:stretch>
        </p:blipFill>
        <p:spPr bwMode="auto">
          <a:xfrm>
            <a:off x="523072" y="1071546"/>
            <a:ext cx="8097857" cy="3982482"/>
          </a:xfrm>
          <a:prstGeom prst="rect">
            <a:avLst/>
          </a:prstGeom>
          <a:noFill/>
        </p:spPr>
      </p:pic>
      <p:sp>
        <p:nvSpPr>
          <p:cNvPr id="3" name="Rectangle 2"/>
          <p:cNvSpPr/>
          <p:nvPr/>
        </p:nvSpPr>
        <p:spPr>
          <a:xfrm>
            <a:off x="2928926" y="428604"/>
            <a:ext cx="2308645" cy="646331"/>
          </a:xfrm>
          <a:prstGeom prst="rect">
            <a:avLst/>
          </a:prstGeom>
        </p:spPr>
        <p:txBody>
          <a:bodyPr wrap="none">
            <a:spAutoFit/>
          </a:bodyPr>
          <a:lstStyle/>
          <a:p>
            <a:r>
              <a:rPr lang="en-GB" sz="3600" b="1" dirty="0" smtClean="0">
                <a:latin typeface="Agency FB" pitchFamily="34" charset="0"/>
              </a:rPr>
              <a:t>Early Entries </a:t>
            </a:r>
            <a:endParaRPr lang="en-GB" sz="3600" b="1" dirty="0">
              <a:latin typeface="Agency FB" pitchFamily="34" charset="0"/>
            </a:endParaRPr>
          </a:p>
        </p:txBody>
      </p:sp>
      <p:sp>
        <p:nvSpPr>
          <p:cNvPr id="4" name="Rectangle 3"/>
          <p:cNvSpPr/>
          <p:nvPr/>
        </p:nvSpPr>
        <p:spPr>
          <a:xfrm>
            <a:off x="744670" y="5214950"/>
            <a:ext cx="8114722" cy="1400383"/>
          </a:xfrm>
          <a:prstGeom prst="rect">
            <a:avLst/>
          </a:prstGeom>
        </p:spPr>
        <p:txBody>
          <a:bodyPr wrap="none">
            <a:spAutoFit/>
          </a:bodyPr>
          <a:lstStyle/>
          <a:p>
            <a:pPr marL="342900" indent="-342900">
              <a:buFont typeface="+mj-lt"/>
              <a:buAutoNum type="arabicPeriod"/>
            </a:pPr>
            <a:r>
              <a:rPr lang="en-GB" sz="1700" dirty="0" smtClean="0">
                <a:latin typeface="Agency FB" pitchFamily="34" charset="0"/>
              </a:rPr>
              <a:t>Here I am making money </a:t>
            </a:r>
            <a:r>
              <a:rPr lang="en-GB" sz="1700" b="1" dirty="0" smtClean="0">
                <a:latin typeface="Agency FB" pitchFamily="34" charset="0"/>
              </a:rPr>
              <a:t>fast</a:t>
            </a:r>
            <a:r>
              <a:rPr lang="en-GB" sz="1700" dirty="0" smtClean="0">
                <a:latin typeface="Agency FB" pitchFamily="34" charset="0"/>
              </a:rPr>
              <a:t> and </a:t>
            </a:r>
            <a:r>
              <a:rPr lang="en-GB" sz="1700" b="1" dirty="0" smtClean="0">
                <a:latin typeface="Agency FB" pitchFamily="34" charset="0"/>
              </a:rPr>
              <a:t>easy</a:t>
            </a:r>
            <a:r>
              <a:rPr lang="en-GB" sz="1700" dirty="0" smtClean="0">
                <a:latin typeface="Agency FB" pitchFamily="34" charset="0"/>
              </a:rPr>
              <a:t> but look at the </a:t>
            </a:r>
            <a:r>
              <a:rPr lang="en-GB" sz="1700" b="1" dirty="0" smtClean="0">
                <a:latin typeface="Agency FB" pitchFamily="34" charset="0"/>
              </a:rPr>
              <a:t>icons</a:t>
            </a:r>
            <a:r>
              <a:rPr lang="en-GB" sz="1700" dirty="0" smtClean="0">
                <a:latin typeface="Agency FB" pitchFamily="34" charset="0"/>
              </a:rPr>
              <a:t> – what gives me the </a:t>
            </a:r>
            <a:r>
              <a:rPr lang="en-GB" sz="1700" b="1" dirty="0" smtClean="0">
                <a:latin typeface="Agency FB" pitchFamily="34" charset="0"/>
              </a:rPr>
              <a:t>audacity</a:t>
            </a:r>
            <a:r>
              <a:rPr lang="en-GB" sz="1700" dirty="0" smtClean="0">
                <a:latin typeface="Agency FB" pitchFamily="34" charset="0"/>
              </a:rPr>
              <a:t>?</a:t>
            </a:r>
          </a:p>
          <a:p>
            <a:pPr marL="342900" indent="-342900">
              <a:buFont typeface="+mj-lt"/>
              <a:buAutoNum type="arabicPeriod"/>
            </a:pPr>
            <a:r>
              <a:rPr lang="en-GB" sz="1700" dirty="0" smtClean="0">
                <a:latin typeface="Agency FB" pitchFamily="34" charset="0"/>
              </a:rPr>
              <a:t>When you know the background you can be creative and flexible about your style without labouring the “rules.”</a:t>
            </a:r>
          </a:p>
          <a:p>
            <a:pPr marL="342900" indent="-342900">
              <a:buFont typeface="+mj-lt"/>
              <a:buAutoNum type="arabicPeriod"/>
            </a:pPr>
            <a:r>
              <a:rPr lang="en-GB" sz="1700" dirty="0" smtClean="0">
                <a:latin typeface="Agency FB" pitchFamily="34" charset="0"/>
              </a:rPr>
              <a:t>You have to explore – trial and error using the tool to find yourself and your style on the tool.</a:t>
            </a:r>
          </a:p>
          <a:p>
            <a:pPr marL="342900" indent="-342900">
              <a:buFont typeface="+mj-lt"/>
              <a:buAutoNum type="arabicPeriod"/>
            </a:pPr>
            <a:r>
              <a:rPr lang="en-GB" sz="1700" dirty="0" smtClean="0">
                <a:latin typeface="Agency FB" pitchFamily="34" charset="0"/>
              </a:rPr>
              <a:t>What I say is what I know but that does not mean you cannot know beyond me, you are a TRADER explore.</a:t>
            </a:r>
          </a:p>
          <a:p>
            <a:pPr marL="342900" indent="-342900">
              <a:buFont typeface="+mj-lt"/>
              <a:buAutoNum type="arabicPeriod"/>
            </a:pPr>
            <a:r>
              <a:rPr lang="en-GB" sz="1700" dirty="0" smtClean="0">
                <a:latin typeface="Agency FB" pitchFamily="34" charset="0"/>
              </a:rPr>
              <a:t>Adventure is not just an English word it is a mindset.</a:t>
            </a:r>
            <a:endParaRPr lang="en-GB" sz="1700" dirty="0">
              <a:latin typeface="Agency FB"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500034" y="413567"/>
            <a:ext cx="8143932" cy="6030866"/>
            <a:chOff x="500034" y="214290"/>
            <a:chExt cx="8143932" cy="6030866"/>
          </a:xfrm>
        </p:grpSpPr>
        <p:sp>
          <p:nvSpPr>
            <p:cNvPr id="4" name="TextBox 3"/>
            <p:cNvSpPr txBox="1"/>
            <p:nvPr/>
          </p:nvSpPr>
          <p:spPr>
            <a:xfrm>
              <a:off x="500034" y="612845"/>
              <a:ext cx="8143932" cy="5632311"/>
            </a:xfrm>
            <a:prstGeom prst="rect">
              <a:avLst/>
            </a:prstGeom>
            <a:noFill/>
          </p:spPr>
          <p:txBody>
            <a:bodyPr wrap="square" rtlCol="0">
              <a:spAutoFit/>
            </a:bodyPr>
            <a:lstStyle/>
            <a:p>
              <a:r>
                <a:rPr lang="en-GB" dirty="0" smtClean="0">
                  <a:latin typeface="Agency FB" pitchFamily="34" charset="0"/>
                </a:rPr>
                <a:t>What is the </a:t>
              </a:r>
              <a:r>
                <a:rPr lang="en-GB" b="1" dirty="0" smtClean="0">
                  <a:latin typeface="Agency FB" pitchFamily="34" charset="0"/>
                </a:rPr>
                <a:t>promise</a:t>
              </a:r>
              <a:r>
                <a:rPr lang="en-GB" dirty="0" smtClean="0">
                  <a:latin typeface="Agency FB" pitchFamily="34" charset="0"/>
                </a:rPr>
                <a:t> of </a:t>
              </a:r>
              <a:r>
                <a:rPr lang="en-GB" b="1" dirty="0" smtClean="0">
                  <a:latin typeface="Agency FB" pitchFamily="34" charset="0"/>
                </a:rPr>
                <a:t>Orbit the Tool? </a:t>
              </a:r>
              <a:r>
                <a:rPr lang="en-GB" dirty="0" smtClean="0">
                  <a:latin typeface="Agency FB" pitchFamily="34" charset="0"/>
                </a:rPr>
                <a:t>The promise of Orbit the Tool is to </a:t>
              </a:r>
              <a:r>
                <a:rPr lang="en-GB" b="1" dirty="0" smtClean="0">
                  <a:latin typeface="Agency FB" pitchFamily="34" charset="0"/>
                </a:rPr>
                <a:t>time</a:t>
              </a:r>
              <a:r>
                <a:rPr lang="en-GB" dirty="0" smtClean="0">
                  <a:latin typeface="Agency FB" pitchFamily="34" charset="0"/>
                </a:rPr>
                <a:t> and </a:t>
              </a:r>
              <a:r>
                <a:rPr lang="en-GB" b="1" dirty="0" smtClean="0">
                  <a:latin typeface="Agency FB" pitchFamily="34" charset="0"/>
                </a:rPr>
                <a:t>follow</a:t>
              </a:r>
              <a:r>
                <a:rPr lang="en-GB" dirty="0" smtClean="0">
                  <a:latin typeface="Agency FB" pitchFamily="34" charset="0"/>
                </a:rPr>
                <a:t> the </a:t>
              </a:r>
              <a:r>
                <a:rPr lang="en-GB" b="1" dirty="0" smtClean="0">
                  <a:latin typeface="Agency FB" pitchFamily="34" charset="0"/>
                </a:rPr>
                <a:t>trajectory</a:t>
              </a:r>
              <a:r>
                <a:rPr lang="en-GB" dirty="0" smtClean="0">
                  <a:latin typeface="Agency FB" pitchFamily="34" charset="0"/>
                </a:rPr>
                <a:t> or orbit of </a:t>
              </a:r>
              <a:r>
                <a:rPr lang="en-GB" b="1" dirty="0" smtClean="0">
                  <a:latin typeface="Agency FB" pitchFamily="34" charset="0"/>
                </a:rPr>
                <a:t>price</a:t>
              </a:r>
              <a:r>
                <a:rPr lang="en-GB" dirty="0" smtClean="0">
                  <a:latin typeface="Agency FB" pitchFamily="34" charset="0"/>
                </a:rPr>
                <a:t> from a current </a:t>
              </a:r>
              <a:r>
                <a:rPr lang="en-GB" b="1" dirty="0" smtClean="0">
                  <a:latin typeface="Agency FB" pitchFamily="34" charset="0"/>
                </a:rPr>
                <a:t>Low Stop </a:t>
              </a:r>
              <a:r>
                <a:rPr lang="en-GB" dirty="0" smtClean="0">
                  <a:latin typeface="Agency FB" pitchFamily="34" charset="0"/>
                </a:rPr>
                <a:t>to the next </a:t>
              </a:r>
              <a:r>
                <a:rPr lang="en-GB" b="1" dirty="0" smtClean="0">
                  <a:latin typeface="Agency FB" pitchFamily="34" charset="0"/>
                </a:rPr>
                <a:t>High Stop </a:t>
              </a:r>
              <a:r>
                <a:rPr lang="en-GB" dirty="0" smtClean="0">
                  <a:latin typeface="Agency FB" pitchFamily="34" charset="0"/>
                </a:rPr>
                <a:t>available in the market. And</a:t>
              </a:r>
              <a:r>
                <a:rPr lang="en-GB" b="1" dirty="0" smtClean="0">
                  <a:latin typeface="Agency FB" pitchFamily="34" charset="0"/>
                </a:rPr>
                <a:t> </a:t>
              </a:r>
              <a:r>
                <a:rPr lang="en-GB" dirty="0" smtClean="0">
                  <a:latin typeface="Agency FB" pitchFamily="34" charset="0"/>
                </a:rPr>
                <a:t>to do the same for the current </a:t>
              </a:r>
              <a:r>
                <a:rPr lang="en-GB" b="1" dirty="0" smtClean="0">
                  <a:latin typeface="Agency FB" pitchFamily="34" charset="0"/>
                </a:rPr>
                <a:t>High Stop </a:t>
              </a:r>
              <a:r>
                <a:rPr lang="en-GB" dirty="0" smtClean="0">
                  <a:latin typeface="Agency FB" pitchFamily="34" charset="0"/>
                </a:rPr>
                <a:t>to the next </a:t>
              </a:r>
              <a:r>
                <a:rPr lang="en-GB" b="1" dirty="0" smtClean="0">
                  <a:latin typeface="Agency FB" pitchFamily="34" charset="0"/>
                </a:rPr>
                <a:t>Low Stop. </a:t>
              </a:r>
              <a:r>
                <a:rPr lang="en-GB" dirty="0" smtClean="0">
                  <a:latin typeface="Agency FB" pitchFamily="34" charset="0"/>
                </a:rPr>
                <a:t>Further, to do so accurately and therefore 100/100 times. This is why it is called an Oscillator Model of Market Movement. Orbit will deliver this promise for any traded market.</a:t>
              </a:r>
            </a:p>
            <a:p>
              <a:endParaRPr lang="en-GB" dirty="0" smtClean="0">
                <a:latin typeface="Agency FB" pitchFamily="34" charset="0"/>
              </a:endParaRPr>
            </a:p>
            <a:p>
              <a:r>
                <a:rPr lang="en-GB" dirty="0" smtClean="0">
                  <a:latin typeface="Agency FB" pitchFamily="34" charset="0"/>
                </a:rPr>
                <a:t>What is the best sense to understand this </a:t>
              </a:r>
              <a:r>
                <a:rPr lang="en-GB" b="1" dirty="0" smtClean="0">
                  <a:latin typeface="Agency FB" pitchFamily="34" charset="0"/>
                </a:rPr>
                <a:t>loop</a:t>
              </a:r>
              <a:r>
                <a:rPr lang="en-GB" dirty="0" smtClean="0">
                  <a:latin typeface="Agency FB" pitchFamily="34" charset="0"/>
                </a:rPr>
                <a:t> tracking function? The best sense is this: When the </a:t>
              </a:r>
              <a:r>
                <a:rPr lang="en-GB" b="1" dirty="0" smtClean="0">
                  <a:latin typeface="Agency FB" pitchFamily="34" charset="0"/>
                </a:rPr>
                <a:t>n – 6n </a:t>
              </a:r>
              <a:r>
                <a:rPr lang="en-GB" dirty="0" smtClean="0">
                  <a:latin typeface="Agency FB" pitchFamily="34" charset="0"/>
                </a:rPr>
                <a:t>partitions</a:t>
              </a:r>
              <a:r>
                <a:rPr lang="en-GB" b="1" dirty="0" smtClean="0">
                  <a:latin typeface="Agency FB" pitchFamily="34" charset="0"/>
                </a:rPr>
                <a:t> </a:t>
              </a:r>
              <a:r>
                <a:rPr lang="en-GB" dirty="0" smtClean="0">
                  <a:latin typeface="Agency FB" pitchFamily="34" charset="0"/>
                </a:rPr>
                <a:t>are arrayed over the low </a:t>
              </a:r>
              <a:r>
                <a:rPr lang="en-GB" b="1" dirty="0" smtClean="0">
                  <a:latin typeface="Agency FB" pitchFamily="34" charset="0"/>
                </a:rPr>
                <a:t>extremum</a:t>
              </a:r>
              <a:r>
                <a:rPr lang="en-GB" dirty="0" smtClean="0">
                  <a:latin typeface="Agency FB" pitchFamily="34" charset="0"/>
                </a:rPr>
                <a:t> of the KSO </a:t>
              </a:r>
              <a:r>
                <a:rPr lang="en-GB" b="1" dirty="0" smtClean="0">
                  <a:latin typeface="Agency FB" pitchFamily="34" charset="0"/>
                </a:rPr>
                <a:t>(i.e. KSO = -), </a:t>
              </a:r>
              <a:r>
                <a:rPr lang="en-GB" dirty="0" smtClean="0">
                  <a:latin typeface="Agency FB" pitchFamily="34" charset="0"/>
                </a:rPr>
                <a:t>on change to </a:t>
              </a:r>
              <a:r>
                <a:rPr lang="en-GB" b="1" dirty="0" smtClean="0">
                  <a:latin typeface="Agency FB" pitchFamily="34" charset="0"/>
                </a:rPr>
                <a:t>buy</a:t>
              </a:r>
              <a:r>
                <a:rPr lang="en-GB" dirty="0" smtClean="0">
                  <a:latin typeface="Agency FB" pitchFamily="34" charset="0"/>
                </a:rPr>
                <a:t> colours the n – 6n partitions will gravitate through </a:t>
              </a:r>
              <a:r>
                <a:rPr lang="en-GB" b="1" dirty="0" smtClean="0">
                  <a:latin typeface="Agency FB" pitchFamily="34" charset="0"/>
                </a:rPr>
                <a:t>KSO = R, </a:t>
              </a:r>
              <a:r>
                <a:rPr lang="en-GB" dirty="0" smtClean="0">
                  <a:latin typeface="Agency FB" pitchFamily="34" charset="0"/>
                </a:rPr>
                <a:t>to the highest price available in the market </a:t>
              </a:r>
              <a:r>
                <a:rPr lang="en-GB" b="1" dirty="0" smtClean="0">
                  <a:latin typeface="Agency FB" pitchFamily="34" charset="0"/>
                </a:rPr>
                <a:t>(i.e. KSO = +). </a:t>
              </a:r>
              <a:r>
                <a:rPr lang="en-GB" dirty="0" smtClean="0">
                  <a:latin typeface="Agency FB" pitchFamily="34" charset="0"/>
                </a:rPr>
                <a:t>Similarly, and from a high price, to loop to the lowest price available in the market, on a change to </a:t>
              </a:r>
              <a:r>
                <a:rPr lang="en-GB" b="1" dirty="0" smtClean="0">
                  <a:latin typeface="Agency FB" pitchFamily="34" charset="0"/>
                </a:rPr>
                <a:t>sell</a:t>
              </a:r>
              <a:r>
                <a:rPr lang="en-GB" dirty="0" smtClean="0">
                  <a:latin typeface="Agency FB" pitchFamily="34" charset="0"/>
                </a:rPr>
                <a:t> colours the same n – 6n partitions will again loop back through </a:t>
              </a:r>
              <a:r>
                <a:rPr lang="en-GB" b="1" dirty="0" smtClean="0">
                  <a:latin typeface="Agency FB" pitchFamily="34" charset="0"/>
                </a:rPr>
                <a:t>KSO = R</a:t>
              </a:r>
              <a:r>
                <a:rPr lang="en-GB" dirty="0" smtClean="0">
                  <a:latin typeface="Agency FB" pitchFamily="34" charset="0"/>
                </a:rPr>
                <a:t> to the low extremum. </a:t>
              </a:r>
            </a:p>
            <a:p>
              <a:endParaRPr lang="en-GB" dirty="0" smtClean="0">
                <a:latin typeface="Agency FB" pitchFamily="34" charset="0"/>
              </a:endParaRPr>
            </a:p>
            <a:p>
              <a:r>
                <a:rPr lang="en-GB" dirty="0" smtClean="0">
                  <a:latin typeface="Agency FB" pitchFamily="34" charset="0"/>
                </a:rPr>
                <a:t>The partitions 7n – 9n are senior partitions and when they join the intraday partitions in this loop movements they extend the range in direction of the market objective. This has the effect of intensify the </a:t>
              </a:r>
              <a:r>
                <a:rPr lang="en-GB" b="1" dirty="0" smtClean="0">
                  <a:latin typeface="Agency FB" pitchFamily="34" charset="0"/>
                </a:rPr>
                <a:t>aperiodicity</a:t>
              </a:r>
              <a:r>
                <a:rPr lang="en-GB" dirty="0" smtClean="0">
                  <a:latin typeface="Agency FB" pitchFamily="34" charset="0"/>
                </a:rPr>
                <a:t> of the intraday cycle so that it becomes recursive e.g. a) n-6n fall/rise to </a:t>
              </a:r>
              <a:r>
                <a:rPr lang="en-GB" b="1" dirty="0" smtClean="0">
                  <a:latin typeface="Agency FB" pitchFamily="34" charset="0"/>
                </a:rPr>
                <a:t>KSO = R, </a:t>
              </a:r>
              <a:r>
                <a:rPr lang="en-GB" dirty="0" smtClean="0">
                  <a:latin typeface="Agency FB" pitchFamily="34" charset="0"/>
                </a:rPr>
                <a:t>then return to the previous extremum or b) staying arrayed in the extremum change to buy/sell then reverse to the motive colour of the extremum without reaching KSO – R. Therefore, note that reaching an extremum does not imply automatic reversal – usually and depending on market conditions price intensifies in direction. Only the change in colours communicates the specific behaviours expected upon such changes. However, the trader is ONLY expected to track the changes in the KSO and NOT to act on them. For trade action we have specific triggers but the above gives a sense of what Orbit the Tool is doing at all times i.e. tracking price loops through space.</a:t>
              </a:r>
              <a:endParaRPr lang="en-GB" dirty="0">
                <a:latin typeface="Agency FB" pitchFamily="34" charset="0"/>
              </a:endParaRPr>
            </a:p>
          </p:txBody>
        </p:sp>
        <p:sp>
          <p:nvSpPr>
            <p:cNvPr id="5" name="TextBox 4"/>
            <p:cNvSpPr txBox="1"/>
            <p:nvPr/>
          </p:nvSpPr>
          <p:spPr>
            <a:xfrm>
              <a:off x="785786" y="214290"/>
              <a:ext cx="3786214" cy="400110"/>
            </a:xfrm>
            <a:prstGeom prst="rect">
              <a:avLst/>
            </a:prstGeom>
            <a:noFill/>
          </p:spPr>
          <p:txBody>
            <a:bodyPr wrap="square" rtlCol="0">
              <a:spAutoFit/>
            </a:bodyPr>
            <a:lstStyle/>
            <a:p>
              <a:r>
                <a:rPr lang="en-GB" sz="2000" b="1" dirty="0" smtClean="0">
                  <a:latin typeface="Agency FB" pitchFamily="34" charset="0"/>
                </a:rPr>
                <a:t>What is the Promise of Orbit the Tool?</a:t>
              </a:r>
              <a:endParaRPr lang="en-GB" sz="2000" b="1" dirty="0">
                <a:latin typeface="Agency FB" pitchFamily="34" charset="0"/>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500034" y="214290"/>
            <a:ext cx="8143932" cy="6307865"/>
            <a:chOff x="500034" y="214290"/>
            <a:chExt cx="8143932" cy="6307865"/>
          </a:xfrm>
        </p:grpSpPr>
        <p:sp>
          <p:nvSpPr>
            <p:cNvPr id="2" name="TextBox 1"/>
            <p:cNvSpPr txBox="1"/>
            <p:nvPr/>
          </p:nvSpPr>
          <p:spPr>
            <a:xfrm>
              <a:off x="500034" y="612845"/>
              <a:ext cx="8143932" cy="5909310"/>
            </a:xfrm>
            <a:prstGeom prst="rect">
              <a:avLst/>
            </a:prstGeom>
            <a:noFill/>
          </p:spPr>
          <p:txBody>
            <a:bodyPr wrap="square" rtlCol="0">
              <a:spAutoFit/>
            </a:bodyPr>
            <a:lstStyle/>
            <a:p>
              <a:r>
                <a:rPr lang="en-GB" dirty="0" smtClean="0">
                  <a:latin typeface="Agency FB" pitchFamily="34" charset="0"/>
                </a:rPr>
                <a:t>The Orbit Arrow also called the Secret Arrow does.</a:t>
              </a:r>
            </a:p>
            <a:p>
              <a:endParaRPr lang="en-GB" dirty="0" smtClean="0">
                <a:latin typeface="Agency FB" pitchFamily="34" charset="0"/>
              </a:endParaRPr>
            </a:p>
            <a:p>
              <a:endParaRPr lang="en-GB" dirty="0">
                <a:latin typeface="Agency FB" pitchFamily="34" charset="0"/>
              </a:endParaRPr>
            </a:p>
            <a:p>
              <a:endParaRPr lang="en-GB" dirty="0" smtClean="0">
                <a:latin typeface="Agency FB" pitchFamily="34" charset="0"/>
              </a:endParaRPr>
            </a:p>
            <a:p>
              <a:r>
                <a:rPr lang="en-GB" dirty="0" smtClean="0">
                  <a:latin typeface="Agency FB" pitchFamily="34" charset="0"/>
                </a:rPr>
                <a:t>Weak Up				Strong Up</a:t>
              </a:r>
              <a:endParaRPr lang="en-GB" dirty="0">
                <a:latin typeface="Agency FB" pitchFamily="34" charset="0"/>
              </a:endParaRPr>
            </a:p>
            <a:p>
              <a:endParaRPr lang="en-GB" dirty="0" smtClean="0">
                <a:latin typeface="Agency FB" pitchFamily="34" charset="0"/>
              </a:endParaRPr>
            </a:p>
            <a:p>
              <a:endParaRPr lang="en-GB" dirty="0" smtClean="0">
                <a:latin typeface="Agency FB" pitchFamily="34" charset="0"/>
              </a:endParaRPr>
            </a:p>
            <a:p>
              <a:endParaRPr lang="en-GB" dirty="0" smtClean="0">
                <a:latin typeface="Agency FB" pitchFamily="34" charset="0"/>
              </a:endParaRPr>
            </a:p>
            <a:p>
              <a:pPr marL="342900" indent="-342900">
                <a:buFont typeface="+mj-lt"/>
                <a:buAutoNum type="arabicPeriod"/>
              </a:pPr>
              <a:r>
                <a:rPr lang="en-GB" dirty="0" smtClean="0">
                  <a:latin typeface="Agency FB" pitchFamily="34" charset="0"/>
                </a:rPr>
                <a:t>The </a:t>
              </a:r>
              <a:r>
                <a:rPr lang="en-GB" b="1" dirty="0" smtClean="0">
                  <a:latin typeface="Agency FB" pitchFamily="34" charset="0"/>
                </a:rPr>
                <a:t>Orbit Arrow </a:t>
              </a:r>
              <a:r>
                <a:rPr lang="en-GB" dirty="0" smtClean="0">
                  <a:latin typeface="Agency FB" pitchFamily="34" charset="0"/>
                </a:rPr>
                <a:t>tells points the current trajectory.</a:t>
              </a:r>
            </a:p>
            <a:p>
              <a:pPr marL="342900" indent="-342900">
                <a:buFont typeface="+mj-lt"/>
                <a:buAutoNum type="arabicPeriod"/>
              </a:pPr>
              <a:r>
                <a:rPr lang="en-GB" dirty="0" smtClean="0">
                  <a:latin typeface="Agency FB" pitchFamily="34" charset="0"/>
                </a:rPr>
                <a:t>On change from up to down or down to up we have firm information of where the market is headed.</a:t>
              </a:r>
            </a:p>
            <a:p>
              <a:pPr marL="342900" indent="-342900">
                <a:buFont typeface="+mj-lt"/>
                <a:buAutoNum type="arabicPeriod"/>
              </a:pPr>
              <a:r>
                <a:rPr lang="en-GB" dirty="0" smtClean="0">
                  <a:latin typeface="Agency FB" pitchFamily="34" charset="0"/>
                </a:rPr>
                <a:t>However, the actual path of price follows a Strange @ttractor. The middle section of this construct contains a “saddle,” i.e. one or more depending on market conditions especially range extensions.</a:t>
              </a:r>
            </a:p>
            <a:p>
              <a:pPr marL="342900" indent="-342900">
                <a:buFont typeface="+mj-lt"/>
                <a:buAutoNum type="arabicPeriod"/>
              </a:pPr>
              <a:r>
                <a:rPr lang="en-GB" dirty="0" smtClean="0">
                  <a:latin typeface="Agency FB" pitchFamily="34" charset="0"/>
                </a:rPr>
                <a:t>This causes a certain instability in the pointing of the Orbit arrow as price is moving between pivots and not in a straight line. So the trader must keep in mind one thing. The arrow maintains the direction of the last largest pivot in range and will not change that direction until an equal opposite sized pivot is reached no matter what, e.g. a 6n 2(Y) low  ----&gt; 6n 2 (Y) high. Fluctuations between 6n 1 (W) will </a:t>
              </a:r>
              <a:r>
                <a:rPr lang="en-GB" b="1" dirty="0" smtClean="0">
                  <a:latin typeface="Agency FB" pitchFamily="34" charset="0"/>
                </a:rPr>
                <a:t>NOT</a:t>
              </a:r>
              <a:r>
                <a:rPr lang="en-GB" dirty="0" smtClean="0">
                  <a:latin typeface="Agency FB" pitchFamily="34" charset="0"/>
                </a:rPr>
                <a:t> change the initial trajectory no matter what. That is the way to read the Orbit Arrow.</a:t>
              </a:r>
            </a:p>
            <a:p>
              <a:pPr marL="342900" indent="-342900">
                <a:buFont typeface="+mj-lt"/>
                <a:buAutoNum type="arabicPeriod"/>
              </a:pPr>
              <a:r>
                <a:rPr lang="en-GB" dirty="0" smtClean="0">
                  <a:latin typeface="Agency FB" pitchFamily="34" charset="0"/>
                </a:rPr>
                <a:t>To help the trader appreciate this and within the model, arrow </a:t>
              </a:r>
              <a:r>
                <a:rPr lang="en-GB" b="1" dirty="0" smtClean="0">
                  <a:latin typeface="Agency FB" pitchFamily="34" charset="0"/>
                </a:rPr>
                <a:t>middle-colour</a:t>
              </a:r>
              <a:r>
                <a:rPr lang="en-GB" dirty="0" smtClean="0">
                  <a:latin typeface="Agency FB" pitchFamily="34" charset="0"/>
                </a:rPr>
                <a:t> waxes and wanes in line with the statement in (4) above. The trader </a:t>
              </a:r>
              <a:r>
                <a:rPr lang="en-GB" b="1" dirty="0" smtClean="0">
                  <a:latin typeface="Agency FB" pitchFamily="34" charset="0"/>
                </a:rPr>
                <a:t>MUST</a:t>
              </a:r>
              <a:r>
                <a:rPr lang="en-GB" dirty="0" smtClean="0">
                  <a:latin typeface="Agency FB" pitchFamily="34" charset="0"/>
                </a:rPr>
                <a:t> maintain that sense. </a:t>
              </a:r>
            </a:p>
            <a:p>
              <a:pPr marL="342900" indent="-342900">
                <a:buFont typeface="+mj-lt"/>
                <a:buAutoNum type="arabicPeriod"/>
              </a:pPr>
              <a:r>
                <a:rPr lang="en-GB" dirty="0" smtClean="0">
                  <a:latin typeface="Agency FB" pitchFamily="34" charset="0"/>
                </a:rPr>
                <a:t>Most important, at amplitude arrow will not change automatically and may lag the turn by up to 8 hours. However on turn will still travel a highly profitable range, so a question of patience and conditions.</a:t>
              </a:r>
              <a:endParaRPr lang="en-GB" dirty="0">
                <a:latin typeface="Agency FB" pitchFamily="34" charset="0"/>
              </a:endParaRPr>
            </a:p>
          </p:txBody>
        </p:sp>
        <p:sp>
          <p:nvSpPr>
            <p:cNvPr id="3" name="TextBox 2"/>
            <p:cNvSpPr txBox="1"/>
            <p:nvPr/>
          </p:nvSpPr>
          <p:spPr>
            <a:xfrm>
              <a:off x="785786" y="214290"/>
              <a:ext cx="6572296" cy="400110"/>
            </a:xfrm>
            <a:prstGeom prst="rect">
              <a:avLst/>
            </a:prstGeom>
            <a:noFill/>
          </p:spPr>
          <p:txBody>
            <a:bodyPr wrap="square" rtlCol="0">
              <a:spAutoFit/>
            </a:bodyPr>
            <a:lstStyle/>
            <a:p>
              <a:r>
                <a:rPr lang="en-GB" sz="2000" b="1" dirty="0" smtClean="0">
                  <a:latin typeface="Agency FB" pitchFamily="34" charset="0"/>
                </a:rPr>
                <a:t>What in Orbit the Tool most robustly indicates current loop direction?</a:t>
              </a:r>
              <a:endParaRPr lang="en-GB" sz="2000" b="1" dirty="0">
                <a:latin typeface="Agency FB" pitchFamily="34" charset="0"/>
              </a:endParaRPr>
            </a:p>
          </p:txBody>
        </p:sp>
        <p:pic>
          <p:nvPicPr>
            <p:cNvPr id="1026" name="Picture 2" descr="C:\Users\Darkdoji\Desktop\A_Paper Trades\End Behaviours High\Peter Corrections\Gol;d Close\Reference Orbit Arrow3.PNG"/>
            <p:cNvPicPr>
              <a:picLocks noChangeAspect="1" noChangeArrowheads="1"/>
            </p:cNvPicPr>
            <p:nvPr/>
          </p:nvPicPr>
          <p:blipFill>
            <a:blip r:embed="rId2"/>
            <a:srcRect/>
            <a:stretch>
              <a:fillRect/>
            </a:stretch>
          </p:blipFill>
          <p:spPr bwMode="auto">
            <a:xfrm>
              <a:off x="1500166" y="1071547"/>
              <a:ext cx="1950993" cy="1623286"/>
            </a:xfrm>
            <a:prstGeom prst="roundRect">
              <a:avLst/>
            </a:prstGeom>
            <a:noFill/>
          </p:spPr>
        </p:pic>
        <p:pic>
          <p:nvPicPr>
            <p:cNvPr id="1027" name="Picture 3" descr="C:\Users\Darkdoji\Desktop\A_Paper Trades\End Behaviours High\Peter Corrections\Gol;d Close\Reference Orbit Arrow2.PNG"/>
            <p:cNvPicPr>
              <a:picLocks noChangeAspect="1" noChangeArrowheads="1"/>
            </p:cNvPicPr>
            <p:nvPr/>
          </p:nvPicPr>
          <p:blipFill>
            <a:blip r:embed="rId3"/>
            <a:srcRect/>
            <a:stretch>
              <a:fillRect/>
            </a:stretch>
          </p:blipFill>
          <p:spPr bwMode="auto">
            <a:xfrm>
              <a:off x="5286380" y="1079168"/>
              <a:ext cx="1813814" cy="1608045"/>
            </a:xfrm>
            <a:prstGeom prst="roundRect">
              <a:avLst/>
            </a:prstGeom>
            <a:noFill/>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00034" y="275068"/>
            <a:ext cx="8143932" cy="6307865"/>
            <a:chOff x="500034" y="214290"/>
            <a:chExt cx="8143932" cy="6307865"/>
          </a:xfrm>
        </p:grpSpPr>
        <p:sp>
          <p:nvSpPr>
            <p:cNvPr id="3" name="TextBox 2"/>
            <p:cNvSpPr txBox="1"/>
            <p:nvPr/>
          </p:nvSpPr>
          <p:spPr>
            <a:xfrm>
              <a:off x="500034" y="612845"/>
              <a:ext cx="8143932" cy="5909310"/>
            </a:xfrm>
            <a:prstGeom prst="rect">
              <a:avLst/>
            </a:prstGeom>
            <a:noFill/>
          </p:spPr>
          <p:txBody>
            <a:bodyPr wrap="square" rtlCol="0">
              <a:spAutoFit/>
            </a:bodyPr>
            <a:lstStyle/>
            <a:p>
              <a:pPr marL="342900" indent="-342900">
                <a:buFont typeface="+mj-lt"/>
                <a:buAutoNum type="arabicPeriod"/>
              </a:pPr>
              <a:r>
                <a:rPr lang="en-GB" dirty="0" smtClean="0">
                  <a:latin typeface="Agency FB" pitchFamily="34" charset="0"/>
                </a:rPr>
                <a:t>The first 2 slides try to assure you that Orbit the Tool </a:t>
              </a:r>
              <a:r>
                <a:rPr lang="en-GB" b="1" dirty="0" smtClean="0">
                  <a:latin typeface="Agency FB" pitchFamily="34" charset="0"/>
                </a:rPr>
                <a:t>keeps</a:t>
              </a:r>
              <a:r>
                <a:rPr lang="en-GB" dirty="0" smtClean="0">
                  <a:latin typeface="Agency FB" pitchFamily="34" charset="0"/>
                </a:rPr>
                <a:t> its </a:t>
              </a:r>
              <a:r>
                <a:rPr lang="en-GB" b="1" dirty="0" smtClean="0">
                  <a:latin typeface="Agency FB" pitchFamily="34" charset="0"/>
                </a:rPr>
                <a:t>promise</a:t>
              </a:r>
              <a:r>
                <a:rPr lang="en-GB" dirty="0" smtClean="0">
                  <a:latin typeface="Agency FB" pitchFamily="34" charset="0"/>
                </a:rPr>
                <a:t> </a:t>
              </a:r>
              <a:r>
                <a:rPr lang="en-GB" b="1" dirty="0" smtClean="0">
                  <a:latin typeface="Agency FB" pitchFamily="34" charset="0"/>
                </a:rPr>
                <a:t>always</a:t>
              </a:r>
              <a:r>
                <a:rPr lang="en-GB" dirty="0" smtClean="0">
                  <a:latin typeface="Agency FB" pitchFamily="34" charset="0"/>
                </a:rPr>
                <a:t> but that however, the orbit or trajectory of </a:t>
              </a:r>
              <a:r>
                <a:rPr lang="en-GB" b="1" dirty="0" smtClean="0">
                  <a:latin typeface="Agency FB" pitchFamily="34" charset="0"/>
                </a:rPr>
                <a:t>price</a:t>
              </a:r>
              <a:r>
                <a:rPr lang="en-GB" dirty="0" smtClean="0">
                  <a:latin typeface="Agency FB" pitchFamily="34" charset="0"/>
                </a:rPr>
                <a:t> is highly nuanced and requires that </a:t>
              </a:r>
              <a:r>
                <a:rPr lang="en-GB" b="1" dirty="0" smtClean="0">
                  <a:latin typeface="Agency FB" pitchFamily="34" charset="0"/>
                </a:rPr>
                <a:t>a)</a:t>
              </a:r>
              <a:r>
                <a:rPr lang="en-GB" dirty="0" smtClean="0">
                  <a:latin typeface="Agency FB" pitchFamily="34" charset="0"/>
                </a:rPr>
                <a:t> The trader understands that the system (market), is deterministic </a:t>
              </a:r>
              <a:r>
                <a:rPr lang="en-GB" b="1" dirty="0" smtClean="0">
                  <a:latin typeface="Agency FB" pitchFamily="34" charset="0"/>
                </a:rPr>
                <a:t>b) </a:t>
              </a:r>
              <a:r>
                <a:rPr lang="en-GB" dirty="0" smtClean="0">
                  <a:latin typeface="Agency FB" pitchFamily="34" charset="0"/>
                </a:rPr>
                <a:t>Which means when you enter a trade at </a:t>
              </a:r>
              <a:r>
                <a:rPr lang="en-GB" b="1" dirty="0" smtClean="0">
                  <a:latin typeface="Agency FB" pitchFamily="34" charset="0"/>
                </a:rPr>
                <a:t>low</a:t>
              </a:r>
              <a:r>
                <a:rPr lang="en-GB" dirty="0" smtClean="0">
                  <a:latin typeface="Agency FB" pitchFamily="34" charset="0"/>
                </a:rPr>
                <a:t> once the </a:t>
              </a:r>
              <a:r>
                <a:rPr lang="en-GB" b="1" dirty="0" smtClean="0">
                  <a:latin typeface="Agency FB" pitchFamily="34" charset="0"/>
                </a:rPr>
                <a:t>Orbit Arrow </a:t>
              </a:r>
              <a:r>
                <a:rPr lang="en-GB" b="1" dirty="0">
                  <a:latin typeface="Agency FB" pitchFamily="34" charset="0"/>
                </a:rPr>
                <a:t>t</a:t>
              </a:r>
              <a:r>
                <a:rPr lang="en-GB" dirty="0" smtClean="0">
                  <a:latin typeface="Agency FB" pitchFamily="34" charset="0"/>
                </a:rPr>
                <a:t>urns price must reach a next Semaphore at high of equal weight, X – Y and vice versa </a:t>
              </a:r>
              <a:r>
                <a:rPr lang="en-GB" b="1" dirty="0" smtClean="0">
                  <a:latin typeface="Agency FB" pitchFamily="34" charset="0"/>
                </a:rPr>
                <a:t>c)</a:t>
              </a:r>
              <a:r>
                <a:rPr lang="en-GB" dirty="0" smtClean="0">
                  <a:latin typeface="Agency FB" pitchFamily="34" charset="0"/>
                </a:rPr>
                <a:t> without this understanding you will get confused as a trader and jump or lose trades. But with the understanding Orbit will always guide you correctly. </a:t>
              </a:r>
            </a:p>
            <a:p>
              <a:pPr marL="342900" indent="-342900">
                <a:buFont typeface="+mj-lt"/>
                <a:buAutoNum type="arabicPeriod"/>
              </a:pPr>
              <a:endParaRPr lang="en-GB" dirty="0" smtClean="0">
                <a:latin typeface="Agency FB" pitchFamily="34" charset="0"/>
              </a:endParaRPr>
            </a:p>
            <a:p>
              <a:pPr marL="342900" indent="-342900">
                <a:buFont typeface="+mj-lt"/>
                <a:buAutoNum type="arabicPeriod"/>
              </a:pPr>
              <a:r>
                <a:rPr lang="en-GB" dirty="0" smtClean="0">
                  <a:latin typeface="Agency FB" pitchFamily="34" charset="0"/>
                </a:rPr>
                <a:t>For most traders (including the author), one needs a sense of </a:t>
              </a:r>
              <a:r>
                <a:rPr lang="en-GB" b="1" dirty="0" smtClean="0">
                  <a:latin typeface="Agency FB" pitchFamily="34" charset="0"/>
                </a:rPr>
                <a:t>independence</a:t>
              </a:r>
              <a:r>
                <a:rPr lang="en-GB" dirty="0" smtClean="0">
                  <a:latin typeface="Agency FB" pitchFamily="34" charset="0"/>
                </a:rPr>
                <a:t> and to wait for and follow primary cues like the </a:t>
              </a:r>
              <a:r>
                <a:rPr lang="en-GB" b="1" dirty="0" smtClean="0">
                  <a:latin typeface="Agency FB" pitchFamily="34" charset="0"/>
                </a:rPr>
                <a:t>Orbit Arrow </a:t>
              </a:r>
              <a:r>
                <a:rPr lang="en-GB" dirty="0" smtClean="0">
                  <a:latin typeface="Agency FB" pitchFamily="34" charset="0"/>
                </a:rPr>
                <a:t>is not flexible enough to enable one express his trading. So without changing the dictates of the space (market space), as the tool reads it, but to allow discretion and flexibility I will give you the </a:t>
              </a:r>
              <a:r>
                <a:rPr lang="en-GB" b="1" dirty="0" smtClean="0">
                  <a:latin typeface="Agency FB" pitchFamily="34" charset="0"/>
                </a:rPr>
                <a:t>complete sequence </a:t>
              </a:r>
              <a:r>
                <a:rPr lang="en-GB" dirty="0" smtClean="0">
                  <a:latin typeface="Agency FB" pitchFamily="34" charset="0"/>
                </a:rPr>
                <a:t>that informs Orbit Arrow turns (which follows a strict principle and turns at the </a:t>
              </a:r>
              <a:r>
                <a:rPr lang="en-GB" b="1" dirty="0" smtClean="0">
                  <a:latin typeface="Agency FB" pitchFamily="34" charset="0"/>
                </a:rPr>
                <a:t>maximum</a:t>
              </a:r>
              <a:r>
                <a:rPr lang="en-GB" dirty="0" smtClean="0">
                  <a:latin typeface="Agency FB" pitchFamily="34" charset="0"/>
                </a:rPr>
                <a:t> safe or least risk entry point), and I will give these steps to reflect the before, during and after an </a:t>
              </a:r>
              <a:r>
                <a:rPr lang="en-GB" b="1" dirty="0" smtClean="0">
                  <a:latin typeface="Agency FB" pitchFamily="34" charset="0"/>
                </a:rPr>
                <a:t>Orbit Arrow </a:t>
              </a:r>
              <a:r>
                <a:rPr lang="en-GB" dirty="0" smtClean="0">
                  <a:latin typeface="Agency FB" pitchFamily="34" charset="0"/>
                </a:rPr>
                <a:t>turn.</a:t>
              </a:r>
            </a:p>
            <a:p>
              <a:pPr marL="342900" indent="-342900">
                <a:buFont typeface="+mj-lt"/>
                <a:buAutoNum type="arabicPeriod"/>
              </a:pPr>
              <a:endParaRPr lang="en-GB" dirty="0" smtClean="0">
                <a:latin typeface="Agency FB" pitchFamily="34" charset="0"/>
              </a:endParaRPr>
            </a:p>
            <a:p>
              <a:pPr marL="342900" indent="-342900">
                <a:buFont typeface="+mj-lt"/>
                <a:buAutoNum type="arabicPeriod"/>
              </a:pPr>
              <a:r>
                <a:rPr lang="en-GB" dirty="0" smtClean="0">
                  <a:latin typeface="Agency FB" pitchFamily="34" charset="0"/>
                </a:rPr>
                <a:t>Why? What is the intention? Well the idea is to give you the trader or Orbit user all the indications and events that will enable each trader elect his or her own </a:t>
              </a:r>
              <a:r>
                <a:rPr lang="en-GB" b="1" dirty="0" smtClean="0">
                  <a:latin typeface="Agency FB" pitchFamily="34" charset="0"/>
                </a:rPr>
                <a:t>style</a:t>
              </a:r>
              <a:r>
                <a:rPr lang="en-GB" dirty="0" smtClean="0">
                  <a:latin typeface="Agency FB" pitchFamily="34" charset="0"/>
                </a:rPr>
                <a:t> and or define a </a:t>
              </a:r>
              <a:r>
                <a:rPr lang="en-GB" b="1" dirty="0" smtClean="0">
                  <a:latin typeface="Agency FB" pitchFamily="34" charset="0"/>
                </a:rPr>
                <a:t>“trading system” </a:t>
              </a:r>
              <a:r>
                <a:rPr lang="en-GB" dirty="0" smtClean="0">
                  <a:latin typeface="Agency FB" pitchFamily="34" charset="0"/>
                </a:rPr>
                <a:t>with</a:t>
              </a:r>
              <a:r>
                <a:rPr lang="en-GB" b="1" dirty="0" smtClean="0">
                  <a:latin typeface="Agency FB" pitchFamily="34" charset="0"/>
                </a:rPr>
                <a:t> </a:t>
              </a:r>
              <a:r>
                <a:rPr lang="en-GB" dirty="0" smtClean="0">
                  <a:latin typeface="Agency FB" pitchFamily="34" charset="0"/>
                </a:rPr>
                <a:t>which the trader feels comfortable. Also by learning the steps from observation use your experience to respond to emergent opportunities and take certain advantages that you may see and know but which the inventor may not see or know about the market from your personal and unique perspective. Please study the list well and think about the list and what it means to your trading only keeping in mind the principle that X = Y and Y – X always and NO MATTER WHAT. That is the key.</a:t>
              </a:r>
              <a:endParaRPr lang="en-GB" dirty="0">
                <a:latin typeface="Agency FB" pitchFamily="34" charset="0"/>
              </a:endParaRPr>
            </a:p>
          </p:txBody>
        </p:sp>
        <p:sp>
          <p:nvSpPr>
            <p:cNvPr id="4" name="TextBox 3"/>
            <p:cNvSpPr txBox="1"/>
            <p:nvPr/>
          </p:nvSpPr>
          <p:spPr>
            <a:xfrm>
              <a:off x="785786" y="214290"/>
              <a:ext cx="5000660" cy="400110"/>
            </a:xfrm>
            <a:prstGeom prst="rect">
              <a:avLst/>
            </a:prstGeom>
            <a:noFill/>
          </p:spPr>
          <p:txBody>
            <a:bodyPr wrap="square" rtlCol="0">
              <a:spAutoFit/>
            </a:bodyPr>
            <a:lstStyle/>
            <a:p>
              <a:r>
                <a:rPr lang="en-GB" sz="2000" b="1" dirty="0" smtClean="0">
                  <a:latin typeface="Agency FB" pitchFamily="34" charset="0"/>
                </a:rPr>
                <a:t>What are the Key takeaways from the first 2 slides?</a:t>
              </a:r>
              <a:endParaRPr lang="en-GB" sz="2000" b="1" dirty="0">
                <a:latin typeface="Agency FB" pitchFamily="34" charset="0"/>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00034" y="275068"/>
            <a:ext cx="8143932" cy="6307865"/>
            <a:chOff x="500034" y="214290"/>
            <a:chExt cx="8143932" cy="6307865"/>
          </a:xfrm>
        </p:grpSpPr>
        <p:sp>
          <p:nvSpPr>
            <p:cNvPr id="3" name="TextBox 2"/>
            <p:cNvSpPr txBox="1"/>
            <p:nvPr/>
          </p:nvSpPr>
          <p:spPr>
            <a:xfrm>
              <a:off x="500034" y="612845"/>
              <a:ext cx="8143932" cy="5909310"/>
            </a:xfrm>
            <a:prstGeom prst="rect">
              <a:avLst/>
            </a:prstGeom>
            <a:noFill/>
          </p:spPr>
          <p:txBody>
            <a:bodyPr wrap="square" rtlCol="0">
              <a:spAutoFit/>
            </a:bodyPr>
            <a:lstStyle/>
            <a:p>
              <a:pPr marL="457200" indent="-457200">
                <a:buFont typeface="+mj-lt"/>
                <a:buAutoNum type="arabicParenR"/>
              </a:pPr>
              <a:r>
                <a:rPr lang="en-GB" dirty="0" smtClean="0">
                  <a:latin typeface="Agency FB" pitchFamily="34" charset="0"/>
                </a:rPr>
                <a:t>Amplitude </a:t>
              </a:r>
              <a:r>
                <a:rPr lang="en-GB" b="1" dirty="0" smtClean="0">
                  <a:latin typeface="Agency FB" pitchFamily="34" charset="0"/>
                </a:rPr>
                <a:t>@ Scale </a:t>
              </a:r>
              <a:r>
                <a:rPr lang="en-GB" dirty="0" smtClean="0">
                  <a:latin typeface="Agency FB" pitchFamily="34" charset="0"/>
                </a:rPr>
                <a:t>= </a:t>
              </a:r>
              <a:r>
                <a:rPr lang="en-GB" dirty="0" smtClean="0">
                  <a:latin typeface="Agency FB" pitchFamily="34" charset="0"/>
                </a:rPr>
                <a:t>Semaphore = 5n ≥ 2(Y) matched by Semaphore = 6n ≥ 1(W) </a:t>
              </a:r>
              <a:r>
                <a:rPr lang="en-GB" b="1" dirty="0" smtClean="0">
                  <a:latin typeface="Agency FB" pitchFamily="34" charset="0"/>
                </a:rPr>
                <a:t>(exit old trade)</a:t>
              </a:r>
            </a:p>
            <a:p>
              <a:pPr marL="457200" indent="-457200">
                <a:buFont typeface="+mj-lt"/>
                <a:buAutoNum type="arabicParenR"/>
              </a:pPr>
              <a:r>
                <a:rPr lang="en-GB" dirty="0" smtClean="0">
                  <a:latin typeface="Agency FB" pitchFamily="34" charset="0"/>
                </a:rPr>
                <a:t>On Amplitude </a:t>
              </a:r>
              <a:r>
                <a:rPr lang="en-GB" b="1" dirty="0" smtClean="0">
                  <a:latin typeface="Agency FB" pitchFamily="34" charset="0"/>
                </a:rPr>
                <a:t>n flow cut </a:t>
              </a:r>
              <a:r>
                <a:rPr lang="en-GB" dirty="0" smtClean="0">
                  <a:latin typeface="Agency FB" pitchFamily="34" charset="0"/>
                </a:rPr>
                <a:t>indicates turn and in (e.g. Gold which is what I trade), is good for up to 1000  </a:t>
              </a:r>
              <a:r>
                <a:rPr lang="en-GB" dirty="0" smtClean="0">
                  <a:latin typeface="Agency FB" pitchFamily="34" charset="0"/>
                </a:rPr>
                <a:t>points </a:t>
              </a:r>
              <a:r>
                <a:rPr lang="en-GB" b="1" dirty="0" smtClean="0">
                  <a:latin typeface="Agency FB" pitchFamily="34" charset="0"/>
                </a:rPr>
                <a:t>id</a:t>
              </a:r>
              <a:r>
                <a:rPr lang="en-GB" dirty="0" smtClean="0">
                  <a:latin typeface="Agency FB" pitchFamily="34" charset="0"/>
                </a:rPr>
                <a:t> before screenface signal indications.</a:t>
              </a:r>
            </a:p>
            <a:p>
              <a:pPr marL="457200" indent="-457200">
                <a:buFont typeface="+mj-lt"/>
                <a:buAutoNum type="arabicParenR"/>
              </a:pPr>
              <a:r>
                <a:rPr lang="en-GB" dirty="0" smtClean="0">
                  <a:latin typeface="Agency FB" pitchFamily="34" charset="0"/>
                </a:rPr>
                <a:t>Followed by </a:t>
              </a:r>
              <a:r>
                <a:rPr lang="en-GB" b="1" dirty="0" smtClean="0">
                  <a:latin typeface="Agency FB" pitchFamily="34" charset="0"/>
                </a:rPr>
                <a:t>Fractal Pattern </a:t>
              </a:r>
              <a:r>
                <a:rPr lang="en-GB" dirty="0" smtClean="0">
                  <a:latin typeface="Agency FB" pitchFamily="34" charset="0"/>
                </a:rPr>
                <a:t>change in direction (fluctuant or dot only), this is early entry</a:t>
              </a:r>
            </a:p>
            <a:p>
              <a:pPr marL="457200" indent="-457200">
                <a:buFont typeface="+mj-lt"/>
                <a:buAutoNum type="arabicParenR"/>
              </a:pPr>
              <a:r>
                <a:rPr lang="en-GB" dirty="0" smtClean="0">
                  <a:latin typeface="Agency FB" pitchFamily="34" charset="0"/>
                </a:rPr>
                <a:t>Followed by </a:t>
              </a:r>
              <a:r>
                <a:rPr lang="en-GB" b="1" dirty="0" smtClean="0">
                  <a:latin typeface="Agency FB" pitchFamily="34" charset="0"/>
                </a:rPr>
                <a:t>Range arrow </a:t>
              </a:r>
              <a:r>
                <a:rPr lang="en-GB" dirty="0" smtClean="0">
                  <a:latin typeface="Agency FB" pitchFamily="34" charset="0"/>
                </a:rPr>
                <a:t>change which is generally a late entry compared to the other 2 above and</a:t>
              </a:r>
            </a:p>
            <a:p>
              <a:pPr marL="457200" indent="-457200">
                <a:buFont typeface="+mj-lt"/>
                <a:buAutoNum type="arabicParenR"/>
              </a:pPr>
              <a:r>
                <a:rPr lang="en-GB" dirty="0" smtClean="0">
                  <a:latin typeface="Agency FB" pitchFamily="34" charset="0"/>
                </a:rPr>
                <a:t>Followed by </a:t>
              </a:r>
              <a:r>
                <a:rPr lang="en-GB" b="1" dirty="0" smtClean="0">
                  <a:latin typeface="Agency FB" pitchFamily="34" charset="0"/>
                </a:rPr>
                <a:t>KSO</a:t>
              </a:r>
              <a:r>
                <a:rPr lang="en-GB" dirty="0" smtClean="0">
                  <a:latin typeface="Agency FB" pitchFamily="34" charset="0"/>
                </a:rPr>
                <a:t> </a:t>
              </a:r>
              <a:r>
                <a:rPr lang="en-GB" b="1" dirty="0" smtClean="0">
                  <a:latin typeface="Agency FB" pitchFamily="34" charset="0"/>
                </a:rPr>
                <a:t>buy/sell </a:t>
              </a:r>
              <a:r>
                <a:rPr lang="en-GB" dirty="0" smtClean="0">
                  <a:latin typeface="Agency FB" pitchFamily="34" charset="0"/>
                </a:rPr>
                <a:t>colour change (which actually confirms that price will loop from one extremum to the other.</a:t>
              </a:r>
            </a:p>
            <a:p>
              <a:pPr marL="457200" indent="-457200">
                <a:buFont typeface="+mj-lt"/>
                <a:buAutoNum type="arabicParenR"/>
              </a:pPr>
              <a:r>
                <a:rPr lang="en-GB" dirty="0" smtClean="0">
                  <a:latin typeface="Agency FB" pitchFamily="34" charset="0"/>
                </a:rPr>
                <a:t>This is followed by </a:t>
              </a:r>
              <a:r>
                <a:rPr lang="en-GB" b="1" dirty="0" smtClean="0">
                  <a:latin typeface="Agency FB" pitchFamily="34" charset="0"/>
                </a:rPr>
                <a:t>Cyclicality</a:t>
              </a:r>
              <a:r>
                <a:rPr lang="en-GB" dirty="0" smtClean="0">
                  <a:latin typeface="Agency FB" pitchFamily="34" charset="0"/>
                </a:rPr>
                <a:t> coherence and finally,</a:t>
              </a:r>
            </a:p>
            <a:p>
              <a:pPr marL="457200" indent="-457200">
                <a:buFont typeface="+mj-lt"/>
                <a:buAutoNum type="arabicParenR"/>
              </a:pPr>
              <a:r>
                <a:rPr lang="en-GB" b="1" dirty="0" smtClean="0">
                  <a:latin typeface="Agency FB" pitchFamily="34" charset="0"/>
                </a:rPr>
                <a:t>Orbit Arrow </a:t>
              </a:r>
              <a:r>
                <a:rPr lang="en-GB" dirty="0" smtClean="0">
                  <a:latin typeface="Agency FB" pitchFamily="34" charset="0"/>
                </a:rPr>
                <a:t>Change (which is why it is literally the safest point of entry and takes time but note that at scale the target ahead is so significant that of course it is also highly profitable).</a:t>
              </a:r>
            </a:p>
            <a:p>
              <a:pPr marL="342900" indent="-342900">
                <a:buFont typeface="+mj-lt"/>
                <a:buAutoNum type="arabicPeriod"/>
              </a:pPr>
              <a:endParaRPr lang="en-GB" dirty="0" smtClean="0">
                <a:latin typeface="Agency FB" pitchFamily="34" charset="0"/>
              </a:endParaRPr>
            </a:p>
            <a:p>
              <a:r>
                <a:rPr lang="en-GB" dirty="0" smtClean="0">
                  <a:latin typeface="Agency FB" pitchFamily="34" charset="0"/>
                </a:rPr>
                <a:t>So what is the risk in entry for 1 – 6? In theory if amplitude = true as defined above, the risk is zero. However experience shows that a) if any or all of 7n-9n have joined the intraday n-6n in the KSO array the situation can be pretty fluid which means that in an affine structure such as market fractals pullbacks can be extremely shallow and signals do not differ for a reversal and a pullback. Therefore, it becomes important to a) scope the market ahead of 6n b) check the pattern to the point of turn. What I really mean is that translation speeds change such that on any of those cues 1 – 6, 5n or H1 can for instance pivot 2(Y) – 2(Y) on a single bar (which validly completes a cycle) and sleeve up or down in a matter of minutes to resume direction – so without any wrong cues by Orbit the effect is a bull kick or bear claw in the face and not nice at all. In such cases however with availability do – renter direction without further thought. So there, I use this knowledge to vary my trading and so can anyone. I hope all of the above is not a waste of anyone’s time.</a:t>
              </a:r>
              <a:endParaRPr lang="en-GB" dirty="0">
                <a:latin typeface="Agency FB" pitchFamily="34" charset="0"/>
              </a:endParaRPr>
            </a:p>
          </p:txBody>
        </p:sp>
        <p:sp>
          <p:nvSpPr>
            <p:cNvPr id="4" name="TextBox 3"/>
            <p:cNvSpPr txBox="1"/>
            <p:nvPr/>
          </p:nvSpPr>
          <p:spPr>
            <a:xfrm>
              <a:off x="785786" y="214290"/>
              <a:ext cx="5000660" cy="400110"/>
            </a:xfrm>
            <a:prstGeom prst="rect">
              <a:avLst/>
            </a:prstGeom>
            <a:noFill/>
          </p:spPr>
          <p:txBody>
            <a:bodyPr wrap="square" rtlCol="0">
              <a:spAutoFit/>
            </a:bodyPr>
            <a:lstStyle/>
            <a:p>
              <a:r>
                <a:rPr lang="en-GB" sz="2000" b="1" dirty="0" smtClean="0">
                  <a:latin typeface="Agency FB" pitchFamily="34" charset="0"/>
                </a:rPr>
                <a:t>What is the complete sequence to the safest entry?</a:t>
              </a:r>
              <a:endParaRPr lang="en-GB" sz="2000" b="1" dirty="0">
                <a:latin typeface="Agency FB" pitchFamily="34" charset="0"/>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2976" y="1059966"/>
            <a:ext cx="6858048" cy="4154984"/>
          </a:xfrm>
          <a:prstGeom prst="rect">
            <a:avLst/>
          </a:prstGeom>
        </p:spPr>
        <p:txBody>
          <a:bodyPr wrap="square">
            <a:spAutoFit/>
          </a:bodyPr>
          <a:lstStyle/>
          <a:p>
            <a:pPr marL="457200" indent="-457200">
              <a:buFont typeface="+mj-lt"/>
              <a:buAutoNum type="arabicParenR"/>
            </a:pPr>
            <a:r>
              <a:rPr lang="en-GB" sz="2200" dirty="0" smtClean="0">
                <a:latin typeface="Agency FB" pitchFamily="34" charset="0"/>
              </a:rPr>
              <a:t>In choosing any of the entry options you are changing your risk reward ratio.</a:t>
            </a:r>
          </a:p>
          <a:p>
            <a:pPr marL="457200" indent="-457200">
              <a:buFont typeface="+mj-lt"/>
              <a:buAutoNum type="arabicParenR"/>
            </a:pPr>
            <a:r>
              <a:rPr lang="en-GB" sz="2200" b="1" dirty="0" smtClean="0">
                <a:latin typeface="Agency FB" pitchFamily="34" charset="0"/>
              </a:rPr>
              <a:t>Most allow you a pip/point distance to stop loss that is pretty small while still highly dependable.</a:t>
            </a:r>
            <a:endParaRPr lang="en-GB" sz="2200" b="1" dirty="0" smtClean="0">
              <a:latin typeface="Agency FB" pitchFamily="34" charset="0"/>
            </a:endParaRPr>
          </a:p>
          <a:p>
            <a:pPr marL="457200" indent="-457200">
              <a:buFont typeface="+mj-lt"/>
              <a:buAutoNum type="arabicParenR"/>
            </a:pPr>
            <a:r>
              <a:rPr lang="en-GB" sz="2200" dirty="0" smtClean="0">
                <a:latin typeface="Agency FB" pitchFamily="34" charset="0"/>
              </a:rPr>
              <a:t>Therefore stick to your entry and do not fret (cut your trade because it looks like failing), after your </a:t>
            </a:r>
            <a:r>
              <a:rPr lang="en-GB" sz="2200" dirty="0" smtClean="0">
                <a:latin typeface="Agency FB" pitchFamily="34" charset="0"/>
              </a:rPr>
              <a:t>entry your. Experience with any of them should report very high consistency of success</a:t>
            </a:r>
            <a:r>
              <a:rPr lang="en-GB" sz="2200" dirty="0" smtClean="0">
                <a:latin typeface="Agency FB" pitchFamily="34" charset="0"/>
              </a:rPr>
              <a:t>.</a:t>
            </a:r>
          </a:p>
          <a:p>
            <a:pPr marL="457200" indent="-457200">
              <a:buFont typeface="+mj-lt"/>
              <a:buAutoNum type="arabicParenR"/>
            </a:pPr>
            <a:r>
              <a:rPr lang="en-GB" sz="2200" dirty="0" smtClean="0">
                <a:latin typeface="Agency FB" pitchFamily="34" charset="0"/>
              </a:rPr>
              <a:t>Important to trial this tool one way or the other for a little while – e.g. 2 months to begin to draw firm conclusions.</a:t>
            </a:r>
          </a:p>
          <a:p>
            <a:pPr marL="457200" indent="-457200">
              <a:buFont typeface="+mj-lt"/>
              <a:buAutoNum type="arabicParenR"/>
            </a:pPr>
            <a:r>
              <a:rPr lang="en-GB" sz="2200" dirty="0" smtClean="0">
                <a:latin typeface="Agency FB" pitchFamily="34" charset="0"/>
              </a:rPr>
              <a:t>Nothing compensates for in use experience in wishing to master a new concept and nothing is so simple and direct that trial and error will not be a part of the learning experience </a:t>
            </a:r>
            <a:endParaRPr lang="en-GB" sz="2200" dirty="0" smtClean="0">
              <a:latin typeface="Agency FB" pitchFamily="34" charset="0"/>
            </a:endParaRPr>
          </a:p>
        </p:txBody>
      </p:sp>
      <p:sp>
        <p:nvSpPr>
          <p:cNvPr id="3" name="Rectangle 2"/>
          <p:cNvSpPr/>
          <p:nvPr/>
        </p:nvSpPr>
        <p:spPr>
          <a:xfrm>
            <a:off x="857224" y="714356"/>
            <a:ext cx="1007007" cy="369332"/>
          </a:xfrm>
          <a:prstGeom prst="rect">
            <a:avLst/>
          </a:prstGeom>
        </p:spPr>
        <p:txBody>
          <a:bodyPr wrap="none">
            <a:spAutoFit/>
          </a:bodyPr>
          <a:lstStyle/>
          <a:p>
            <a:r>
              <a:rPr lang="en-GB" b="1" dirty="0" smtClean="0">
                <a:latin typeface="Agency FB" pitchFamily="34" charset="0"/>
              </a:rPr>
              <a:t>End Notes:</a:t>
            </a:r>
            <a:endParaRPr lang="en-GB" dirty="0"/>
          </a:p>
        </p:txBody>
      </p:sp>
      <p:sp>
        <p:nvSpPr>
          <p:cNvPr id="4" name="Rectangle 3"/>
          <p:cNvSpPr/>
          <p:nvPr/>
        </p:nvSpPr>
        <p:spPr>
          <a:xfrm>
            <a:off x="5143504" y="5715016"/>
            <a:ext cx="1681871" cy="369332"/>
          </a:xfrm>
          <a:prstGeom prst="rect">
            <a:avLst/>
          </a:prstGeom>
        </p:spPr>
        <p:txBody>
          <a:bodyPr wrap="none">
            <a:spAutoFit/>
          </a:bodyPr>
          <a:lstStyle/>
          <a:p>
            <a:r>
              <a:rPr lang="en-GB" dirty="0" smtClean="0">
                <a:latin typeface="Agency FB" pitchFamily="34" charset="0"/>
              </a:rPr>
              <a:t>Fractal Visions 2023</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316</TotalTime>
  <Words>1443</Words>
  <Application>Microsoft Office PowerPoint</Application>
  <PresentationFormat>On-screen Show (4:3)</PresentationFormat>
  <Paragraphs>53</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Slide 1</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34</cp:revision>
  <dcterms:created xsi:type="dcterms:W3CDTF">2023-04-22T10:00:09Z</dcterms:created>
  <dcterms:modified xsi:type="dcterms:W3CDTF">2023-04-22T15:17:08Z</dcterms:modified>
</cp:coreProperties>
</file>